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72" r:id="rId4"/>
    <p:sldId id="258" r:id="rId5"/>
    <p:sldId id="262" r:id="rId6"/>
    <p:sldId id="274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75" r:id="rId15"/>
    <p:sldId id="276" r:id="rId16"/>
    <p:sldId id="277" r:id="rId1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89" autoAdjust="0"/>
    <p:restoredTop sz="86364" autoAdjust="0"/>
  </p:normalViewPr>
  <p:slideViewPr>
    <p:cSldViewPr snapToGrid="0">
      <p:cViewPr varScale="1">
        <p:scale>
          <a:sx n="73" d="100"/>
          <a:sy n="73" d="100"/>
        </p:scale>
        <p:origin x="-28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3D8E9DA-660F-449B-B5A7-9FAC061DDBFD}" type="datetime1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2020/10/4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pPr algn="r" rtl="0"/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dirty="0"/>
              <a:t>单击此处编辑母版文本样式</a:t>
            </a:r>
          </a:p>
          <a:p>
            <a:pPr lvl="1" rtl="0"/>
            <a:r>
              <a:rPr lang="zh-CN" altLang="en-US" dirty="0"/>
              <a:t>第二级</a:t>
            </a:r>
          </a:p>
          <a:p>
            <a:pPr lvl="2" rtl="0"/>
            <a:r>
              <a:rPr lang="zh-CN" altLang="en-US" dirty="0"/>
              <a:t>第三级</a:t>
            </a:r>
          </a:p>
          <a:p>
            <a:pPr lvl="3" rtl="0"/>
            <a:r>
              <a:rPr lang="zh-CN" altLang="en-US" dirty="0"/>
              <a:t>第四级</a:t>
            </a:r>
          </a:p>
          <a:p>
            <a:pPr lvl="4" rtl="0"/>
            <a:r>
              <a:rPr lang="zh-CN" altLang="en-US" dirty="0"/>
              <a:t>第五级</a:t>
            </a:r>
          </a:p>
        </p:txBody>
      </p:sp>
      <p:sp>
        <p:nvSpPr>
          <p:cNvPr id="8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F3D8E9DA-660F-449B-B5A7-9FAC061DDBFD}" type="datetime1">
              <a:rPr lang="zh-CN" altLang="en-US" smtClean="0"/>
              <a:pPr algn="r"/>
              <a:t>2020/10/4</a:t>
            </a:fld>
            <a:endParaRPr lang="zh-CN" altLang="en-US" dirty="0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fld id="{57E03411-58E2-43FD-AE1D-AD77DFF8CB20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934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CN" smtClean="0"/>
              <a:pPr algn="r" rtl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260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grpSp>
        <p:nvGrpSpPr>
          <p:cNvPr id="84" name="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7" name="图片占位符 33" descr="为添加图像预留的空占位符。单击占位符，选择要添加的图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grpSp>
        <p:nvGrpSpPr>
          <p:cNvPr id="98" name="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1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grpSp>
        <p:nvGrpSpPr>
          <p:cNvPr id="112" name="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5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2020/10/4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2020/10/4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grpSp>
        <p:nvGrpSpPr>
          <p:cNvPr id="8" name="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任意多边形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任意多边形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任意多边形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2020/10/4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2020/10/4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1E560D-D90D-4607-BD9A-7D917091570A}" type="datetime1">
              <a:rPr lang="zh-CN" altLang="en-US" smtClean="0"/>
              <a:pPr/>
              <a:t>2020/10/4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/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2020/10/4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2020/10/4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2020/10/4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2020/10/4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CN" smtClean="0"/>
              <a:t>‹#›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E560D-D90D-4607-BD9A-7D917091570A}" type="datetime1">
              <a:rPr lang="zh-CN" altLang="en-US" smtClean="0"/>
              <a:pPr/>
              <a:t>2020/10/4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两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grpSp>
        <p:nvGrpSpPr>
          <p:cNvPr id="9" name="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39" name="文本占位符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grpSp>
        <p:nvGrpSpPr>
          <p:cNvPr id="22" name="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图片占位符 33" descr="为添加图像预留的空占位符。单击占位符，选择要添加的图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40" name="文本占位符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2020/10/4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grpSp>
        <p:nvGrpSpPr>
          <p:cNvPr id="52" name="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9" name="图片占位符 33" descr="为添加图像预留的空占位符。单击占位符，选择要添加的图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81" name="文本占位符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grpSp>
        <p:nvGrpSpPr>
          <p:cNvPr id="84" name="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图片占位符 33" descr="为添加图像预留的空占位符。单击占位符，选择要添加的图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82" name="文本占位符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grpSp>
        <p:nvGrpSpPr>
          <p:cNvPr id="97" name="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任意多边形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任意多边形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任意多边形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任意多边形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任意多边形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任意多边形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任意多边形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任意多边形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任意多边形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任意多边形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任意多边形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任意多边形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0" name="图片占位符 33" descr="为添加图像预留的空占位符。单击占位符，选择要添加的图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lang="zh-CN" altLang="en-US" dirty="0"/>
          </a:p>
        </p:txBody>
      </p:sp>
      <p:sp>
        <p:nvSpPr>
          <p:cNvPr id="83" name="文本占位符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2020/10/4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dirty="0"/>
              <a:t>编辑母版文本样式</a:t>
            </a:r>
          </a:p>
          <a:p>
            <a:pPr lvl="1" rtl="0"/>
            <a:r>
              <a:rPr lang="zh-CN" altLang="en-US" dirty="0"/>
              <a:t>第二级</a:t>
            </a:r>
          </a:p>
          <a:p>
            <a:pPr lvl="2" rtl="0"/>
            <a:r>
              <a:rPr lang="zh-CN" altLang="en-US" dirty="0"/>
              <a:t>第三级</a:t>
            </a:r>
          </a:p>
          <a:p>
            <a:pPr lvl="3" rtl="0"/>
            <a:r>
              <a:rPr lang="zh-CN" altLang="en-US" dirty="0"/>
              <a:t>第四级</a:t>
            </a:r>
          </a:p>
          <a:p>
            <a:pPr lvl="4" rtl="0"/>
            <a:r>
              <a:rPr lang="zh-CN" altLang="en-US" dirty="0"/>
              <a:t>第五级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22B156B-59AE-415F-B24B-8756D48BB97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41E560D-D90D-4607-BD9A-7D917091570A}" type="datetime1">
              <a:rPr lang="zh-CN" altLang="en-US" smtClean="0"/>
              <a:pPr/>
              <a:t>2020/10/4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36899;&#32396;&#24615;.doc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&#34701;&#21512;&#25945;&#32946;.docx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tw.class.uschoolnet.com/class/?csid=css000000007874" TargetMode="Externa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ites.google.com/a/tc.meps.tp.edu.tw/spedu/home/xue-xiao-te-se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65297;&#65296;&#65300;&#27298;&#35342;.jpg" TargetMode="External"/><Relationship Id="rId2" Type="http://schemas.openxmlformats.org/officeDocument/2006/relationships/hyperlink" Target="104&#23416;&#24180;&#29305;&#27530;&#25945;&#32946;&#24037;&#20316;&#35336;&#30059;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31721;&#36984;.pdf" TargetMode="External"/><Relationship Id="rId2" Type="http://schemas.openxmlformats.org/officeDocument/2006/relationships/hyperlink" Target="&#32147;&#36027;.doc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9518;&#23416;&#37329;.pdf" TargetMode="External"/><Relationship Id="rId2" Type="http://schemas.openxmlformats.org/officeDocument/2006/relationships/hyperlink" Target="&#35242;&#23376;.doc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317966" y="1752600"/>
            <a:ext cx="7805647" cy="1828800"/>
          </a:xfrm>
        </p:spPr>
        <p:txBody>
          <a:bodyPr/>
          <a:lstStyle/>
          <a:p>
            <a:r>
              <a:rPr lang="zh-TW" altLang="en-US" dirty="0"/>
              <a:t>特殊教育評鑑指標說明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高市民族國小　黃慈愛</a:t>
            </a:r>
          </a:p>
        </p:txBody>
      </p:sp>
    </p:spTree>
    <p:extLst>
      <p:ext uri="{BB962C8B-B14F-4D97-AF65-F5344CB8AC3E}">
        <p14:creationId xmlns:p14="http://schemas.microsoft.com/office/powerpoint/2010/main" val="402273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05848" y="1330347"/>
            <a:ext cx="1346364" cy="2103120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hlinkClick r:id="rId2" action="ppaction://hlinkfile"/>
              </a:rPr>
              <a:t>IEP</a:t>
            </a:r>
            <a:r>
              <a:rPr lang="zh-TW" altLang="en-US" sz="2400" dirty="0">
                <a:hlinkClick r:id="rId2" action="ppaction://hlinkfile"/>
              </a:rPr>
              <a:t>目標連續性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037378" y="3555523"/>
            <a:ext cx="1314833" cy="2388077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2" y="170630"/>
            <a:ext cx="9752880" cy="582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2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95944" y="1330347"/>
            <a:ext cx="2112580" cy="2103120"/>
          </a:xfrm>
        </p:spPr>
        <p:txBody>
          <a:bodyPr/>
          <a:lstStyle/>
          <a:p>
            <a:r>
              <a:rPr lang="zh-TW" altLang="en-US" dirty="0">
                <a:hlinkClick r:id="rId2" action="ppaction://hlinkfile"/>
              </a:rPr>
              <a:t>融合教育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574924" y="3555523"/>
            <a:ext cx="1777288" cy="2388077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" y="126451"/>
            <a:ext cx="9283129" cy="550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6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89021" y="415947"/>
            <a:ext cx="1241260" cy="2103120"/>
          </a:xfrm>
        </p:spPr>
        <p:txBody>
          <a:bodyPr>
            <a:normAutofit/>
          </a:bodyPr>
          <a:lstStyle/>
          <a:p>
            <a:r>
              <a:rPr lang="zh-TW" altLang="en-US" dirty="0">
                <a:hlinkClick r:id="rId2"/>
              </a:rPr>
              <a:t>校園無障礙環境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720552" y="3324296"/>
            <a:ext cx="1241260" cy="2388077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76"/>
            <a:ext cx="1004887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0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31972" y="1330347"/>
            <a:ext cx="1220240" cy="2103120"/>
          </a:xfrm>
        </p:spPr>
        <p:txBody>
          <a:bodyPr/>
          <a:lstStyle/>
          <a:p>
            <a:r>
              <a:rPr lang="zh-TW" altLang="en-US" dirty="0">
                <a:hlinkClick r:id="rId2"/>
              </a:rPr>
              <a:t>學校特色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121462" y="3555523"/>
            <a:ext cx="1230750" cy="2388077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" y="124646"/>
            <a:ext cx="9974406" cy="587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0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E4B5FB7-5C70-4D35-A1EA-B9C3104E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/>
          <a:p>
            <a:r>
              <a:rPr lang="zh-TW" altLang="en-US" dirty="0"/>
              <a:t>指標準備小叮嚀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1AAC1D9-09AB-4823-A86A-15FF39832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/>
          <a:p>
            <a:r>
              <a:rPr lang="zh-TW" altLang="en-US"/>
              <a:t>分類清楚、易於閱讀</a:t>
            </a:r>
            <a:endParaRPr lang="en-US" altLang="zh-TW" dirty="0"/>
          </a:p>
          <a:p>
            <a:r>
              <a:rPr lang="zh-TW" altLang="en-US"/>
              <a:t>內容合法合規定</a:t>
            </a:r>
            <a:endParaRPr lang="en-US" altLang="zh-TW" dirty="0"/>
          </a:p>
          <a:p>
            <a:r>
              <a:rPr lang="zh-TW" altLang="en-US"/>
              <a:t>別忘了學校特色</a:t>
            </a:r>
            <a:endParaRPr lang="en-US" altLang="zh-TW" dirty="0"/>
          </a:p>
          <a:p>
            <a:r>
              <a:rPr lang="zh-TW" altLang="en-US"/>
              <a:t>別忘了內容更新哦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069" y="2351041"/>
            <a:ext cx="3229827" cy="282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9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>
            <a:extLst>
              <a:ext uri="{FF2B5EF4-FFF2-40B4-BE49-F238E27FC236}">
                <a16:creationId xmlns:a16="http://schemas.microsoft.com/office/drawing/2014/main" xmlns="" id="{6CB10AA7-51C4-4416-955A-71A2642F5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 anchor="b">
            <a:normAutofit/>
          </a:bodyPr>
          <a:lstStyle/>
          <a:p>
            <a:r>
              <a:rPr lang="zh-TW" altLang="en-US" dirty="0"/>
              <a:t>結語：與大家分享的阿德勒名言</a:t>
            </a:r>
          </a:p>
        </p:txBody>
      </p:sp>
      <p:sp>
        <p:nvSpPr>
          <p:cNvPr id="11" name="内容占位符 10">
            <a:extLst>
              <a:ext uri="{FF2B5EF4-FFF2-40B4-BE49-F238E27FC236}">
                <a16:creationId xmlns:a16="http://schemas.microsoft.com/office/drawing/2014/main" xmlns="" id="{7042A5E9-5CFC-47DB-8022-E486450D5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不求做個完美的人，而是接受不完美的自己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人只有在覺得「自己有價值」時，才會感受到「貢獻感」，才能夠擁有勇氣。</a:t>
            </a:r>
          </a:p>
          <a:p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重要的不是天生擁有什麼，而是如何活用擁有的東西。</a:t>
            </a: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i="0" dirty="0"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人只能夠透過失敗來學習。藉由失敗的經驗，守護自己「想要改變」的決心。</a:t>
            </a:r>
            <a:endParaRPr lang="en-US" altLang="zh-TW" i="0" dirty="0">
              <a:effectLst/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r>
              <a:rPr lang="zh-TW" altLang="en-US" i="0" dirty="0"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有勇氣、有耐力、有自信，失敗絕非勇氣的挫敗，而是應該挑戰面對新課題。</a:t>
            </a:r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en-US" altLang="zh-TW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user\AppData\Local\Microsoft\Windows\INetCache\IE\F9KD9WPJ\150px-Corazó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92" y="2560321"/>
            <a:ext cx="2666652" cy="24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0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Microsoft\Windows\INetCache\IE\FQ18I4OG\thank-you-944086_960_72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789" y="618037"/>
            <a:ext cx="6418217" cy="453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為什麼要評鑑？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對公部門</a:t>
            </a:r>
            <a:r>
              <a:rPr lang="zh-TW" altLang="en-US" dirty="0" smtClean="0"/>
              <a:t>而言</a:t>
            </a:r>
            <a:r>
              <a:rPr lang="en-US" altLang="zh-TW" dirty="0" smtClean="0"/>
              <a:t>:</a:t>
            </a:r>
            <a:r>
              <a:rPr lang="zh-TW" altLang="en-US" dirty="0" smtClean="0"/>
              <a:t>便於管理改善</a:t>
            </a:r>
            <a:r>
              <a:rPr lang="en-US" altLang="zh-TW" dirty="0" smtClean="0"/>
              <a:t>………</a:t>
            </a: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91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對個人而言呢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50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Salesforce Sans"/>
                <a:ea typeface="微软雅黑" panose="020B0503020204020204" pitchFamily="34" charset="-122"/>
                <a:sym typeface="Salesforce Sans"/>
              </a:rPr>
              <a:t>目的決定準備的方向</a:t>
            </a:r>
            <a:endParaRPr lang="zh-CN" altLang="en-US" dirty="0">
              <a:latin typeface="Salesforce Sans"/>
              <a:ea typeface="微软雅黑" panose="020B0503020204020204" pitchFamily="34" charset="-122"/>
              <a:sym typeface="Salesforce Sans"/>
            </a:endParaRPr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>
          <a:xfrm>
            <a:off x="1177754" y="1763151"/>
            <a:ext cx="15857195" cy="4183557"/>
          </a:xfrm>
        </p:spPr>
        <p:txBody>
          <a:bodyPr rtlCol="0"/>
          <a:lstStyle/>
          <a:p>
            <a:pPr rtl="0"/>
            <a:r>
              <a:rPr lang="zh-TW" altLang="en-US" dirty="0">
                <a:latin typeface="Salesforce Sans"/>
                <a:ea typeface="微软雅黑" panose="020B0503020204020204" pitchFamily="34" charset="-122"/>
                <a:sym typeface="Salesforce Sans"/>
              </a:rPr>
              <a:t>我一定要特優</a:t>
            </a:r>
            <a:endParaRPr lang="en-US" altLang="zh-TW" dirty="0">
              <a:latin typeface="Salesforce Sans"/>
              <a:ea typeface="微软雅黑" panose="020B0503020204020204" pitchFamily="34" charset="-122"/>
              <a:sym typeface="Salesforce Sans"/>
            </a:endParaRPr>
          </a:p>
          <a:p>
            <a:pPr rtl="0"/>
            <a:r>
              <a:rPr lang="zh-TW" altLang="en-US" dirty="0">
                <a:latin typeface="Salesforce Sans"/>
                <a:ea typeface="微软雅黑" panose="020B0503020204020204" pitchFamily="34" charset="-122"/>
                <a:sym typeface="Salesforce Sans"/>
              </a:rPr>
              <a:t>我只要不被追蹤</a:t>
            </a:r>
            <a:endParaRPr lang="en-US" altLang="zh-TW" dirty="0">
              <a:latin typeface="Salesforce Sans"/>
              <a:ea typeface="微软雅黑" panose="020B0503020204020204" pitchFamily="34" charset="-122"/>
              <a:sym typeface="Salesforce Sans"/>
            </a:endParaRPr>
          </a:p>
          <a:p>
            <a:pPr marL="0" indent="0" rtl="0">
              <a:buNone/>
            </a:pPr>
            <a:endParaRPr lang="zh-CN" altLang="en-US" dirty="0">
              <a:latin typeface="Salesforce Sans"/>
              <a:ea typeface="微软雅黑" panose="020B0503020204020204" pitchFamily="34" charset="-122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latin typeface="Salesforce Sans"/>
                <a:ea typeface="微软雅黑" panose="020B0503020204020204" pitchFamily="34" charset="-122"/>
                <a:sym typeface="Salesforce Sans"/>
              </a:rPr>
              <a:t>評鑑指標的準備</a:t>
            </a:r>
            <a:endParaRPr lang="zh-CN" altLang="en-US" dirty="0">
              <a:latin typeface="Salesforce Sans"/>
              <a:ea typeface="微软雅黑" panose="020B0503020204020204" pitchFamily="34" charset="-122"/>
              <a:sym typeface="Salesforce Sans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BB0578-1F17-4A43-BCA1-D67BFB3A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瀏覽評鑑指標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D074177-6EE8-45FA-812B-F572605BD3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Q  &amp;   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1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9848193" y="174209"/>
            <a:ext cx="2134640" cy="2103120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hlinkClick r:id="rId2" action="ppaction://hlinkfile"/>
              </a:rPr>
              <a:t>特殊教育年度計畫執行執行</a:t>
            </a:r>
            <a:r>
              <a:rPr lang="zh-TW" altLang="en-US" sz="1800" dirty="0"/>
              <a:t>與</a:t>
            </a:r>
            <a:r>
              <a:rPr lang="zh-TW" altLang="en-US" sz="1800" dirty="0">
                <a:hlinkClick r:id="rId3" action="ppaction://hlinkfile"/>
              </a:rPr>
              <a:t>檢討</a:t>
            </a:r>
            <a:endParaRPr lang="zh-TW" altLang="en-US" sz="1800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half" idx="2"/>
          </p:nvPr>
        </p:nvSpPr>
        <p:spPr>
          <a:xfrm>
            <a:off x="9837682" y="2546530"/>
            <a:ext cx="2124129" cy="2388077"/>
          </a:xfrm>
        </p:spPr>
        <p:txBody>
          <a:bodyPr/>
          <a:lstStyle/>
          <a:p>
            <a:r>
              <a:rPr lang="zh-TW" altLang="en-US" dirty="0"/>
              <a:t>每週課表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4" y="677629"/>
            <a:ext cx="9667083" cy="5681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8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23283" y="1366345"/>
            <a:ext cx="2571414" cy="795369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hlinkClick r:id="rId2" action="ppaction://hlinkfile"/>
              </a:rPr>
              <a:t>經費執行</a:t>
            </a:r>
            <a:endParaRPr lang="zh-TW" altLang="en-US" sz="1800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8807668" y="3384332"/>
            <a:ext cx="2544543" cy="851338"/>
          </a:xfrm>
        </p:spPr>
        <p:txBody>
          <a:bodyPr/>
          <a:lstStyle/>
          <a:p>
            <a:r>
              <a:rPr lang="zh-TW" altLang="en-US" dirty="0">
                <a:hlinkClick r:id="rId3" action="ppaction://hlinkfile"/>
              </a:rPr>
              <a:t>篩選流程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5" y="1082566"/>
            <a:ext cx="8412574" cy="511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0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18178" y="2017985"/>
            <a:ext cx="2534033" cy="1415481"/>
          </a:xfrm>
        </p:spPr>
        <p:txBody>
          <a:bodyPr>
            <a:normAutofit/>
          </a:bodyPr>
          <a:lstStyle/>
          <a:p>
            <a:r>
              <a:rPr lang="zh-TW" altLang="en-US" sz="1800" dirty="0">
                <a:hlinkClick r:id="rId2" action="ppaction://hlinkfile"/>
              </a:rPr>
              <a:t>親職教育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028386" y="4508938"/>
            <a:ext cx="2323826" cy="1434662"/>
          </a:xfrm>
        </p:spPr>
        <p:txBody>
          <a:bodyPr/>
          <a:lstStyle/>
          <a:p>
            <a:r>
              <a:rPr lang="zh-TW" altLang="en-US" dirty="0">
                <a:hlinkClick r:id="rId3" action="ppaction://hlinkfile"/>
              </a:rPr>
              <a:t>獎學金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6" y="952500"/>
            <a:ext cx="8611975" cy="519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86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自然插图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28_TF03431377" id="{F905887C-0BAF-4072-9E9C-D973DFA3C32B}" vid="{BADEEABA-7C18-415B-9EF8-856F7990EB74}"/>
    </a:ext>
  </a:extLst>
</a:theme>
</file>

<file path=ppt/theme/theme2.xml><?xml version="1.0" encoding="utf-8"?>
<a:theme xmlns:a="http://schemas.openxmlformats.org/drawingml/2006/main" name="办公室主题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办公室主题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209</Words>
  <Application>Microsoft Office PowerPoint</Application>
  <PresentationFormat>自訂</PresentationFormat>
  <Paragraphs>34</Paragraphs>
  <Slides>16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自然插图 16x9</vt:lpstr>
      <vt:lpstr>特殊教育評鑑指標說明</vt:lpstr>
      <vt:lpstr>為什麼要評鑑？</vt:lpstr>
      <vt:lpstr>PowerPoint 簡報</vt:lpstr>
      <vt:lpstr>目的決定準備的方向</vt:lpstr>
      <vt:lpstr>評鑑指標的準備</vt:lpstr>
      <vt:lpstr>瀏覽評鑑指標</vt:lpstr>
      <vt:lpstr>特殊教育年度計畫執行執行與檢討</vt:lpstr>
      <vt:lpstr>經費執行</vt:lpstr>
      <vt:lpstr>親職教育</vt:lpstr>
      <vt:lpstr>IEP目標連續性</vt:lpstr>
      <vt:lpstr>融合教育</vt:lpstr>
      <vt:lpstr>校園無障礙環境</vt:lpstr>
      <vt:lpstr>學校特色</vt:lpstr>
      <vt:lpstr>指標準備小叮嚀</vt:lpstr>
      <vt:lpstr>結語：與大家分享的阿德勒名言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特殊教育評鑑指標說明</dc:title>
  <dc:creator>Ai huang</dc:creator>
  <cp:lastModifiedBy>user</cp:lastModifiedBy>
  <cp:revision>18</cp:revision>
  <dcterms:created xsi:type="dcterms:W3CDTF">2020-09-04T20:10:28Z</dcterms:created>
  <dcterms:modified xsi:type="dcterms:W3CDTF">2020-10-03T16:51:38Z</dcterms:modified>
</cp:coreProperties>
</file>