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73" r:id="rId15"/>
    <p:sldId id="274" r:id="rId16"/>
    <p:sldId id="281" r:id="rId17"/>
    <p:sldId id="275" r:id="rId18"/>
    <p:sldId id="279" r:id="rId19"/>
    <p:sldId id="276" r:id="rId20"/>
    <p:sldId id="277" r:id="rId21"/>
    <p:sldId id="278" r:id="rId2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751C5-F776-4FDB-B16A-8EA240A5BCFB}" type="datetimeFigureOut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7A8E-479F-4729-9D23-7C0F3BC4C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08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311F-1A77-4FA7-B2F7-62D5A8F673AC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B092-DBA9-4A35-9E1C-882F34CCECE0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47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1625-0AB9-47C0-B2AD-36527C759AFE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2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56D-30DD-4DE5-AC58-0512F2E96F12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6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21E3-4149-45A6-BBDA-E8ED548C4C56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3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2792-F9B8-4C46-B987-5887118624F5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5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BD42-FC5C-4CA0-A150-46C51BC4280E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66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F2A-C285-4D62-AB25-C09D1B55874E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05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58A5-D005-4F53-80C3-74E815EC8207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14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33E1C1-D564-4168-B6D3-8F1C7872DA8F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99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7012-D26C-4531-9C7E-A88BB4A99523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3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B4826E-A147-400A-8758-1601810B51F8}" type="datetime1">
              <a:rPr lang="zh-TW" altLang="en-US" smtClean="0"/>
              <a:t>2020/6/29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19D393-7C42-4510-9E30-DAB271077D0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68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c.kh.edu.tw/" TargetMode="External"/><Relationship Id="rId2" Type="http://schemas.openxmlformats.org/officeDocument/2006/relationships/hyperlink" Target="https://www.set.edu.tw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51" y="1066863"/>
            <a:ext cx="10058400" cy="199357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/>
              <a:t>專業團隊系統操作簡介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本市專業團隊聯絡電話</a:t>
            </a:r>
            <a:r>
              <a:rPr lang="en-US" altLang="zh-TW" dirty="0" smtClean="0"/>
              <a:t>375-3528</a:t>
            </a:r>
            <a:r>
              <a:rPr lang="zh-TW" altLang="en-US" dirty="0" smtClean="0"/>
              <a:t>轉</a:t>
            </a:r>
            <a:r>
              <a:rPr lang="en-US" altLang="zh-TW" dirty="0" smtClean="0"/>
              <a:t>24</a:t>
            </a:r>
            <a:r>
              <a:rPr lang="zh-TW" altLang="en-US" dirty="0" smtClean="0"/>
              <a:t>至</a:t>
            </a:r>
            <a:r>
              <a:rPr lang="en-US" altLang="zh-TW" dirty="0" smtClean="0"/>
              <a:t>29</a:t>
            </a:r>
          </a:p>
          <a:p>
            <a:pPr algn="r"/>
            <a:r>
              <a:rPr lang="en-US" altLang="zh-TW" dirty="0" smtClean="0"/>
              <a:t>2020/08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3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2" t="8371" r="913" b="5621"/>
          <a:stretch/>
        </p:blipFill>
        <p:spPr>
          <a:xfrm>
            <a:off x="914747" y="1454727"/>
            <a:ext cx="10099616" cy="486623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72836" y="238125"/>
            <a:ext cx="105904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latin typeface="+mj-ea"/>
                <a:ea typeface="+mj-ea"/>
              </a:rPr>
              <a:t>						                                            </a:t>
            </a:r>
            <a:r>
              <a:rPr lang="zh-TW" altLang="en-US" sz="1600" b="1" dirty="0" smtClean="0">
                <a:latin typeface="+mj-ea"/>
                <a:ea typeface="+mj-ea"/>
              </a:rPr>
              <a:t>教育部</a:t>
            </a:r>
            <a:r>
              <a:rPr lang="zh-TW" altLang="en-US" sz="1600" b="1" dirty="0">
                <a:latin typeface="+mj-ea"/>
                <a:ea typeface="+mj-ea"/>
              </a:rPr>
              <a:t>特教通報網系統</a:t>
            </a:r>
            <a:r>
              <a:rPr lang="zh-TW" altLang="en-US" sz="1600" b="1" dirty="0" smtClean="0">
                <a:latin typeface="+mj-ea"/>
                <a:ea typeface="+mj-ea"/>
              </a:rPr>
              <a:t>操作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 algn="ctr"/>
            <a:endParaRPr lang="en-US" altLang="zh-TW" sz="1600" b="1" dirty="0">
              <a:latin typeface="+mj-ea"/>
              <a:ea typeface="+mj-ea"/>
            </a:endParaRPr>
          </a:p>
          <a:p>
            <a:r>
              <a:rPr lang="zh-TW" altLang="en-US" sz="2400" b="1" dirty="0" smtClean="0">
                <a:latin typeface="+mj-ea"/>
                <a:ea typeface="+mj-ea"/>
              </a:rPr>
              <a:t>                     三</a:t>
            </a:r>
            <a:r>
              <a:rPr lang="zh-TW" altLang="en-US" sz="2400" b="1" dirty="0">
                <a:latin typeface="+mj-ea"/>
                <a:ea typeface="+mj-ea"/>
              </a:rPr>
              <a:t>、到校服務</a:t>
            </a:r>
            <a:r>
              <a:rPr lang="zh-TW" altLang="en-US" sz="2400" b="1" dirty="0" smtClean="0">
                <a:latin typeface="+mj-ea"/>
                <a:ea typeface="+mj-ea"/>
              </a:rPr>
              <a:t>回報</a:t>
            </a:r>
            <a:r>
              <a:rPr lang="zh-TW" altLang="en-US" sz="2400" b="1" dirty="0">
                <a:latin typeface="+mj-ea"/>
                <a:ea typeface="+mj-ea"/>
              </a:rPr>
              <a:t>─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學校</a:t>
            </a:r>
            <a:r>
              <a:rPr lang="zh-TW" altLang="en-US" sz="2400" b="1" dirty="0">
                <a:solidFill>
                  <a:srgbClr val="92D050"/>
                </a:solidFill>
                <a:latin typeface="+mj-ea"/>
                <a:ea typeface="+mj-ea"/>
              </a:rPr>
              <a:t>需填寫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以下四欄位</a:t>
            </a:r>
            <a:endParaRPr lang="zh-TW" altLang="en-US" sz="2400" b="1" dirty="0">
              <a:solidFill>
                <a:srgbClr val="92D050"/>
              </a:solidFill>
              <a:latin typeface="+mj-ea"/>
              <a:ea typeface="+mj-ea"/>
            </a:endParaRPr>
          </a:p>
          <a:p>
            <a:endParaRPr lang="zh-TW" altLang="en-US" sz="20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0" r="38692"/>
          <a:stretch/>
        </p:blipFill>
        <p:spPr>
          <a:xfrm>
            <a:off x="704679" y="1828797"/>
            <a:ext cx="1506509" cy="4400723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1710233" y="3403440"/>
            <a:ext cx="711023" cy="2820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H="1">
            <a:off x="4710610" y="2995441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5713057" y="3740859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5152215" y="4222468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8611985" y="2460568"/>
            <a:ext cx="1596043" cy="6463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舊案續申請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需截圖此畫面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5066634" y="3564646"/>
            <a:ext cx="813369" cy="3278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1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38175" y="238125"/>
            <a:ext cx="111243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latin typeface="+mj-ea"/>
                <a:ea typeface="+mj-ea"/>
              </a:rPr>
              <a:t>									 </a:t>
            </a:r>
            <a:r>
              <a:rPr lang="zh-TW" altLang="en-US" sz="1600" b="1" dirty="0" smtClean="0">
                <a:latin typeface="+mj-ea"/>
                <a:ea typeface="+mj-ea"/>
              </a:rPr>
              <a:t>教育部</a:t>
            </a:r>
            <a:r>
              <a:rPr lang="zh-TW" altLang="en-US" sz="1600" b="1" dirty="0">
                <a:latin typeface="+mj-ea"/>
                <a:ea typeface="+mj-ea"/>
              </a:rPr>
              <a:t>特教通報網系統</a:t>
            </a:r>
            <a:r>
              <a:rPr lang="zh-TW" altLang="en-US" sz="1600" b="1" dirty="0" smtClean="0">
                <a:latin typeface="+mj-ea"/>
                <a:ea typeface="+mj-ea"/>
              </a:rPr>
              <a:t>操作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 algn="ctr"/>
            <a:r>
              <a:rPr lang="en-US" altLang="zh-TW" sz="1600" b="1" dirty="0">
                <a:latin typeface="+mj-ea"/>
                <a:ea typeface="+mj-ea"/>
              </a:rPr>
              <a:t> </a:t>
            </a:r>
          </a:p>
          <a:p>
            <a:r>
              <a:rPr lang="zh-TW" altLang="en-US" sz="2400" b="1" dirty="0" smtClean="0">
                <a:latin typeface="+mj-ea"/>
                <a:ea typeface="+mj-ea"/>
              </a:rPr>
              <a:t>            四</a:t>
            </a:r>
            <a:r>
              <a:rPr lang="zh-TW" altLang="en-US" sz="2400" b="1" dirty="0">
                <a:latin typeface="+mj-ea"/>
                <a:ea typeface="+mj-ea"/>
              </a:rPr>
              <a:t>、個別評估</a:t>
            </a:r>
            <a:r>
              <a:rPr lang="en-US" altLang="zh-TW" sz="2400" b="1" dirty="0">
                <a:latin typeface="+mj-ea"/>
                <a:ea typeface="+mj-ea"/>
              </a:rPr>
              <a:t>–</a:t>
            </a:r>
            <a:r>
              <a:rPr lang="zh-TW" altLang="en-US" sz="2400" b="1" dirty="0" smtClean="0">
                <a:latin typeface="+mj-ea"/>
                <a:ea typeface="+mj-ea"/>
              </a:rPr>
              <a:t>紀錄</a:t>
            </a:r>
            <a:r>
              <a:rPr lang="zh-TW" altLang="en-US" sz="2400" b="1" dirty="0">
                <a:latin typeface="+mj-ea"/>
                <a:ea typeface="+mj-ea"/>
              </a:rPr>
              <a:t>─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查看專業人員填寫之個案評估建議</a:t>
            </a:r>
            <a:endParaRPr lang="zh-TW" altLang="en-US" sz="2400" dirty="0" smtClean="0">
              <a:solidFill>
                <a:srgbClr val="92D050"/>
              </a:solidFill>
              <a:latin typeface="+mj-ea"/>
              <a:ea typeface="+mj-ea"/>
            </a:endParaRPr>
          </a:p>
          <a:p>
            <a:pPr algn="ctr"/>
            <a:endParaRPr lang="zh-TW" altLang="en-US" sz="20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3" r="39030" b="6805"/>
          <a:stretch/>
        </p:blipFill>
        <p:spPr>
          <a:xfrm>
            <a:off x="787061" y="1397562"/>
            <a:ext cx="1498195" cy="4721625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1836974" y="3878910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41" y="1453056"/>
            <a:ext cx="3766200" cy="480475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84" y="1397562"/>
            <a:ext cx="4696653" cy="4962697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H="1">
            <a:off x="10114742" y="1723252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9750848" y="3212112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5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90945" y="238125"/>
            <a:ext cx="111556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TW" sz="1600" b="1" dirty="0" smtClean="0">
                <a:latin typeface="+mj-ea"/>
                <a:ea typeface="+mj-ea"/>
              </a:rPr>
              <a:t>									</a:t>
            </a:r>
            <a:r>
              <a:rPr lang="zh-TW" altLang="en-US" sz="1600" b="1" dirty="0" smtClean="0">
                <a:latin typeface="+mj-ea"/>
                <a:ea typeface="+mj-ea"/>
              </a:rPr>
              <a:t>教育部</a:t>
            </a:r>
            <a:r>
              <a:rPr lang="zh-TW" altLang="en-US" sz="1600" b="1" dirty="0">
                <a:latin typeface="+mj-ea"/>
                <a:ea typeface="+mj-ea"/>
              </a:rPr>
              <a:t>特教通報網系統</a:t>
            </a:r>
            <a:r>
              <a:rPr lang="zh-TW" altLang="en-US" sz="1600" b="1" dirty="0" smtClean="0">
                <a:latin typeface="+mj-ea"/>
                <a:ea typeface="+mj-ea"/>
              </a:rPr>
              <a:t>操作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 lvl="1" algn="ctr"/>
            <a:endParaRPr lang="en-US" altLang="zh-TW" sz="1600" b="1" dirty="0">
              <a:latin typeface="+mj-ea"/>
              <a:ea typeface="+mj-ea"/>
            </a:endParaRPr>
          </a:p>
          <a:p>
            <a:pPr algn="ctr"/>
            <a:r>
              <a:rPr lang="zh-TW" altLang="en-US" sz="2400" b="1" dirty="0">
                <a:latin typeface="+mj-ea"/>
                <a:ea typeface="+mj-ea"/>
              </a:rPr>
              <a:t>五、績效</a:t>
            </a:r>
            <a:r>
              <a:rPr lang="zh-TW" altLang="en-US" sz="2400" b="1" dirty="0" smtClean="0">
                <a:latin typeface="+mj-ea"/>
                <a:ea typeface="+mj-ea"/>
              </a:rPr>
              <a:t>評估</a:t>
            </a:r>
            <a:r>
              <a:rPr lang="en-US" altLang="zh-TW" sz="2400" b="1" dirty="0" smtClean="0">
                <a:latin typeface="+mj-ea"/>
                <a:ea typeface="+mj-ea"/>
              </a:rPr>
              <a:t>–</a:t>
            </a:r>
            <a:r>
              <a:rPr lang="zh-TW" altLang="en-US" sz="2400" b="1" dirty="0" smtClean="0">
                <a:latin typeface="+mj-ea"/>
                <a:ea typeface="+mj-ea"/>
              </a:rPr>
              <a:t>統計</a:t>
            </a:r>
            <a:r>
              <a:rPr lang="zh-TW" altLang="en-US" sz="2400" b="1" dirty="0">
                <a:latin typeface="+mj-ea"/>
                <a:ea typeface="+mj-ea"/>
              </a:rPr>
              <a:t>─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學校選擇專業人員填寫</a:t>
            </a:r>
            <a:r>
              <a:rPr lang="en-US" altLang="zh-TW" sz="2400" b="1" dirty="0" smtClean="0">
                <a:solidFill>
                  <a:srgbClr val="92D050"/>
                </a:solidFill>
                <a:latin typeface="+mj-ea"/>
                <a:ea typeface="+mj-ea"/>
              </a:rPr>
              <a:t>《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行政績效評估</a:t>
            </a:r>
            <a:r>
              <a:rPr lang="en-US" altLang="zh-TW" sz="2400" b="1" dirty="0" smtClean="0">
                <a:solidFill>
                  <a:srgbClr val="92D050"/>
                </a:solidFill>
                <a:latin typeface="+mj-ea"/>
                <a:ea typeface="+mj-ea"/>
              </a:rPr>
              <a:t>》</a:t>
            </a:r>
            <a:endParaRPr lang="zh-TW" altLang="en-US" sz="2400" b="1" dirty="0" smtClean="0">
              <a:solidFill>
                <a:srgbClr val="92D050"/>
              </a:solidFill>
              <a:latin typeface="+mj-ea"/>
              <a:ea typeface="+mj-ea"/>
            </a:endParaRPr>
          </a:p>
          <a:p>
            <a:pPr algn="ctr"/>
            <a:endParaRPr lang="zh-TW" altLang="en-US" sz="2000" b="1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r="19352" b="5444"/>
          <a:stretch/>
        </p:blipFill>
        <p:spPr>
          <a:xfrm>
            <a:off x="589087" y="1238599"/>
            <a:ext cx="1764531" cy="507907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1500009"/>
            <a:ext cx="8121535" cy="4141505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flipH="1">
            <a:off x="2002194" y="4278704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8295962" y="3570761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6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3" y="1388226"/>
            <a:ext cx="10058400" cy="49270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6583" y="315575"/>
            <a:ext cx="10756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latin typeface="+mj-ea"/>
                <a:ea typeface="+mj-ea"/>
              </a:rPr>
              <a:t>								         </a:t>
            </a:r>
            <a:r>
              <a:rPr lang="zh-TW" altLang="en-US" sz="1600" b="1" dirty="0" smtClean="0">
                <a:latin typeface="+mj-ea"/>
                <a:ea typeface="+mj-ea"/>
              </a:rPr>
              <a:t>教育部</a:t>
            </a:r>
            <a:r>
              <a:rPr lang="zh-TW" altLang="en-US" sz="1600" b="1" dirty="0">
                <a:latin typeface="+mj-ea"/>
                <a:ea typeface="+mj-ea"/>
              </a:rPr>
              <a:t>特教通報網系統</a:t>
            </a:r>
            <a:r>
              <a:rPr lang="zh-TW" altLang="en-US" sz="1600" b="1" dirty="0" smtClean="0">
                <a:latin typeface="+mj-ea"/>
                <a:ea typeface="+mj-ea"/>
              </a:rPr>
              <a:t>操作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 algn="ctr"/>
            <a:endParaRPr lang="en-US" altLang="zh-TW" sz="1600" b="1" dirty="0">
              <a:latin typeface="+mj-ea"/>
              <a:ea typeface="+mj-ea"/>
            </a:endParaRPr>
          </a:p>
          <a:p>
            <a:r>
              <a:rPr lang="zh-TW" altLang="en-US" sz="2400" b="1" dirty="0" smtClean="0">
                <a:latin typeface="+mj-ea"/>
                <a:ea typeface="+mj-ea"/>
              </a:rPr>
              <a:t>              五</a:t>
            </a:r>
            <a:r>
              <a:rPr lang="zh-TW" altLang="en-US" sz="2400" b="1" dirty="0">
                <a:latin typeface="+mj-ea"/>
                <a:ea typeface="+mj-ea"/>
              </a:rPr>
              <a:t>、績效評估</a:t>
            </a:r>
            <a:r>
              <a:rPr lang="en-US" altLang="zh-TW" sz="2400" b="1" dirty="0">
                <a:latin typeface="+mj-ea"/>
                <a:ea typeface="+mj-ea"/>
              </a:rPr>
              <a:t>–</a:t>
            </a:r>
            <a:r>
              <a:rPr lang="zh-TW" altLang="en-US" sz="2400" b="1" dirty="0" smtClean="0">
                <a:latin typeface="+mj-ea"/>
                <a:ea typeface="+mj-ea"/>
              </a:rPr>
              <a:t>統計</a:t>
            </a:r>
            <a:r>
              <a:rPr lang="zh-TW" altLang="en-US" sz="2400" b="1" dirty="0">
                <a:latin typeface="+mj-ea"/>
                <a:ea typeface="+mj-ea"/>
              </a:rPr>
              <a:t>─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學校</a:t>
            </a:r>
            <a:r>
              <a:rPr lang="zh-TW" altLang="en-US" sz="2400" b="1" dirty="0">
                <a:solidFill>
                  <a:srgbClr val="92D050"/>
                </a:solidFill>
                <a:latin typeface="+mj-ea"/>
                <a:ea typeface="+mj-ea"/>
              </a:rPr>
              <a:t>填寫</a:t>
            </a:r>
            <a:r>
              <a:rPr lang="en-US" altLang="zh-TW" sz="2400" b="1" dirty="0">
                <a:solidFill>
                  <a:srgbClr val="92D050"/>
                </a:solidFill>
                <a:latin typeface="+mj-ea"/>
                <a:ea typeface="+mj-ea"/>
              </a:rPr>
              <a:t>《 </a:t>
            </a:r>
            <a:r>
              <a:rPr lang="zh-TW" altLang="en-US" sz="2400" b="1" dirty="0">
                <a:solidFill>
                  <a:srgbClr val="92D050"/>
                </a:solidFill>
                <a:latin typeface="+mj-ea"/>
                <a:ea typeface="+mj-ea"/>
              </a:rPr>
              <a:t>行政績效評估</a:t>
            </a:r>
            <a:r>
              <a:rPr lang="en-US" altLang="zh-TW" sz="2400" b="1" dirty="0">
                <a:solidFill>
                  <a:srgbClr val="92D050"/>
                </a:solidFill>
                <a:latin typeface="+mj-ea"/>
                <a:ea typeface="+mj-ea"/>
              </a:rPr>
              <a:t>》</a:t>
            </a:r>
            <a:endParaRPr lang="zh-TW" altLang="en-US" sz="2400" b="1" dirty="0">
              <a:solidFill>
                <a:srgbClr val="92D050"/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2726" y="318255"/>
            <a:ext cx="10058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2400" b="1" dirty="0">
                <a:latin typeface="+mj-ea"/>
                <a:ea typeface="+mj-ea"/>
              </a:rPr>
              <a:t>高雄市特教資訊網系統操作</a:t>
            </a:r>
            <a:endParaRPr lang="en-US" altLang="zh-TW" sz="2400" b="1" dirty="0"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92726" y="795923"/>
            <a:ext cx="10058400" cy="5510437"/>
            <a:chOff x="692726" y="795923"/>
            <a:chExt cx="10058400" cy="551043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26" y="795923"/>
              <a:ext cx="10058400" cy="5510437"/>
            </a:xfrm>
            <a:prstGeom prst="rect">
              <a:avLst/>
            </a:prstGeom>
          </p:spPr>
        </p:pic>
        <p:cxnSp>
          <p:nvCxnSpPr>
            <p:cNvPr id="7" name="直線單箭頭接點 6"/>
            <p:cNvCxnSpPr/>
            <p:nvPr/>
          </p:nvCxnSpPr>
          <p:spPr>
            <a:xfrm flipH="1">
              <a:off x="1712283" y="3696814"/>
              <a:ext cx="727788" cy="31724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線單箭頭接點 7"/>
          <p:cNvCxnSpPr/>
          <p:nvPr/>
        </p:nvCxnSpPr>
        <p:spPr>
          <a:xfrm flipH="1">
            <a:off x="7199254" y="2793076"/>
            <a:ext cx="723346" cy="4478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4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976" y="1063256"/>
            <a:ext cx="10198750" cy="467824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27906" y="238125"/>
            <a:ext cx="1062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latin typeface="+mj-ea"/>
                <a:ea typeface="+mj-ea"/>
              </a:rPr>
              <a:t>高雄市特教資訊網系統操作</a:t>
            </a:r>
            <a:endParaRPr lang="en-US" altLang="zh-TW" sz="2400" b="1" dirty="0">
              <a:latin typeface="+mj-ea"/>
              <a:ea typeface="+mj-e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latin typeface="+mj-ea"/>
                <a:ea typeface="+mj-ea"/>
              </a:rPr>
              <a:t>選擇學生服務申請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18976" y="1063256"/>
            <a:ext cx="11049625" cy="5124893"/>
            <a:chOff x="318976" y="1063256"/>
            <a:chExt cx="11049625" cy="512489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8" r="20714" b="23259"/>
            <a:stretch/>
          </p:blipFill>
          <p:spPr>
            <a:xfrm>
              <a:off x="318976" y="1063256"/>
              <a:ext cx="11049625" cy="5124893"/>
            </a:xfrm>
            <a:prstGeom prst="rect">
              <a:avLst/>
            </a:prstGeom>
          </p:spPr>
        </p:pic>
        <p:cxnSp>
          <p:nvCxnSpPr>
            <p:cNvPr id="7" name="直線單箭頭接點 6"/>
            <p:cNvCxnSpPr/>
            <p:nvPr/>
          </p:nvCxnSpPr>
          <p:spPr>
            <a:xfrm>
              <a:off x="1455694" y="4664340"/>
              <a:ext cx="585757" cy="4392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0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515388"/>
            <a:ext cx="10058400" cy="1163783"/>
          </a:xfrm>
        </p:spPr>
        <p:txBody>
          <a:bodyPr>
            <a:normAutofit fontScale="90000"/>
          </a:bodyPr>
          <a:lstStyle/>
          <a:p>
            <a:pPr lvl="0" algn="ctr"/>
            <a:r>
              <a:rPr lang="zh-TW" altLang="en-US" b="1" dirty="0"/>
              <a:t>高雄市特教資訊網系統操作</a:t>
            </a:r>
            <a:r>
              <a:rPr lang="en-US" altLang="zh-TW" b="1" dirty="0">
                <a:solidFill>
                  <a:srgbClr val="000000"/>
                </a:solidFill>
              </a:rPr>
              <a:t/>
            </a:r>
            <a:br>
              <a:rPr lang="en-US" altLang="zh-TW" b="1" dirty="0">
                <a:solidFill>
                  <a:srgbClr val="000000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功能列說明</a:t>
            </a:r>
            <a:endParaRPr lang="en-US" altLang="zh-TW" b="1" dirty="0" smtClean="0"/>
          </a:p>
          <a:p>
            <a:r>
              <a:rPr lang="en-US" altLang="zh-TW" b="1" dirty="0" smtClean="0"/>
              <a:t>1.</a:t>
            </a:r>
            <a:r>
              <a:rPr lang="zh-TW" altLang="en-US" b="1" dirty="0" smtClean="0"/>
              <a:t>申請登記</a:t>
            </a:r>
            <a:endParaRPr lang="en-US" altLang="zh-TW" b="1" dirty="0" smtClean="0"/>
          </a:p>
          <a:p>
            <a:r>
              <a:rPr lang="zh-TW" altLang="en-US" dirty="0" smtClean="0"/>
              <a:t>     學生申請登記（基本資料填寫）、相關申請資料</a:t>
            </a:r>
            <a:r>
              <a:rPr lang="zh-TW" altLang="en-US" dirty="0"/>
              <a:t>上</a:t>
            </a:r>
            <a:r>
              <a:rPr lang="zh-TW" altLang="en-US" dirty="0" smtClean="0"/>
              <a:t>傳。</a:t>
            </a:r>
            <a:endParaRPr lang="en-US" altLang="zh-TW" dirty="0" smtClean="0"/>
          </a:p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修改列印</a:t>
            </a:r>
            <a:endParaRPr lang="en-US" altLang="zh-TW" b="1" dirty="0" smtClean="0"/>
          </a:p>
          <a:p>
            <a:r>
              <a:rPr lang="zh-TW" altLang="en-US" dirty="0" smtClean="0"/>
              <a:t>    學生申請登記資料修正、上傳資料調整、查看收件老師留言以及留言給收件老師。</a:t>
            </a:r>
            <a:endParaRPr lang="en-US" altLang="zh-TW" dirty="0" smtClean="0"/>
          </a:p>
          <a:p>
            <a:r>
              <a:rPr lang="en-US" altLang="zh-TW" b="1" dirty="0" smtClean="0"/>
              <a:t>3.</a:t>
            </a:r>
            <a:r>
              <a:rPr lang="zh-TW" altLang="en-US" b="1" dirty="0" smtClean="0"/>
              <a:t>結果查詢</a:t>
            </a:r>
            <a:endParaRPr lang="en-US" altLang="zh-TW" b="1" dirty="0" smtClean="0"/>
          </a:p>
          <a:p>
            <a:r>
              <a:rPr lang="zh-TW" altLang="en-US" dirty="0" smtClean="0"/>
              <a:t>    查看服務學生之專業人員姓名、聯繫電話以及專業人員服務時數。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4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976" y="1341369"/>
            <a:ext cx="10198750" cy="440013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32261" y="264151"/>
            <a:ext cx="107802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latin typeface="+mj-ea"/>
                <a:ea typeface="+mj-ea"/>
              </a:rPr>
              <a:t>                                                                                                                </a:t>
            </a:r>
            <a:r>
              <a:rPr lang="zh-TW" altLang="en-US" sz="1600" b="1" dirty="0" smtClean="0">
                <a:latin typeface="+mj-ea"/>
                <a:ea typeface="+mj-ea"/>
              </a:rPr>
              <a:t>高雄市</a:t>
            </a:r>
            <a:r>
              <a:rPr lang="zh-TW" altLang="en-US" sz="1600" b="1" dirty="0">
                <a:latin typeface="+mj-ea"/>
                <a:ea typeface="+mj-ea"/>
              </a:rPr>
              <a:t>特教資訊網系統操作</a:t>
            </a:r>
            <a:endParaRPr lang="en-US" altLang="zh-TW" sz="1600" b="1" dirty="0">
              <a:latin typeface="+mj-ea"/>
              <a:ea typeface="+mj-e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latin typeface="+mj-ea"/>
                <a:ea typeface="+mj-ea"/>
              </a:rPr>
              <a:t>一、申請登記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</a:rPr>
              <a:t>服務申請登記與上傳相關申請資料</a:t>
            </a:r>
            <a:endParaRPr kumimoji="0" lang="zh-TW" altLang="en-US" sz="24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22624" y="1341369"/>
            <a:ext cx="10770202" cy="2110412"/>
            <a:chOff x="318976" y="1363381"/>
            <a:chExt cx="10770202" cy="211041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" t="48291" r="25263" b="10952"/>
            <a:stretch/>
          </p:blipFill>
          <p:spPr>
            <a:xfrm>
              <a:off x="318976" y="1363381"/>
              <a:ext cx="10770202" cy="2110412"/>
            </a:xfrm>
            <a:prstGeom prst="rect">
              <a:avLst/>
            </a:prstGeom>
          </p:spPr>
        </p:pic>
        <p:cxnSp>
          <p:nvCxnSpPr>
            <p:cNvPr id="7" name="直線單箭頭接點 6"/>
            <p:cNvCxnSpPr/>
            <p:nvPr/>
          </p:nvCxnSpPr>
          <p:spPr>
            <a:xfrm flipH="1">
              <a:off x="5908120" y="2095668"/>
              <a:ext cx="674105" cy="41965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19761" r="39613" b="2"/>
          <a:stretch/>
        </p:blipFill>
        <p:spPr>
          <a:xfrm>
            <a:off x="369038" y="2822094"/>
            <a:ext cx="10828206" cy="35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876" y="1536591"/>
            <a:ext cx="10198750" cy="4678247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15388" y="238125"/>
            <a:ext cx="105072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TW" altLang="en-US" sz="2000" b="1" dirty="0" smtClean="0">
                <a:latin typeface="+mj-ea"/>
                <a:ea typeface="+mj-ea"/>
              </a:rPr>
              <a:t>                                                                                                             </a:t>
            </a:r>
            <a:r>
              <a:rPr lang="zh-TW" altLang="en-US" sz="1600" b="1" dirty="0" smtClean="0">
                <a:latin typeface="+mj-ea"/>
                <a:ea typeface="+mj-ea"/>
              </a:rPr>
              <a:t>高雄市</a:t>
            </a:r>
            <a:r>
              <a:rPr lang="zh-TW" altLang="en-US" sz="1600" b="1" dirty="0">
                <a:latin typeface="+mj-ea"/>
                <a:ea typeface="+mj-ea"/>
              </a:rPr>
              <a:t>特教資訊網系統</a:t>
            </a:r>
            <a:r>
              <a:rPr lang="zh-TW" altLang="en-US" sz="1600" b="1" dirty="0" smtClean="0">
                <a:latin typeface="+mj-ea"/>
                <a:ea typeface="+mj-ea"/>
              </a:rPr>
              <a:t>操作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 lvl="0" algn="ctr">
              <a:defRPr/>
            </a:pPr>
            <a:endParaRPr lang="en-US" altLang="zh-TW" sz="1600" b="1" dirty="0">
              <a:latin typeface="+mj-ea"/>
              <a:ea typeface="+mj-ea"/>
            </a:endParaRPr>
          </a:p>
          <a:p>
            <a:pPr lvl="0" algn="ctr">
              <a:defRPr/>
            </a:pPr>
            <a:r>
              <a:rPr lang="zh-TW" altLang="en-US" sz="2400" b="1" dirty="0">
                <a:latin typeface="+mj-ea"/>
                <a:ea typeface="+mj-ea"/>
              </a:rPr>
              <a:t>一、申請</a:t>
            </a:r>
            <a:r>
              <a:rPr lang="zh-TW" altLang="en-US" sz="2400" b="1" dirty="0" smtClean="0">
                <a:latin typeface="+mj-ea"/>
                <a:ea typeface="+mj-ea"/>
              </a:rPr>
              <a:t>登記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lvl="0" algn="ctr">
              <a:defRPr/>
            </a:pPr>
            <a:r>
              <a:rPr lang="zh-TW" altLang="en-US" sz="2400" dirty="0" smtClean="0">
                <a:solidFill>
                  <a:srgbClr val="92D050"/>
                </a:solidFill>
              </a:rPr>
              <a:t>服務</a:t>
            </a:r>
            <a:r>
              <a:rPr lang="zh-TW" altLang="en-US" sz="2400" dirty="0">
                <a:solidFill>
                  <a:srgbClr val="92D050"/>
                </a:solidFill>
              </a:rPr>
              <a:t>申請登記與上傳相關申請資料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t="62491" r="23695" b="22551"/>
          <a:stretch/>
        </p:blipFill>
        <p:spPr>
          <a:xfrm>
            <a:off x="393611" y="1599220"/>
            <a:ext cx="10882424" cy="859731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407876" y="2253647"/>
            <a:ext cx="10868159" cy="4206138"/>
            <a:chOff x="407876" y="2253647"/>
            <a:chExt cx="10868159" cy="420613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83"/>
            <a:stretch/>
          </p:blipFill>
          <p:spPr>
            <a:xfrm>
              <a:off x="407876" y="2253647"/>
              <a:ext cx="10868159" cy="4206138"/>
            </a:xfrm>
            <a:prstGeom prst="rect">
              <a:avLst/>
            </a:prstGeom>
          </p:spPr>
        </p:pic>
        <p:cxnSp>
          <p:nvCxnSpPr>
            <p:cNvPr id="8" name="直線單箭頭接點 7"/>
            <p:cNvCxnSpPr/>
            <p:nvPr/>
          </p:nvCxnSpPr>
          <p:spPr>
            <a:xfrm flipH="1">
              <a:off x="3267191" y="4190461"/>
              <a:ext cx="563429" cy="33251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465" y="1778000"/>
            <a:ext cx="11205535" cy="44831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3455" y="345556"/>
            <a:ext cx="110605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latin typeface="+mj-ea"/>
                <a:ea typeface="+mj-ea"/>
              </a:rPr>
              <a:t>                                                                                                                          </a:t>
            </a:r>
            <a:r>
              <a:rPr lang="zh-TW" altLang="en-US" sz="1600" b="1" dirty="0" smtClean="0">
                <a:latin typeface="+mj-ea"/>
                <a:ea typeface="+mj-ea"/>
              </a:rPr>
              <a:t>高雄市</a:t>
            </a:r>
            <a:r>
              <a:rPr lang="zh-TW" altLang="en-US" sz="1600" b="1" dirty="0">
                <a:latin typeface="+mj-ea"/>
                <a:ea typeface="+mj-ea"/>
              </a:rPr>
              <a:t>特教資訊網系統</a:t>
            </a:r>
            <a:endParaRPr lang="en-US" altLang="zh-TW" sz="1600" b="1" dirty="0">
              <a:latin typeface="+mj-ea"/>
              <a:ea typeface="+mj-e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lang="zh-TW" altLang="en-US" sz="2400" b="1" dirty="0">
                <a:latin typeface="+mj-ea"/>
                <a:ea typeface="+mj-ea"/>
              </a:rPr>
              <a:t>二、修改列印</a:t>
            </a:r>
            <a:endParaRPr lang="en-US" altLang="zh-TW" sz="2400" b="1" dirty="0">
              <a:latin typeface="+mj-ea"/>
              <a:ea typeface="+mj-ea"/>
            </a:endParaRPr>
          </a:p>
          <a:p>
            <a:pPr lvl="0" algn="ctr">
              <a:defRPr/>
            </a:pPr>
            <a:r>
              <a:rPr lang="zh-TW" altLang="en-US" sz="2400" dirty="0" smtClean="0">
                <a:solidFill>
                  <a:srgbClr val="92D050"/>
                </a:solidFill>
              </a:rPr>
              <a:t>申請資料修正，查看</a:t>
            </a:r>
            <a:r>
              <a:rPr lang="zh-TW" altLang="en-US" sz="2400" dirty="0">
                <a:solidFill>
                  <a:srgbClr val="92D050"/>
                </a:solidFill>
              </a:rPr>
              <a:t>收件老師留言以及留言給收件老師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78465" y="1707741"/>
            <a:ext cx="11036595" cy="4553359"/>
            <a:chOff x="478465" y="1707741"/>
            <a:chExt cx="11036595" cy="455335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0659" r="12443" b="6800"/>
            <a:stretch/>
          </p:blipFill>
          <p:spPr>
            <a:xfrm>
              <a:off x="478465" y="1707741"/>
              <a:ext cx="11036595" cy="4553359"/>
            </a:xfrm>
            <a:prstGeom prst="rect">
              <a:avLst/>
            </a:prstGeom>
          </p:spPr>
        </p:pic>
        <p:cxnSp>
          <p:nvCxnSpPr>
            <p:cNvPr id="6" name="直線單箭頭接點 5"/>
            <p:cNvCxnSpPr/>
            <p:nvPr/>
          </p:nvCxnSpPr>
          <p:spPr>
            <a:xfrm flipH="1">
              <a:off x="5119721" y="3818165"/>
              <a:ext cx="563429" cy="33251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 flipH="1">
              <a:off x="5108652" y="3053718"/>
              <a:ext cx="563429" cy="33251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H="1">
              <a:off x="6676970" y="4790901"/>
              <a:ext cx="563429" cy="33251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60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97280" y="12278"/>
            <a:ext cx="10058400" cy="1450757"/>
          </a:xfrm>
        </p:spPr>
        <p:txBody>
          <a:bodyPr/>
          <a:lstStyle/>
          <a:p>
            <a:pPr algn="ctr"/>
            <a:r>
              <a:rPr lang="zh-TW" altLang="en-US" b="1" dirty="0" smtClean="0"/>
              <a:t>雙系統線上申</a:t>
            </a:r>
            <a:r>
              <a:rPr lang="zh-TW" altLang="en-US" b="1" dirty="0"/>
              <a:t>請</a:t>
            </a:r>
            <a:r>
              <a:rPr lang="zh-TW" altLang="en-US" b="1" dirty="0" smtClean="0"/>
              <a:t>作業</a:t>
            </a:r>
            <a:endParaRPr lang="zh-TW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en-US" sz="2800" b="1" dirty="0" smtClean="0"/>
              <a:t>教育部特教通報網</a:t>
            </a:r>
            <a:endParaRPr lang="en-US" altLang="zh-TW" sz="2800" b="1" dirty="0" smtClean="0"/>
          </a:p>
          <a:p>
            <a:r>
              <a:rPr lang="en-US" altLang="zh-TW" sz="2800" dirty="0">
                <a:hlinkClick r:id="rId2"/>
              </a:rPr>
              <a:t>https://www.set.edu.tw/</a:t>
            </a:r>
            <a:endParaRPr lang="en-US" altLang="zh-TW" sz="2800" b="1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期程內申請登記，列印線上申請表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25648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 smtClean="0"/>
              <a:t>高雄市特教資訊網</a:t>
            </a:r>
            <a:r>
              <a:rPr lang="en-US" altLang="zh-TW" sz="2800" dirty="0">
                <a:hlinkClick r:id="rId3"/>
              </a:rPr>
              <a:t>http://www.spec.kh.edu.tw/</a:t>
            </a:r>
            <a:endParaRPr lang="en-US" altLang="zh-TW" sz="2800" b="1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請於期程內申請登記，並上傳相關申請資料（詳參每學期申請作業公文函）</a:t>
            </a:r>
            <a:endParaRPr lang="en-US" altLang="zh-TW" dirty="0" smtClean="0"/>
          </a:p>
          <a:p>
            <a:r>
              <a:rPr lang="zh-TW" altLang="en-US" b="1" dirty="0" smtClean="0"/>
              <a:t>一、新申請個案</a:t>
            </a:r>
            <a:endParaRPr lang="en-US" altLang="zh-TW" b="1" dirty="0" smtClean="0"/>
          </a:p>
          <a:p>
            <a:r>
              <a:rPr lang="zh-TW" altLang="en-US" dirty="0" smtClean="0"/>
              <a:t>      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已核章之特通網專業團隊線上申請表</a:t>
            </a:r>
            <a:endParaRPr lang="en-US" altLang="zh-TW" dirty="0" smtClean="0"/>
          </a:p>
          <a:p>
            <a:r>
              <a:rPr lang="zh-TW" altLang="en-US" dirty="0" smtClean="0"/>
              <a:t>     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最近一學期</a:t>
            </a:r>
            <a:r>
              <a:rPr lang="en-US" altLang="zh-TW" dirty="0" smtClean="0"/>
              <a:t>IEP</a:t>
            </a:r>
          </a:p>
          <a:p>
            <a:r>
              <a:rPr lang="zh-TW" altLang="en-US" b="1" dirty="0" smtClean="0"/>
              <a:t>二、舊案續申請</a:t>
            </a:r>
            <a:endParaRPr lang="en-US" altLang="zh-TW" b="1" dirty="0" smtClean="0"/>
          </a:p>
          <a:p>
            <a:pPr>
              <a:lnSpc>
                <a:spcPts val="1680"/>
              </a:lnSpc>
            </a:pPr>
            <a:r>
              <a:rPr lang="zh-TW" altLang="en-US" dirty="0" smtClean="0"/>
              <a:t>         除上述資料外，亦須上傳最後一次到校服務回報紀錄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截圖特通網到校服務回報紀錄</a:t>
            </a:r>
            <a:r>
              <a:rPr lang="en-US" altLang="zh-TW" dirty="0" smtClean="0"/>
              <a:t>)</a:t>
            </a:r>
          </a:p>
          <a:p>
            <a:r>
              <a:rPr lang="zh-TW" altLang="en-US" b="1" dirty="0" smtClean="0"/>
              <a:t>三、申請心理師服務，除檢附上述資料，亦請檢附下列資料</a:t>
            </a:r>
            <a:endParaRPr lang="en-US" altLang="zh-TW" b="1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         近一學期學生情緒行為輔導資料。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</a:t>
            </a:r>
            <a:r>
              <a:rPr lang="en-US" altLang="zh-TW" dirty="0" smtClean="0"/>
              <a:t>※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IEP</a:t>
            </a:r>
            <a:r>
              <a:rPr lang="zh-TW" altLang="en-US" dirty="0" smtClean="0"/>
              <a:t>內容需含行為功能介入方案。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465" y="1222744"/>
            <a:ext cx="10677215" cy="464635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17673" y="238125"/>
            <a:ext cx="10462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latin typeface="+mj-ea"/>
                <a:ea typeface="+mj-ea"/>
              </a:rPr>
              <a:t>                                                                                                                     </a:t>
            </a:r>
            <a:r>
              <a:rPr lang="zh-TW" altLang="en-US" sz="1600" b="1" dirty="0" smtClean="0">
                <a:latin typeface="+mj-ea"/>
                <a:ea typeface="+mj-ea"/>
              </a:rPr>
              <a:t>高雄市</a:t>
            </a:r>
            <a:r>
              <a:rPr lang="zh-TW" altLang="en-US" sz="1600" b="1" dirty="0">
                <a:latin typeface="+mj-ea"/>
                <a:ea typeface="+mj-ea"/>
              </a:rPr>
              <a:t>特教資訊網系統操作</a:t>
            </a:r>
            <a:endParaRPr lang="en-US" altLang="zh-TW" sz="1600" b="1" dirty="0">
              <a:latin typeface="+mj-ea"/>
              <a:ea typeface="+mj-e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latin typeface="+mj-ea"/>
                <a:ea typeface="+mj-ea"/>
              </a:rPr>
              <a:t>二、修改列印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5327539" y="3125584"/>
            <a:ext cx="563429" cy="33251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5609253" y="2488453"/>
            <a:ext cx="563429" cy="33251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7067669" y="4051068"/>
            <a:ext cx="563429" cy="33251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/>
          <p:cNvGrpSpPr/>
          <p:nvPr/>
        </p:nvGrpSpPr>
        <p:grpSpPr>
          <a:xfrm>
            <a:off x="817673" y="1226438"/>
            <a:ext cx="11269949" cy="5198665"/>
            <a:chOff x="817673" y="1226438"/>
            <a:chExt cx="11269949" cy="5198665"/>
          </a:xfrm>
        </p:grpSpPr>
        <p:grpSp>
          <p:nvGrpSpPr>
            <p:cNvPr id="7" name="群組 6"/>
            <p:cNvGrpSpPr/>
            <p:nvPr/>
          </p:nvGrpSpPr>
          <p:grpSpPr>
            <a:xfrm>
              <a:off x="817673" y="1226438"/>
              <a:ext cx="11269949" cy="5198665"/>
              <a:chOff x="817673" y="1226438"/>
              <a:chExt cx="11269949" cy="5198665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817673" y="1226438"/>
                <a:ext cx="10591483" cy="5122334"/>
                <a:chOff x="876940" y="1222744"/>
                <a:chExt cx="10591483" cy="5122334"/>
              </a:xfrm>
            </p:grpSpPr>
            <p:grpSp>
              <p:nvGrpSpPr>
                <p:cNvPr id="11" name="群組 10"/>
                <p:cNvGrpSpPr/>
                <p:nvPr/>
              </p:nvGrpSpPr>
              <p:grpSpPr>
                <a:xfrm>
                  <a:off x="876940" y="1222744"/>
                  <a:ext cx="10591483" cy="5122334"/>
                  <a:chOff x="876940" y="1222744"/>
                  <a:chExt cx="10591483" cy="5122334"/>
                </a:xfrm>
              </p:grpSpPr>
              <p:pic>
                <p:nvPicPr>
                  <p:cNvPr id="4" name="圖片 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612" r="13128" b="2095"/>
                  <a:stretch/>
                </p:blipFill>
                <p:spPr>
                  <a:xfrm>
                    <a:off x="876940" y="1222744"/>
                    <a:ext cx="10591483" cy="5122334"/>
                  </a:xfrm>
                  <a:prstGeom prst="rect">
                    <a:avLst/>
                  </a:prstGeom>
                </p:spPr>
              </p:pic>
              <p:sp>
                <p:nvSpPr>
                  <p:cNvPr id="10" name="矩形 9"/>
                  <p:cNvSpPr/>
                  <p:nvPr/>
                </p:nvSpPr>
                <p:spPr>
                  <a:xfrm>
                    <a:off x="1964267" y="3783911"/>
                    <a:ext cx="245533" cy="227753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2" name="矩形 11"/>
                <p:cNvSpPr/>
                <p:nvPr/>
              </p:nvSpPr>
              <p:spPr>
                <a:xfrm>
                  <a:off x="6049914" y="3783911"/>
                  <a:ext cx="245533" cy="2277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pic>
            <p:nvPicPr>
              <p:cNvPr id="15" name="圖片 14"/>
              <p:cNvPicPr>
                <a:picLocks noChangeAspect="1"/>
              </p:cNvPicPr>
              <p:nvPr/>
            </p:nvPicPr>
            <p:blipFill rotWithShape="1">
              <a:blip r:embed="rId3"/>
              <a:srcRect t="9355" r="53304" b="6303"/>
              <a:stretch/>
            </p:blipFill>
            <p:spPr>
              <a:xfrm>
                <a:off x="6236180" y="2342052"/>
                <a:ext cx="5851442" cy="4083051"/>
              </a:xfrm>
              <a:prstGeom prst="rect">
                <a:avLst/>
              </a:prstGeom>
              <a:ln w="38100">
                <a:solidFill>
                  <a:srgbClr val="92D050"/>
                </a:solidFill>
              </a:ln>
            </p:spPr>
          </p:pic>
        </p:grpSp>
        <p:cxnSp>
          <p:nvCxnSpPr>
            <p:cNvPr id="14" name="直線單箭頭接點 13"/>
            <p:cNvCxnSpPr/>
            <p:nvPr/>
          </p:nvCxnSpPr>
          <p:spPr>
            <a:xfrm>
              <a:off x="5159158" y="3154439"/>
              <a:ext cx="506087" cy="68364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71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03864" y="1376898"/>
            <a:ext cx="8752606" cy="492334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46414" y="238125"/>
            <a:ext cx="100085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latin typeface="+mj-ea"/>
                <a:ea typeface="+mj-ea"/>
              </a:rPr>
              <a:t>                                                                                                              </a:t>
            </a:r>
            <a:r>
              <a:rPr lang="zh-TW" altLang="en-US" sz="1600" b="1" dirty="0" smtClean="0">
                <a:latin typeface="+mj-ea"/>
                <a:ea typeface="+mj-ea"/>
              </a:rPr>
              <a:t>高雄市</a:t>
            </a:r>
            <a:r>
              <a:rPr lang="zh-TW" altLang="en-US" sz="1600" b="1" dirty="0">
                <a:latin typeface="+mj-ea"/>
                <a:ea typeface="+mj-ea"/>
              </a:rPr>
              <a:t>特教資訊網系統操作</a:t>
            </a:r>
            <a:endParaRPr lang="en-US" altLang="zh-TW" sz="1600" b="1" dirty="0">
              <a:latin typeface="+mj-ea"/>
              <a:ea typeface="+mj-ea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latin typeface="+mj-ea"/>
                <a:ea typeface="+mj-ea"/>
              </a:rPr>
              <a:t>三、結果查詢</a:t>
            </a:r>
            <a:endParaRPr lang="en-US" altLang="zh-TW" sz="2400" b="1" dirty="0">
              <a:latin typeface="+mj-ea"/>
              <a:ea typeface="+mj-ea"/>
            </a:endParaRPr>
          </a:p>
          <a:p>
            <a:pPr lvl="0" algn="ctr">
              <a:defRPr/>
            </a:pPr>
            <a:r>
              <a:rPr lang="zh-TW" altLang="en-US" sz="2400" dirty="0">
                <a:solidFill>
                  <a:srgbClr val="92D050"/>
                </a:solidFill>
                <a:latin typeface="+mj-ea"/>
                <a:ea typeface="+mj-ea"/>
              </a:rPr>
              <a:t>查看服務學生之專業人員姓名、聯繫電話以及專業人員服務時數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5134" y="5488004"/>
            <a:ext cx="7340138" cy="332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6794031" y="4987635"/>
            <a:ext cx="563429" cy="33251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97280" y="12280"/>
            <a:ext cx="10058400" cy="1450757"/>
          </a:xfrm>
        </p:spPr>
        <p:txBody>
          <a:bodyPr/>
          <a:lstStyle/>
          <a:p>
            <a:pPr algn="ctr"/>
            <a:r>
              <a:rPr lang="zh-TW" altLang="en-US" b="1" dirty="0" smtClean="0"/>
              <a:t>教育部特教通報網系統操作</a:t>
            </a:r>
            <a:endParaRPr lang="zh-TW" altLang="en-US" b="1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zh-TW" b="1" dirty="0" smtClean="0"/>
              <a:t>《</a:t>
            </a:r>
            <a:r>
              <a:rPr lang="zh-TW" altLang="en-US" b="1" dirty="0" smtClean="0"/>
              <a:t>左側功能選項說明</a:t>
            </a:r>
            <a:r>
              <a:rPr lang="en-US" altLang="zh-TW" b="1" dirty="0" smtClean="0"/>
              <a:t>》</a:t>
            </a:r>
          </a:p>
          <a:p>
            <a:pPr>
              <a:lnSpc>
                <a:spcPct val="100000"/>
              </a:lnSpc>
            </a:pPr>
            <a:r>
              <a:rPr lang="zh-TW" altLang="en-US" b="1" dirty="0" smtClean="0"/>
              <a:t>一、申請專業團隊服務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 新</a:t>
            </a:r>
            <a:r>
              <a:rPr lang="zh-TW" altLang="en-US" dirty="0"/>
              <a:t>增申請學生→勾</a:t>
            </a:r>
            <a:r>
              <a:rPr lang="zh-TW" altLang="en-US" dirty="0" smtClean="0"/>
              <a:t>選申請專業類別。</a:t>
            </a:r>
            <a:r>
              <a:rPr lang="en-US" altLang="zh-TW" dirty="0" smtClean="0"/>
              <a:t>2.</a:t>
            </a:r>
            <a:r>
              <a:rPr lang="zh-TW" altLang="en-US" dirty="0" smtClean="0"/>
              <a:t>申請表填寫→各類組通用表單</a:t>
            </a:r>
            <a:r>
              <a:rPr lang="en-US" altLang="zh-TW" dirty="0" smtClean="0"/>
              <a:t>_</a:t>
            </a:r>
            <a:r>
              <a:rPr lang="zh-TW" altLang="en-US" dirty="0" smtClean="0"/>
              <a:t>單一欄位。</a:t>
            </a:r>
            <a:endParaRPr lang="en-US" altLang="zh-TW" dirty="0" smtClean="0"/>
          </a:p>
          <a:p>
            <a:r>
              <a:rPr lang="zh-TW" altLang="en-US" b="1" dirty="0" smtClean="0"/>
              <a:t>二、瀏覽服務課表</a:t>
            </a:r>
            <a:endParaRPr lang="en-US" altLang="zh-TW" dirty="0"/>
          </a:p>
          <a:p>
            <a:r>
              <a:rPr lang="zh-TW" altLang="en-US" dirty="0" smtClean="0"/>
              <a:t>         查看專業人員排課日期、時間以及學生名單</a:t>
            </a:r>
            <a:endParaRPr lang="en-US" altLang="zh-TW" dirty="0" smtClean="0"/>
          </a:p>
          <a:p>
            <a:pPr>
              <a:lnSpc>
                <a:spcPct val="100000"/>
              </a:lnSpc>
            </a:pPr>
            <a:r>
              <a:rPr lang="zh-TW" altLang="en-US" b="1" dirty="0" smtClean="0"/>
              <a:t>三、到校服務回報紀錄填寫</a:t>
            </a:r>
            <a:endParaRPr lang="en-US" altLang="zh-TW" dirty="0" smtClean="0"/>
          </a:p>
          <a:p>
            <a:pPr>
              <a:lnSpc>
                <a:spcPct val="100000"/>
              </a:lnSpc>
            </a:pPr>
            <a:r>
              <a:rPr lang="zh-TW" altLang="en-US" dirty="0"/>
              <a:t> </a:t>
            </a:r>
            <a:r>
              <a:rPr lang="zh-TW" altLang="en-US" dirty="0" smtClean="0"/>
              <a:t>        填寫專業人員出勤狀況、學校人員提問、課程陪同人員、前次建議的執行情形</a:t>
            </a:r>
            <a:endParaRPr lang="en-US" altLang="zh-TW" dirty="0" smtClean="0"/>
          </a:p>
          <a:p>
            <a:r>
              <a:rPr lang="zh-TW" altLang="en-US" b="1" dirty="0" smtClean="0"/>
              <a:t>四、個別評估</a:t>
            </a:r>
            <a:r>
              <a:rPr lang="en-US" altLang="zh-TW" b="1" dirty="0" smtClean="0"/>
              <a:t>–</a:t>
            </a:r>
            <a:r>
              <a:rPr lang="zh-TW" altLang="en-US" b="1" dirty="0" smtClean="0"/>
              <a:t>紀錄 </a:t>
            </a:r>
            <a:endParaRPr lang="en-US" altLang="zh-TW" b="1" dirty="0" smtClean="0"/>
          </a:p>
          <a:p>
            <a:r>
              <a:rPr lang="zh-TW" altLang="en-US" b="1" dirty="0"/>
              <a:t> </a:t>
            </a:r>
            <a:r>
              <a:rPr lang="zh-TW" altLang="en-US" b="1" dirty="0" smtClean="0"/>
              <a:t>        </a:t>
            </a:r>
            <a:r>
              <a:rPr lang="zh-TW" altLang="en-US" dirty="0" smtClean="0"/>
              <a:t>查看個案評估建議、查閱服務紀錄、列印服務紀錄</a:t>
            </a:r>
            <a:endParaRPr lang="en-US" altLang="zh-TW" dirty="0" smtClean="0"/>
          </a:p>
          <a:p>
            <a:r>
              <a:rPr lang="zh-TW" altLang="en-US" b="1" dirty="0" smtClean="0"/>
              <a:t>五、績效評估</a:t>
            </a:r>
            <a:r>
              <a:rPr lang="en-US" altLang="zh-TW" b="1" dirty="0" smtClean="0"/>
              <a:t>–</a:t>
            </a:r>
            <a:r>
              <a:rPr lang="zh-TW" altLang="en-US" b="1" dirty="0" smtClean="0"/>
              <a:t>統計</a:t>
            </a:r>
            <a:endParaRPr lang="en-US" altLang="zh-TW" b="1" dirty="0" smtClean="0"/>
          </a:p>
          <a:p>
            <a:r>
              <a:rPr lang="zh-TW" altLang="en-US" dirty="0" smtClean="0"/>
              <a:t>         填寫行政績效評估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3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3355"/>
          <a:stretch/>
        </p:blipFill>
        <p:spPr>
          <a:xfrm>
            <a:off x="982979" y="1264541"/>
            <a:ext cx="5852973" cy="4919219"/>
          </a:xfrm>
          <a:prstGeom prst="rect">
            <a:avLst/>
          </a:prstGeom>
        </p:spPr>
      </p:pic>
      <p:pic>
        <p:nvPicPr>
          <p:cNvPr id="18" name="內容版面配置區 1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4" r="4390"/>
          <a:stretch/>
        </p:blipFill>
        <p:spPr>
          <a:xfrm>
            <a:off x="7047595" y="1063869"/>
            <a:ext cx="3977959" cy="5231423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82979" y="219075"/>
            <a:ext cx="10122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latin typeface="+mj-ea"/>
                <a:ea typeface="+mj-ea"/>
              </a:rPr>
              <a:t>							                </a:t>
            </a:r>
            <a:r>
              <a:rPr lang="zh-TW" altLang="en-US" sz="1600" b="1" dirty="0" smtClean="0">
                <a:latin typeface="+mj-ea"/>
                <a:ea typeface="+mj-ea"/>
              </a:rPr>
              <a:t>教育部特教通報網系統操作</a:t>
            </a:r>
            <a:endParaRPr lang="en-US" altLang="zh-TW" sz="1600" b="1" dirty="0"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latin typeface="+mj-ea"/>
                <a:ea typeface="+mj-ea"/>
              </a:rPr>
              <a:t>一、申請專業團隊服務</a:t>
            </a:r>
            <a:endParaRPr lang="zh-TW" altLang="en-US" sz="2400" b="1" dirty="0">
              <a:latin typeface="+mj-ea"/>
              <a:ea typeface="+mj-ea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4601858" y="2989867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9378737" y="2523221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4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 b="4530"/>
          <a:stretch/>
        </p:blipFill>
        <p:spPr>
          <a:xfrm>
            <a:off x="3188104" y="1108103"/>
            <a:ext cx="8486775" cy="5329931"/>
          </a:xfrm>
        </p:spPr>
      </p:pic>
      <p:pic>
        <p:nvPicPr>
          <p:cNvPr id="8" name="內容版面配置區 1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9" r="5553"/>
          <a:stretch/>
        </p:blipFill>
        <p:spPr>
          <a:xfrm>
            <a:off x="548639" y="1126245"/>
            <a:ext cx="3661411" cy="5293649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82138" y="219075"/>
            <a:ext cx="110431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1" dirty="0" smtClean="0">
                <a:latin typeface="+mj-ea"/>
                <a:ea typeface="+mj-ea"/>
              </a:rPr>
              <a:t>								    </a:t>
            </a:r>
            <a:r>
              <a:rPr lang="zh-TW" altLang="en-US" sz="1600" b="1" dirty="0" smtClean="0">
                <a:latin typeface="+mj-ea"/>
                <a:ea typeface="+mj-ea"/>
              </a:rPr>
              <a:t>教育部</a:t>
            </a:r>
            <a:r>
              <a:rPr lang="zh-TW" altLang="en-US" sz="1600" b="1" dirty="0">
                <a:latin typeface="+mj-ea"/>
                <a:ea typeface="+mj-ea"/>
              </a:rPr>
              <a:t>特教通報網系統操作</a:t>
            </a:r>
            <a:endParaRPr lang="en-US" altLang="zh-TW" sz="1600" b="1" dirty="0">
              <a:latin typeface="+mj-ea"/>
              <a:ea typeface="+mj-ea"/>
            </a:endParaRPr>
          </a:p>
          <a:p>
            <a:pPr algn="ctr"/>
            <a:r>
              <a:rPr lang="zh-TW" altLang="en-US" sz="2400" b="1" dirty="0">
                <a:latin typeface="+mj-ea"/>
                <a:ea typeface="+mj-ea"/>
              </a:rPr>
              <a:t>一、申請專業團隊服務</a:t>
            </a:r>
            <a:r>
              <a:rPr lang="zh-TW" altLang="en-US" sz="2400" b="1" dirty="0" smtClean="0">
                <a:latin typeface="+mj-ea"/>
                <a:ea typeface="+mj-ea"/>
              </a:rPr>
              <a:t>─</a:t>
            </a:r>
            <a:r>
              <a:rPr lang="zh-TW" altLang="en-US" sz="2400" b="1" dirty="0">
                <a:solidFill>
                  <a:srgbClr val="92D050"/>
                </a:solidFill>
                <a:latin typeface="+mj-ea"/>
                <a:ea typeface="+mj-ea"/>
              </a:rPr>
              <a:t>選擇申請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學生 </a:t>
            </a:r>
            <a:endParaRPr lang="zh-TW" altLang="en-US" sz="2400" b="1" dirty="0">
              <a:solidFill>
                <a:srgbClr val="92D050"/>
              </a:solidFill>
              <a:latin typeface="+mj-ea"/>
              <a:ea typeface="+mj-ea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5858703" y="2943554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H="1">
            <a:off x="2635481" y="2509934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88" y="1173116"/>
            <a:ext cx="9269960" cy="513522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897091" y="4674414"/>
            <a:ext cx="665884" cy="989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188719" y="238125"/>
            <a:ext cx="10665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latin typeface="+mj-ea"/>
                <a:ea typeface="+mj-ea"/>
              </a:rPr>
              <a:t>							                      </a:t>
            </a:r>
            <a:r>
              <a:rPr lang="zh-TW" altLang="en-US" sz="1600" b="1" dirty="0" smtClean="0">
                <a:latin typeface="+mj-ea"/>
                <a:ea typeface="+mj-ea"/>
              </a:rPr>
              <a:t>教育部</a:t>
            </a:r>
            <a:r>
              <a:rPr lang="zh-TW" altLang="en-US" sz="1600" b="1" dirty="0">
                <a:latin typeface="+mj-ea"/>
                <a:ea typeface="+mj-ea"/>
              </a:rPr>
              <a:t>特教通報網系統</a:t>
            </a:r>
            <a:r>
              <a:rPr lang="zh-TW" altLang="en-US" sz="1600" b="1" dirty="0" smtClean="0">
                <a:latin typeface="+mj-ea"/>
                <a:ea typeface="+mj-ea"/>
              </a:rPr>
              <a:t>操作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r>
              <a:rPr lang="zh-TW" altLang="en-US" sz="2400" b="1" dirty="0" smtClean="0">
                <a:latin typeface="+mj-ea"/>
                <a:ea typeface="+mj-ea"/>
              </a:rPr>
              <a:t>                  一、申請專業團隊服務</a:t>
            </a:r>
            <a:r>
              <a:rPr lang="zh-TW" altLang="en-US" sz="2400" b="1" dirty="0" smtClean="0"/>
              <a:t>─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選擇申請專業項目</a:t>
            </a:r>
            <a:endParaRPr lang="zh-TW" altLang="en-US" sz="2400" b="1" dirty="0">
              <a:solidFill>
                <a:srgbClr val="92D050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70764" y="3876675"/>
            <a:ext cx="1162281" cy="247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7298575" y="3740727"/>
            <a:ext cx="1388658" cy="93368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8687233" y="2959331"/>
            <a:ext cx="1292662" cy="7813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勾選申請專業類別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0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r="-387"/>
          <a:stretch/>
        </p:blipFill>
        <p:spPr>
          <a:xfrm>
            <a:off x="1257849" y="1007566"/>
            <a:ext cx="10097336" cy="53211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69039" y="4362448"/>
            <a:ext cx="561975" cy="16764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330384" y="4362448"/>
            <a:ext cx="495300" cy="1676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80783" y="4362450"/>
            <a:ext cx="656390" cy="16763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947651" y="238125"/>
            <a:ext cx="1091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latin typeface="+mj-ea"/>
                <a:ea typeface="+mj-ea"/>
              </a:rPr>
              <a:t>						                                               </a:t>
            </a:r>
            <a:r>
              <a:rPr lang="zh-TW" altLang="en-US" sz="1600" b="1" dirty="0" smtClean="0">
                <a:latin typeface="+mj-ea"/>
                <a:ea typeface="+mj-ea"/>
              </a:rPr>
              <a:t>教育部</a:t>
            </a:r>
            <a:r>
              <a:rPr lang="zh-TW" altLang="en-US" sz="1600" b="1" dirty="0">
                <a:latin typeface="+mj-ea"/>
                <a:ea typeface="+mj-ea"/>
              </a:rPr>
              <a:t>特教通報網系統操作</a:t>
            </a:r>
            <a:endParaRPr lang="en-US" altLang="zh-TW" sz="1600" b="1" dirty="0">
              <a:latin typeface="+mj-ea"/>
              <a:ea typeface="+mj-ea"/>
            </a:endParaRPr>
          </a:p>
          <a:p>
            <a:r>
              <a:rPr lang="zh-TW" altLang="en-US" sz="2400" b="1" dirty="0" smtClean="0">
                <a:latin typeface="+mj-ea"/>
                <a:ea typeface="+mj-ea"/>
              </a:rPr>
              <a:t>          一</a:t>
            </a:r>
            <a:r>
              <a:rPr lang="zh-TW" altLang="en-US" sz="2400" b="1" dirty="0">
                <a:latin typeface="+mj-ea"/>
                <a:ea typeface="+mj-ea"/>
              </a:rPr>
              <a:t>、申請專業團隊服務</a:t>
            </a:r>
            <a:r>
              <a:rPr lang="zh-TW" altLang="en-US" sz="2400" b="1" dirty="0" smtClean="0">
                <a:latin typeface="+mj-ea"/>
                <a:ea typeface="+mj-ea"/>
              </a:rPr>
              <a:t>─</a:t>
            </a:r>
            <a:r>
              <a:rPr lang="zh-TW" altLang="en-US" sz="2400" b="1" dirty="0">
                <a:solidFill>
                  <a:srgbClr val="92D050"/>
                </a:solidFill>
                <a:latin typeface="+mj-ea"/>
                <a:ea typeface="+mj-ea"/>
              </a:rPr>
              <a:t>填寫線上申請表</a:t>
            </a:r>
            <a:r>
              <a:rPr lang="en-US" altLang="zh-TW" sz="2400" b="1" dirty="0">
                <a:solidFill>
                  <a:srgbClr val="92D050"/>
                </a:solidFill>
                <a:latin typeface="+mj-ea"/>
                <a:ea typeface="+mj-ea"/>
              </a:rPr>
              <a:t>(</a:t>
            </a:r>
            <a:r>
              <a:rPr lang="zh-TW" altLang="en-US" sz="2400" b="1" dirty="0">
                <a:solidFill>
                  <a:srgbClr val="92D050"/>
                </a:solidFill>
                <a:latin typeface="+mj-ea"/>
                <a:ea typeface="+mj-ea"/>
              </a:rPr>
              <a:t>通用轉介表</a:t>
            </a:r>
            <a:r>
              <a:rPr lang="en-US" altLang="zh-TW" sz="2400" b="1" dirty="0">
                <a:solidFill>
                  <a:srgbClr val="92D050"/>
                </a:solidFill>
                <a:latin typeface="+mj-ea"/>
                <a:ea typeface="+mj-ea"/>
              </a:rPr>
              <a:t>)</a:t>
            </a:r>
            <a:endParaRPr lang="zh-TW" altLang="en-US" sz="2400" b="1" dirty="0">
              <a:solidFill>
                <a:srgbClr val="92D050"/>
              </a:solidFill>
              <a:latin typeface="+mj-ea"/>
              <a:ea typeface="+mj-ea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8497435" y="4111711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3578034" y="2817697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6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8781"/>
          <a:stretch/>
        </p:blipFill>
        <p:spPr>
          <a:xfrm>
            <a:off x="477808" y="1094683"/>
            <a:ext cx="7644388" cy="52006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62826" y="2243136"/>
            <a:ext cx="497494" cy="356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128871" y="2243136"/>
            <a:ext cx="728234" cy="356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flipV="1">
            <a:off x="4141505" y="5421838"/>
            <a:ext cx="1607057" cy="16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flipV="1">
            <a:off x="4155075" y="5103444"/>
            <a:ext cx="1607057" cy="16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flipV="1">
            <a:off x="4141505" y="3141520"/>
            <a:ext cx="962025" cy="15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2261062" y="4721629"/>
            <a:ext cx="1001442" cy="19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 flipV="1">
            <a:off x="6183058" y="2914649"/>
            <a:ext cx="962025" cy="15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5500880" y="2467685"/>
            <a:ext cx="476250" cy="161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77807" y="238125"/>
            <a:ext cx="1103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latin typeface="+mj-ea"/>
                <a:ea typeface="+mj-ea"/>
              </a:rPr>
              <a:t>								             </a:t>
            </a:r>
            <a:r>
              <a:rPr lang="zh-TW" altLang="en-US" sz="1600" b="1" dirty="0" smtClean="0">
                <a:latin typeface="+mj-ea"/>
                <a:ea typeface="+mj-ea"/>
              </a:rPr>
              <a:t>教育部</a:t>
            </a:r>
            <a:r>
              <a:rPr lang="zh-TW" altLang="en-US" sz="1600" b="1" dirty="0">
                <a:latin typeface="+mj-ea"/>
                <a:ea typeface="+mj-ea"/>
              </a:rPr>
              <a:t>特教通報網系統</a:t>
            </a:r>
            <a:r>
              <a:rPr lang="zh-TW" altLang="en-US" sz="1600" b="1" dirty="0" smtClean="0">
                <a:latin typeface="+mj-ea"/>
                <a:ea typeface="+mj-ea"/>
              </a:rPr>
              <a:t>操作</a:t>
            </a:r>
            <a:endParaRPr lang="en-US" altLang="zh-TW" sz="1600" b="1" dirty="0">
              <a:latin typeface="+mj-ea"/>
              <a:ea typeface="+mj-ea"/>
            </a:endParaRPr>
          </a:p>
          <a:p>
            <a:r>
              <a:rPr lang="zh-TW" altLang="en-US" sz="2400" b="1" dirty="0" smtClean="0">
                <a:latin typeface="+mj-ea"/>
                <a:ea typeface="+mj-ea"/>
              </a:rPr>
              <a:t>    </a:t>
            </a:r>
            <a:r>
              <a:rPr lang="en-US" altLang="zh-TW" sz="2400" b="1" dirty="0" smtClean="0">
                <a:latin typeface="+mj-ea"/>
                <a:ea typeface="+mj-ea"/>
              </a:rPr>
              <a:t>		</a:t>
            </a:r>
            <a:r>
              <a:rPr lang="zh-TW" altLang="en-US" sz="2400" b="1" dirty="0" smtClean="0">
                <a:latin typeface="+mj-ea"/>
                <a:ea typeface="+mj-ea"/>
              </a:rPr>
              <a:t>一</a:t>
            </a:r>
            <a:r>
              <a:rPr lang="zh-TW" altLang="en-US" sz="2400" b="1" dirty="0">
                <a:latin typeface="+mj-ea"/>
                <a:ea typeface="+mj-ea"/>
              </a:rPr>
              <a:t>、申請專業團隊</a:t>
            </a:r>
            <a:r>
              <a:rPr lang="zh-TW" altLang="en-US" sz="2400" b="1" dirty="0" smtClean="0">
                <a:latin typeface="+mj-ea"/>
                <a:ea typeface="+mj-ea"/>
              </a:rPr>
              <a:t>服務</a:t>
            </a:r>
            <a:r>
              <a:rPr lang="zh-TW" altLang="en-US" sz="2400" b="1" dirty="0">
                <a:latin typeface="+mj-ea"/>
                <a:ea typeface="+mj-ea"/>
              </a:rPr>
              <a:t>─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填寫</a:t>
            </a:r>
            <a:r>
              <a:rPr lang="zh-TW" altLang="en-US" sz="2400" b="1" dirty="0">
                <a:solidFill>
                  <a:srgbClr val="92D050"/>
                </a:solidFill>
                <a:latin typeface="+mj-ea"/>
                <a:ea typeface="+mj-ea"/>
              </a:rPr>
              <a:t>通用轉介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表 </a:t>
            </a:r>
            <a:endParaRPr lang="zh-TW" altLang="en-US" sz="2400" b="1" dirty="0">
              <a:solidFill>
                <a:srgbClr val="92D050"/>
              </a:solidFill>
              <a:latin typeface="+mj-ea"/>
              <a:ea typeface="+mj-ea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2602288" y="1555360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00" y="1094683"/>
            <a:ext cx="5156014" cy="5139063"/>
          </a:xfrm>
          <a:prstGeom prst="rect">
            <a:avLst/>
          </a:prstGeom>
        </p:spPr>
      </p:pic>
      <p:cxnSp>
        <p:nvCxnSpPr>
          <p:cNvPr id="17" name="直線單箭頭接點 16"/>
          <p:cNvCxnSpPr/>
          <p:nvPr/>
        </p:nvCxnSpPr>
        <p:spPr>
          <a:xfrm flipH="1">
            <a:off x="8093930" y="1713980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 flipV="1">
            <a:off x="2261063" y="5063567"/>
            <a:ext cx="1608944" cy="520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8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303" b="5724"/>
          <a:stretch/>
        </p:blipFill>
        <p:spPr>
          <a:xfrm>
            <a:off x="1383645" y="1281867"/>
            <a:ext cx="10027920" cy="485799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39585" y="238125"/>
            <a:ext cx="112471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latin typeface="+mj-ea"/>
                <a:ea typeface="+mj-ea"/>
              </a:rPr>
              <a:t>									</a:t>
            </a:r>
            <a:r>
              <a:rPr lang="zh-TW" altLang="en-US" sz="1600" b="1" dirty="0" smtClean="0">
                <a:latin typeface="+mj-ea"/>
                <a:ea typeface="+mj-ea"/>
              </a:rPr>
              <a:t>教育部特教通報網系統操作</a:t>
            </a:r>
            <a:endParaRPr lang="en-US" altLang="zh-TW" sz="1600" b="1" dirty="0">
              <a:latin typeface="+mj-ea"/>
              <a:ea typeface="+mj-ea"/>
            </a:endParaRPr>
          </a:p>
          <a:p>
            <a:r>
              <a:rPr lang="en-US" altLang="zh-TW" sz="1600" b="1" dirty="0" smtClean="0">
                <a:latin typeface="+mj-ea"/>
                <a:ea typeface="+mj-ea"/>
              </a:rPr>
              <a:t>          </a:t>
            </a:r>
          </a:p>
          <a:p>
            <a:r>
              <a:rPr lang="en-US" altLang="zh-TW" sz="1600" b="1" dirty="0">
                <a:latin typeface="+mj-ea"/>
                <a:ea typeface="+mj-ea"/>
              </a:rPr>
              <a:t> </a:t>
            </a:r>
            <a:r>
              <a:rPr lang="en-US" altLang="zh-TW" sz="1600" b="1" dirty="0" smtClean="0">
                <a:latin typeface="+mj-ea"/>
                <a:ea typeface="+mj-ea"/>
              </a:rPr>
              <a:t>       </a:t>
            </a:r>
            <a:r>
              <a:rPr lang="zh-TW" altLang="en-US" sz="2400" b="1" dirty="0" smtClean="0">
                <a:latin typeface="+mj-ea"/>
                <a:ea typeface="+mj-ea"/>
              </a:rPr>
              <a:t>二、瀏覽服務課表</a:t>
            </a:r>
            <a:r>
              <a:rPr lang="zh-TW" altLang="en-US" sz="2400" b="1" dirty="0" smtClean="0">
                <a:latin typeface="+mj-ea"/>
              </a:rPr>
              <a:t>─</a:t>
            </a:r>
            <a:r>
              <a:rPr lang="zh-TW" altLang="en-US" sz="2400" b="1" dirty="0" smtClean="0">
                <a:solidFill>
                  <a:srgbClr val="92D050"/>
                </a:solidFill>
                <a:latin typeface="+mj-ea"/>
                <a:ea typeface="+mj-ea"/>
              </a:rPr>
              <a:t>查看專業人員排課日期、時間以及學生名單</a:t>
            </a:r>
            <a:endParaRPr lang="en-US" altLang="zh-TW" sz="2400" b="1" dirty="0" smtClean="0">
              <a:solidFill>
                <a:srgbClr val="92D050"/>
              </a:solidFill>
              <a:latin typeface="+mj-ea"/>
              <a:ea typeface="+mj-ea"/>
            </a:endParaRPr>
          </a:p>
          <a:p>
            <a:pPr algn="ctr"/>
            <a:endParaRPr lang="zh-TW" altLang="en-US" sz="20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9" r="33582" b="6908"/>
          <a:stretch/>
        </p:blipFill>
        <p:spPr>
          <a:xfrm>
            <a:off x="773622" y="1571104"/>
            <a:ext cx="1632065" cy="4071015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H="1">
            <a:off x="1766030" y="3006309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7997987" y="3710862"/>
            <a:ext cx="727788" cy="3172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D393-7C42-4510-9E30-DAB271077D0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367</Words>
  <Application>Microsoft Office PowerPoint</Application>
  <PresentationFormat>寬螢幕</PresentationFormat>
  <Paragraphs>103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新細明體</vt:lpstr>
      <vt:lpstr>Calibri</vt:lpstr>
      <vt:lpstr>Calibri Light</vt:lpstr>
      <vt:lpstr>回顧</vt:lpstr>
      <vt:lpstr>專業團隊系統操作簡介</vt:lpstr>
      <vt:lpstr>雙系統線上申請作業</vt:lpstr>
      <vt:lpstr>教育部特教通報網系統操作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高雄市特教資訊網系統操作 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專業團隊系統操作</dc:title>
  <dc:creator>User27</dc:creator>
  <cp:lastModifiedBy>Windows 使用者</cp:lastModifiedBy>
  <cp:revision>75</cp:revision>
  <cp:lastPrinted>2020-01-16T08:07:38Z</cp:lastPrinted>
  <dcterms:created xsi:type="dcterms:W3CDTF">2020-01-15T06:01:09Z</dcterms:created>
  <dcterms:modified xsi:type="dcterms:W3CDTF">2020-06-29T07:57:08Z</dcterms:modified>
</cp:coreProperties>
</file>