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50" r:id="rId2"/>
    <p:sldId id="351" r:id="rId3"/>
    <p:sldId id="363" r:id="rId4"/>
    <p:sldId id="353" r:id="rId5"/>
    <p:sldId id="362" r:id="rId6"/>
    <p:sldId id="317" r:id="rId7"/>
    <p:sldId id="257" r:id="rId8"/>
    <p:sldId id="354" r:id="rId9"/>
    <p:sldId id="258" r:id="rId10"/>
    <p:sldId id="277" r:id="rId11"/>
    <p:sldId id="264" r:id="rId12"/>
    <p:sldId id="265" r:id="rId13"/>
    <p:sldId id="306" r:id="rId14"/>
    <p:sldId id="307" r:id="rId15"/>
    <p:sldId id="318" r:id="rId16"/>
    <p:sldId id="355" r:id="rId17"/>
    <p:sldId id="263" r:id="rId18"/>
    <p:sldId id="330" r:id="rId19"/>
    <p:sldId id="266" r:id="rId20"/>
    <p:sldId id="267" r:id="rId21"/>
    <p:sldId id="281" r:id="rId22"/>
    <p:sldId id="333" r:id="rId23"/>
    <p:sldId id="319" r:id="rId24"/>
    <p:sldId id="356" r:id="rId25"/>
    <p:sldId id="268" r:id="rId26"/>
    <p:sldId id="335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269" r:id="rId35"/>
    <p:sldId id="270" r:id="rId36"/>
    <p:sldId id="271" r:id="rId37"/>
    <p:sldId id="349" r:id="rId38"/>
    <p:sldId id="272" r:id="rId39"/>
    <p:sldId id="273" r:id="rId40"/>
    <p:sldId id="293" r:id="rId41"/>
    <p:sldId id="294" r:id="rId42"/>
    <p:sldId id="274" r:id="rId43"/>
    <p:sldId id="295" r:id="rId44"/>
    <p:sldId id="320" r:id="rId45"/>
    <p:sldId id="275" r:id="rId46"/>
    <p:sldId id="321" r:id="rId47"/>
    <p:sldId id="276" r:id="rId48"/>
    <p:sldId id="323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0BB"/>
    <a:srgbClr val="EF1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7511F-6D46-49B3-8B3E-9B4A831F224F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46C2-0895-4172-AC42-71241460C3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28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IEP</a:t>
            </a:r>
            <a:r>
              <a:rPr lang="zh-TW" altLang="en-US" dirty="0"/>
              <a:t>會議通知單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948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會議紀錄、簽到表、擬定</a:t>
            </a:r>
            <a:r>
              <a:rPr lang="en-US" altLang="zh-TW" dirty="0" err="1"/>
              <a:t>IEP</a:t>
            </a:r>
            <a:r>
              <a:rPr lang="zh-TW" altLang="en-US" dirty="0"/>
              <a:t>同意書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67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會議紀錄、簽到表、擬定</a:t>
            </a:r>
            <a:r>
              <a:rPr lang="en-US" altLang="zh-TW" dirty="0" err="1"/>
              <a:t>IEP</a:t>
            </a:r>
            <a:r>
              <a:rPr lang="zh-TW" altLang="en-US" dirty="0"/>
              <a:t>同意書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672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會議紀錄、簽到表、擬定</a:t>
            </a:r>
            <a:r>
              <a:rPr lang="en-US" altLang="zh-TW" dirty="0" err="1"/>
              <a:t>IEP</a:t>
            </a:r>
            <a:r>
              <a:rPr lang="zh-TW" altLang="en-US" dirty="0"/>
              <a:t>同意書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67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08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教助、專團、輔具、有聲書等申請、獎助學金、交通補助、轉銜輔導等資訊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78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領域社群、</a:t>
            </a:r>
            <a:r>
              <a:rPr lang="en-US" altLang="zh-TW" dirty="0"/>
              <a:t>108</a:t>
            </a:r>
            <a:r>
              <a:rPr lang="zh-TW" altLang="en-US" dirty="0"/>
              <a:t>課綱專業社群</a:t>
            </a:r>
            <a:r>
              <a:rPr lang="en-US" altLang="zh-TW" dirty="0"/>
              <a:t>(</a:t>
            </a:r>
            <a:r>
              <a:rPr lang="zh-TW" altLang="en-US" dirty="0"/>
              <a:t>教學研討</a:t>
            </a:r>
            <a:r>
              <a:rPr lang="en-US" altLang="zh-TW" dirty="0"/>
              <a:t>)</a:t>
            </a:r>
            <a:r>
              <a:rPr lang="zh-TW" altLang="en-US" dirty="0"/>
              <a:t>、特教知能研習心得分享、共備課</a:t>
            </a:r>
            <a:r>
              <a:rPr lang="en-US" altLang="zh-TW" dirty="0"/>
              <a:t>(</a:t>
            </a:r>
            <a:r>
              <a:rPr lang="zh-TW" altLang="en-US" dirty="0"/>
              <a:t>觀議課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87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69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會議紀錄、簽到表、擬定</a:t>
            </a:r>
            <a:r>
              <a:rPr lang="en-US" altLang="zh-TW" dirty="0" err="1"/>
              <a:t>IEP</a:t>
            </a:r>
            <a:r>
              <a:rPr lang="zh-TW" altLang="en-US" dirty="0"/>
              <a:t>同意書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67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會議紀錄、簽到表、擬定</a:t>
            </a:r>
            <a:r>
              <a:rPr lang="en-US" altLang="zh-TW" dirty="0" err="1"/>
              <a:t>IEP</a:t>
            </a:r>
            <a:r>
              <a:rPr lang="zh-TW" altLang="en-US" dirty="0"/>
              <a:t>同意書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67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會議紀錄、簽到表、擬定</a:t>
            </a:r>
            <a:r>
              <a:rPr lang="en-US" altLang="zh-TW" dirty="0" err="1"/>
              <a:t>IEP</a:t>
            </a:r>
            <a:r>
              <a:rPr lang="zh-TW" altLang="en-US" dirty="0"/>
              <a:t>同意書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67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會議紀錄、簽到表、擬定</a:t>
            </a:r>
            <a:r>
              <a:rPr lang="en-US" altLang="zh-TW" dirty="0" err="1"/>
              <a:t>IEP</a:t>
            </a:r>
            <a:r>
              <a:rPr lang="zh-TW" altLang="en-US" dirty="0"/>
              <a:t>同意書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6C2-0895-4172-AC42-71241460C3CE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67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25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38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45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00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44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28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94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65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96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97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47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D79F-3907-4805-9D6D-638D9B0F0DE5}" type="datetimeFigureOut">
              <a:rPr lang="zh-TW" altLang="en-US" smtClean="0"/>
              <a:t>2020/10/3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BB6D7-0BB3-4302-9EB4-F98F8B922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21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180528" y="-140129"/>
            <a:ext cx="9505056" cy="7138258"/>
            <a:chOff x="-36512" y="0"/>
            <a:chExt cx="9168338" cy="6885384"/>
          </a:xfrm>
        </p:grpSpPr>
        <p:pic>
          <p:nvPicPr>
            <p:cNvPr id="1026" name="Picture 2" descr="UI风格的彩色铅笔PPT背景图片- 第一PP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506" y="1728192"/>
              <a:ext cx="9166332" cy="515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UI风格的彩色铅笔PPT背景图片- 第一PP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7437"/>
            <a:stretch/>
          </p:blipFill>
          <p:spPr bwMode="auto">
            <a:xfrm flipH="1">
              <a:off x="-36512" y="0"/>
              <a:ext cx="9165600" cy="3741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特殊教育評鑑計畫說明</a:t>
            </a: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巡迴輔導班</a:t>
            </a: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7160840" cy="151216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2020.09.30</a:t>
            </a:r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中路團隊  </a:t>
            </a:r>
            <a:endParaRPr lang="en-US" altLang="zh-TW" dirty="0" smtClean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dirty="0" smtClean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甘鳳琴老師、莊千蒂老師、楊瓊芳老師</a:t>
            </a:r>
            <a:endParaRPr lang="zh-TW" altLang="en-US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09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88640"/>
            <a:ext cx="8352928" cy="1309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邀請家長與學生共同參與擬定學生個別化教育計畫，並落實於教學中。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798498" cy="350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img74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" r="31079" b="28981"/>
          <a:stretch/>
        </p:blipFill>
        <p:spPr bwMode="auto">
          <a:xfrm rot="318969">
            <a:off x="6287122" y="2128973"/>
            <a:ext cx="2305677" cy="32172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11560" y="571030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檢附資料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：邀請家長開會通知單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726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壹、發展家長參與服務功能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45763"/>
              </p:ext>
            </p:extLst>
          </p:nvPr>
        </p:nvGraphicFramePr>
        <p:xfrm>
          <a:off x="467544" y="1397000"/>
          <a:ext cx="828092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77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二、親師互動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能有多元的親師互動交流機會與溝通管道。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面談或電訪學生主要照顧者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家庭訪問記錄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巡輔班家庭聯絡簿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班級網頁（活動訊息、留言板）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班級校外教學活動等。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488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壹、發展家長參與服務功能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69337"/>
              </p:ext>
            </p:extLst>
          </p:nvPr>
        </p:nvGraphicFramePr>
        <p:xfrm>
          <a:off x="467544" y="1397000"/>
          <a:ext cx="8280921" cy="431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196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三、家庭支持服務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提供家長相關教育與社會福利申請之訊息，並協助申請。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-1-1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完整提供家長相關教育與社會福利申請之訊息，主動告知並協助申請。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-1-2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協助申請相關教育與社會福利補助。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提供家長相關特殊教育諮詢、輔導及轉介服務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例如提供家長手冊或定期出版特教相關刊物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-2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提供家長相關特殊教育諮詢、輔導及轉介服務，並定期出版特教相關刊物，完整且實用。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136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提供家長相關教育與社會福利申請之訊息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，並協助申請。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4836350" cy="579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02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提供家長相關特殊教育諮詢、輔導及轉介服務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例如提供家長手冊或定期出版特教相關刊物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680520" cy="408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02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61"/>
          <p:cNvSpPr>
            <a:spLocks noChangeArrowheads="1"/>
          </p:cNvSpPr>
          <p:nvPr/>
        </p:nvSpPr>
        <p:spPr bwMode="auto">
          <a:xfrm rot="16200000">
            <a:off x="3897757" y="-1161221"/>
            <a:ext cx="1348486" cy="9171049"/>
          </a:xfrm>
          <a:custGeom>
            <a:avLst/>
            <a:gdLst>
              <a:gd name="T0" fmla="*/ 1594705 w 1594705"/>
              <a:gd name="T1" fmla="*/ 398675 h 10849808"/>
              <a:gd name="T2" fmla="*/ 1594705 w 1594705"/>
              <a:gd name="T3" fmla="*/ 10011102 h 10849808"/>
              <a:gd name="T4" fmla="*/ 1594704 w 1594705"/>
              <a:gd name="T5" fmla="*/ 10011102 h 10849808"/>
              <a:gd name="T6" fmla="*/ 1594704 w 1594705"/>
              <a:gd name="T7" fmla="*/ 10121470 h 10849808"/>
              <a:gd name="T8" fmla="*/ 797352 w 1594705"/>
              <a:gd name="T9" fmla="*/ 10849808 h 10849808"/>
              <a:gd name="T10" fmla="*/ 0 w 1594705"/>
              <a:gd name="T11" fmla="*/ 10121470 h 10849808"/>
              <a:gd name="T12" fmla="*/ 0 w 1594705"/>
              <a:gd name="T13" fmla="*/ 8721492 h 10849808"/>
              <a:gd name="T14" fmla="*/ 2 w 1594705"/>
              <a:gd name="T15" fmla="*/ 8721492 h 10849808"/>
              <a:gd name="T16" fmla="*/ 2 w 1594705"/>
              <a:gd name="T17" fmla="*/ 0 h 10849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94705"/>
              <a:gd name="T28" fmla="*/ 0 h 10849808"/>
              <a:gd name="T29" fmla="*/ 1594705 w 1594705"/>
              <a:gd name="T30" fmla="*/ 10849808 h 10849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94705" h="10849808">
                <a:moveTo>
                  <a:pt x="1594705" y="398675"/>
                </a:moveTo>
                <a:lnTo>
                  <a:pt x="1594705" y="10011102"/>
                </a:lnTo>
                <a:lnTo>
                  <a:pt x="1594704" y="10011102"/>
                </a:lnTo>
                <a:lnTo>
                  <a:pt x="1594704" y="10121470"/>
                </a:lnTo>
                <a:lnTo>
                  <a:pt x="797352" y="10849808"/>
                </a:lnTo>
                <a:lnTo>
                  <a:pt x="0" y="10121470"/>
                </a:lnTo>
                <a:lnTo>
                  <a:pt x="0" y="8721492"/>
                </a:lnTo>
                <a:lnTo>
                  <a:pt x="2" y="8721492"/>
                </a:lnTo>
                <a:lnTo>
                  <a:pt x="2" y="0"/>
                </a:lnTo>
                <a:close/>
              </a:path>
            </a:pathLst>
          </a:custGeom>
          <a:solidFill>
            <a:srgbClr val="00CA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梯形 54"/>
          <p:cNvSpPr>
            <a:spLocks noChangeArrowheads="1"/>
          </p:cNvSpPr>
          <p:nvPr/>
        </p:nvSpPr>
        <p:spPr bwMode="auto">
          <a:xfrm flipV="1">
            <a:off x="2483768" y="2476338"/>
            <a:ext cx="135519" cy="27372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" name="平行四边形 56"/>
          <p:cNvSpPr>
            <a:spLocks noChangeArrowheads="1"/>
          </p:cNvSpPr>
          <p:nvPr/>
        </p:nvSpPr>
        <p:spPr bwMode="auto">
          <a:xfrm>
            <a:off x="719087" y="2476338"/>
            <a:ext cx="1822134" cy="1905324"/>
          </a:xfrm>
          <a:prstGeom prst="parallelogram">
            <a:avLst>
              <a:gd name="adj" fmla="val 25000"/>
            </a:avLst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梯形 55"/>
          <p:cNvSpPr>
            <a:spLocks noChangeArrowheads="1"/>
          </p:cNvSpPr>
          <p:nvPr/>
        </p:nvSpPr>
        <p:spPr bwMode="auto">
          <a:xfrm>
            <a:off x="683568" y="4098547"/>
            <a:ext cx="135520" cy="27238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2483768" y="2996952"/>
            <a:ext cx="59237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  <a:sym typeface="微软雅黑" pitchFamily="34" charset="-122"/>
              </a:rPr>
              <a:t>人力資源發展與運用</a:t>
            </a:r>
            <a:endParaRPr lang="zh-CN" altLang="en-US" sz="4400" b="1" dirty="0">
              <a:latin typeface="標楷體" pitchFamily="65" charset="-120"/>
              <a:ea typeface="標楷體" pitchFamily="65" charset="-120"/>
              <a:sym typeface="微软雅黑" pitchFamily="34" charset="-122"/>
            </a:endParaRPr>
          </a:p>
        </p:txBody>
      </p:sp>
      <p:sp>
        <p:nvSpPr>
          <p:cNvPr id="9" name="TextBox 12"/>
          <p:cNvSpPr>
            <a:spLocks noChangeArrowheads="1"/>
          </p:cNvSpPr>
          <p:nvPr/>
        </p:nvSpPr>
        <p:spPr bwMode="auto">
          <a:xfrm>
            <a:off x="1043608" y="2799706"/>
            <a:ext cx="1086840" cy="11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6600" b="1" dirty="0">
                <a:latin typeface="標楷體" pitchFamily="65" charset="-120"/>
                <a:ea typeface="標楷體" pitchFamily="65" charset="-120"/>
                <a:sym typeface="418-CAI978" pitchFamily="2" charset="-122"/>
              </a:rPr>
              <a:t>貳</a:t>
            </a:r>
            <a:endParaRPr lang="zh-CN" altLang="en-US" sz="6600" b="1" dirty="0">
              <a:latin typeface="標楷體" pitchFamily="65" charset="-120"/>
              <a:ea typeface="標楷體" pitchFamily="65" charset="-120"/>
              <a:sym typeface="418-CAI978" pitchFamily="2" charset="-122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6622486" y="2708920"/>
            <a:ext cx="1621922" cy="2722655"/>
            <a:chOff x="5954849" y="-1538288"/>
            <a:chExt cx="2559050" cy="4295775"/>
          </a:xfrm>
        </p:grpSpPr>
        <p:sp>
          <p:nvSpPr>
            <p:cNvPr id="14" name="Oval 1"/>
            <p:cNvSpPr>
              <a:spLocks noChangeArrowheads="1"/>
            </p:cNvSpPr>
            <p:nvPr/>
          </p:nvSpPr>
          <p:spPr bwMode="auto">
            <a:xfrm flipH="1">
              <a:off x="5954849" y="1822450"/>
              <a:ext cx="1290638" cy="935037"/>
            </a:xfrm>
            <a:custGeom>
              <a:avLst/>
              <a:gdLst>
                <a:gd name="T0" fmla="*/ 442373 w 3095365"/>
                <a:gd name="T1" fmla="*/ 0 h 2240766"/>
                <a:gd name="T2" fmla="*/ 1279495 w 3095365"/>
                <a:gd name="T3" fmla="*/ 291582 h 2240766"/>
                <a:gd name="T4" fmla="*/ 17852 w 3095365"/>
                <a:gd name="T5" fmla="*/ 1233430 h 2240766"/>
                <a:gd name="T6" fmla="*/ 1461466 w 3095365"/>
                <a:gd name="T7" fmla="*/ 1243599 h 2240766"/>
                <a:gd name="T8" fmla="*/ 386480 w 3095365"/>
                <a:gd name="T9" fmla="*/ 2155539 h 2240766"/>
                <a:gd name="T10" fmla="*/ 3095365 w 3095365"/>
                <a:gd name="T11" fmla="*/ 2034248 h 2240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95365"/>
                <a:gd name="T19" fmla="*/ 0 h 2240766"/>
                <a:gd name="T20" fmla="*/ 3095365 w 3095365"/>
                <a:gd name="T21" fmla="*/ 2240766 h 2240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95365" h="2240766">
                  <a:moveTo>
                    <a:pt x="442373" y="0"/>
                  </a:moveTo>
                  <a:cubicBezTo>
                    <a:pt x="-666603" y="1105468"/>
                    <a:pt x="1284799" y="-44888"/>
                    <a:pt x="1279495" y="291582"/>
                  </a:cubicBezTo>
                  <a:cubicBezTo>
                    <a:pt x="1274191" y="628052"/>
                    <a:pt x="-176101" y="911137"/>
                    <a:pt x="17852" y="1233430"/>
                  </a:cubicBezTo>
                  <a:cubicBezTo>
                    <a:pt x="211805" y="1555723"/>
                    <a:pt x="1269130" y="959016"/>
                    <a:pt x="1461466" y="1243599"/>
                  </a:cubicBezTo>
                  <a:cubicBezTo>
                    <a:pt x="1653802" y="1528182"/>
                    <a:pt x="321420" y="1865595"/>
                    <a:pt x="386480" y="2155539"/>
                  </a:cubicBezTo>
                  <a:cubicBezTo>
                    <a:pt x="451540" y="2445483"/>
                    <a:pt x="3014764" y="1890839"/>
                    <a:pt x="3095365" y="2034248"/>
                  </a:cubicBezTo>
                </a:path>
              </a:pathLst>
            </a:custGeom>
            <a:noFill/>
            <a:ln w="12700" cap="rnd" cmpd="sng">
              <a:solidFill>
                <a:srgbClr val="EE0F68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 rot="18752668">
              <a:off x="6437449" y="219075"/>
              <a:ext cx="3833813" cy="319087"/>
              <a:chOff x="0" y="0"/>
              <a:chExt cx="6705601" cy="531495"/>
            </a:xfrm>
          </p:grpSpPr>
          <p:sp>
            <p:nvSpPr>
              <p:cNvPr id="16" name="Rounded Rectangle 33"/>
              <p:cNvSpPr>
                <a:spLocks noChangeArrowheads="1"/>
              </p:cNvSpPr>
              <p:nvPr/>
            </p:nvSpPr>
            <p:spPr bwMode="auto">
              <a:xfrm>
                <a:off x="5867401" y="116118"/>
                <a:ext cx="838200" cy="304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F7F7F"/>
                  </a:gs>
                  <a:gs pos="50999">
                    <a:srgbClr val="FFFFFF"/>
                  </a:gs>
                  <a:gs pos="100000">
                    <a:srgbClr val="7F7F7F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7" name="Isosceles Triangle 12"/>
              <p:cNvSpPr>
                <a:spLocks noChangeArrowheads="1"/>
              </p:cNvSpPr>
              <p:nvPr/>
            </p:nvSpPr>
            <p:spPr bwMode="auto">
              <a:xfrm rot="16200000">
                <a:off x="128132" y="92181"/>
                <a:ext cx="81170" cy="337433"/>
              </a:xfrm>
              <a:custGeom>
                <a:avLst/>
                <a:gdLst>
                  <a:gd name="T0" fmla="*/ 0 w 64009"/>
                  <a:gd name="T1" fmla="*/ 0 h 266094"/>
                  <a:gd name="T2" fmla="*/ 64009 w 64009"/>
                  <a:gd name="T3" fmla="*/ 266094 h 266094"/>
                </a:gdLst>
                <a:ahLst/>
                <a:cxnLst/>
                <a:rect l="T0" t="T1" r="T2" b="T3"/>
                <a:pathLst>
                  <a:path w="64009" h="266094">
                    <a:moveTo>
                      <a:pt x="64009" y="82284"/>
                    </a:moveTo>
                    <a:lnTo>
                      <a:pt x="64009" y="120601"/>
                    </a:lnTo>
                    <a:lnTo>
                      <a:pt x="64008" y="120601"/>
                    </a:lnTo>
                    <a:lnTo>
                      <a:pt x="64008" y="266094"/>
                    </a:lnTo>
                    <a:lnTo>
                      <a:pt x="0" y="266094"/>
                    </a:lnTo>
                    <a:lnTo>
                      <a:pt x="0" y="113694"/>
                    </a:lnTo>
                    <a:lnTo>
                      <a:pt x="1" y="113694"/>
                    </a:lnTo>
                    <a:lnTo>
                      <a:pt x="1" y="82284"/>
                    </a:lnTo>
                    <a:lnTo>
                      <a:pt x="28685" y="0"/>
                    </a:lnTo>
                    <a:lnTo>
                      <a:pt x="353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62626"/>
                  </a:gs>
                  <a:gs pos="35999">
                    <a:srgbClr val="7F7F7F"/>
                  </a:gs>
                  <a:gs pos="64999">
                    <a:srgbClr val="FFFFFF"/>
                  </a:gs>
                  <a:gs pos="79999">
                    <a:srgbClr val="FFFFFF"/>
                  </a:gs>
                  <a:gs pos="100000">
                    <a:srgbClr val="262626"/>
                  </a:gs>
                </a:gsLst>
                <a:lin ang="0" scaled="1"/>
              </a:gradFill>
              <a:ln w="952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8" name="Rounded Rectangle 35"/>
              <p:cNvSpPr>
                <a:spLocks noChangeArrowheads="1"/>
              </p:cNvSpPr>
              <p:nvPr/>
            </p:nvSpPr>
            <p:spPr bwMode="auto">
              <a:xfrm>
                <a:off x="860238" y="0"/>
                <a:ext cx="2313291" cy="521797"/>
              </a:xfrm>
              <a:prstGeom prst="roundRect">
                <a:avLst>
                  <a:gd name="adj" fmla="val 10718"/>
                </a:avLst>
              </a:prstGeom>
              <a:solidFill>
                <a:srgbClr val="EE0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9" name="Isosceles Triangle 24"/>
              <p:cNvSpPr>
                <a:spLocks noChangeArrowheads="1"/>
              </p:cNvSpPr>
              <p:nvPr/>
            </p:nvSpPr>
            <p:spPr bwMode="auto">
              <a:xfrm rot="16200000">
                <a:off x="259015" y="-79428"/>
                <a:ext cx="463820" cy="680652"/>
              </a:xfrm>
              <a:custGeom>
                <a:avLst/>
                <a:gdLst>
                  <a:gd name="T0" fmla="*/ 0 w 365760"/>
                  <a:gd name="T1" fmla="*/ 0 h 536750"/>
                  <a:gd name="T2" fmla="*/ 365760 w 365760"/>
                  <a:gd name="T3" fmla="*/ 536750 h 536750"/>
                </a:gdLst>
                <a:ahLst/>
                <a:cxnLst/>
                <a:rect l="T0" t="T1" r="T2" b="T3"/>
                <a:pathLst>
                  <a:path w="365760" h="536750">
                    <a:moveTo>
                      <a:pt x="365760" y="536750"/>
                    </a:moveTo>
                    <a:lnTo>
                      <a:pt x="0" y="536750"/>
                    </a:lnTo>
                    <a:lnTo>
                      <a:pt x="129028" y="0"/>
                    </a:lnTo>
                    <a:lnTo>
                      <a:pt x="2367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50000">
                    <a:srgbClr val="D8D8D8"/>
                  </a:gs>
                  <a:gs pos="100000">
                    <a:srgbClr val="7F7F7F"/>
                  </a:gs>
                </a:gsLst>
                <a:lin ang="10800000" scaled="1"/>
              </a:gradFill>
              <a:ln w="317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0" name="Freeform 37"/>
              <p:cNvSpPr>
                <a:spLocks noChangeAspect="1" noChangeArrowheads="1"/>
              </p:cNvSpPr>
              <p:nvPr/>
            </p:nvSpPr>
            <p:spPr bwMode="auto">
              <a:xfrm>
                <a:off x="3165774" y="0"/>
                <a:ext cx="3363053" cy="521797"/>
              </a:xfrm>
              <a:custGeom>
                <a:avLst/>
                <a:gdLst>
                  <a:gd name="T0" fmla="*/ 3065 w 3084"/>
                  <a:gd name="T1" fmla="*/ 68 h 476"/>
                  <a:gd name="T2" fmla="*/ 3064 w 3084"/>
                  <a:gd name="T3" fmla="*/ 414 h 476"/>
                  <a:gd name="T4" fmla="*/ 2791 w 3084"/>
                  <a:gd name="T5" fmla="*/ 458 h 476"/>
                  <a:gd name="T6" fmla="*/ 208 w 3084"/>
                  <a:gd name="T7" fmla="*/ 456 h 476"/>
                  <a:gd name="T8" fmla="*/ 0 w 3084"/>
                  <a:gd name="T9" fmla="*/ 476 h 476"/>
                  <a:gd name="T10" fmla="*/ 0 w 3084"/>
                  <a:gd name="T11" fmla="*/ 0 h 476"/>
                  <a:gd name="T12" fmla="*/ 219 w 3084"/>
                  <a:gd name="T13" fmla="*/ 28 h 476"/>
                  <a:gd name="T14" fmla="*/ 2786 w 3084"/>
                  <a:gd name="T15" fmla="*/ 43 h 476"/>
                  <a:gd name="T16" fmla="*/ 3065 w 3084"/>
                  <a:gd name="T17" fmla="*/ 68 h 4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84"/>
                  <a:gd name="T28" fmla="*/ 0 h 476"/>
                  <a:gd name="T29" fmla="*/ 3084 w 3084"/>
                  <a:gd name="T30" fmla="*/ 476 h 4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84" h="476">
                    <a:moveTo>
                      <a:pt x="3065" y="68"/>
                    </a:moveTo>
                    <a:cubicBezTo>
                      <a:pt x="3084" y="85"/>
                      <a:pt x="3079" y="397"/>
                      <a:pt x="3064" y="414"/>
                    </a:cubicBezTo>
                    <a:cubicBezTo>
                      <a:pt x="3049" y="431"/>
                      <a:pt x="2891" y="455"/>
                      <a:pt x="2791" y="458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105" y="449"/>
                      <a:pt x="44" y="462"/>
                      <a:pt x="0" y="4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9" y="21"/>
                      <a:pt x="126" y="25"/>
                      <a:pt x="219" y="28"/>
                    </a:cubicBezTo>
                    <a:cubicBezTo>
                      <a:pt x="2786" y="43"/>
                      <a:pt x="2786" y="43"/>
                      <a:pt x="2786" y="43"/>
                    </a:cubicBezTo>
                    <a:cubicBezTo>
                      <a:pt x="2890" y="40"/>
                      <a:pt x="3045" y="51"/>
                      <a:pt x="3065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1" name="Rectangle 38"/>
              <p:cNvSpPr>
                <a:spLocks noChangeArrowheads="1"/>
              </p:cNvSpPr>
              <p:nvPr/>
            </p:nvSpPr>
            <p:spPr bwMode="auto">
              <a:xfrm>
                <a:off x="3109412" y="0"/>
                <a:ext cx="57977" cy="52179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2" name="Rounded Rectangle 39"/>
              <p:cNvSpPr>
                <a:spLocks noChangeArrowheads="1"/>
              </p:cNvSpPr>
              <p:nvPr/>
            </p:nvSpPr>
            <p:spPr bwMode="auto">
              <a:xfrm>
                <a:off x="827859" y="5797"/>
                <a:ext cx="57977" cy="510202"/>
              </a:xfrm>
              <a:prstGeom prst="roundRect">
                <a:avLst>
                  <a:gd name="adj" fmla="val 36856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3" name="Rounded Rectangle 40"/>
              <p:cNvSpPr>
                <a:spLocks noChangeArrowheads="1"/>
              </p:cNvSpPr>
              <p:nvPr/>
            </p:nvSpPr>
            <p:spPr bwMode="auto">
              <a:xfrm>
                <a:off x="6160841" y="28575"/>
                <a:ext cx="164592" cy="502920"/>
              </a:xfrm>
              <a:prstGeom prst="roundRect">
                <a:avLst>
                  <a:gd name="adj" fmla="val 19810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4" name="Rounded Rectangle 41"/>
              <p:cNvSpPr>
                <a:spLocks noChangeArrowheads="1"/>
              </p:cNvSpPr>
              <p:nvPr/>
            </p:nvSpPr>
            <p:spPr bwMode="auto">
              <a:xfrm>
                <a:off x="4614635" y="201462"/>
                <a:ext cx="1816646" cy="164592"/>
              </a:xfrm>
              <a:prstGeom prst="roundRect">
                <a:avLst>
                  <a:gd name="adj" fmla="val 5000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grpSp>
            <p:nvGrpSpPr>
              <p:cNvPr id="25" name="Group 42"/>
              <p:cNvGrpSpPr>
                <a:grpSpLocks/>
              </p:cNvGrpSpPr>
              <p:nvPr/>
            </p:nvGrpSpPr>
            <p:grpSpPr bwMode="auto">
              <a:xfrm>
                <a:off x="4767243" y="256179"/>
                <a:ext cx="1511430" cy="55158"/>
                <a:chOff x="0" y="0"/>
                <a:chExt cx="1706048" cy="55158"/>
              </a:xfrm>
            </p:grpSpPr>
            <p:sp>
              <p:nvSpPr>
                <p:cNvPr id="26" name="Straight Connector 43"/>
                <p:cNvSpPr>
                  <a:spLocks noChangeShapeType="1"/>
                </p:cNvSpPr>
                <p:nvPr/>
              </p:nvSpPr>
              <p:spPr bwMode="auto">
                <a:xfrm>
                  <a:off x="0" y="55158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Straight Connector 4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3339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I风格的彩色铅笔PPT背景图片- 第一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1"/>
          <a:stretch/>
        </p:blipFill>
        <p:spPr bwMode="auto">
          <a:xfrm>
            <a:off x="-278918" y="-27384"/>
            <a:ext cx="945943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巡迴輔導班評鑑指標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76852"/>
              </p:ext>
            </p:extLst>
          </p:nvPr>
        </p:nvGraphicFramePr>
        <p:xfrm>
          <a:off x="457200" y="1600200"/>
          <a:ext cx="8229600" cy="420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5842992"/>
              </a:tblGrid>
              <a:tr h="565559">
                <a:tc grid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貳、人力資源發展與運用 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(15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734221">
                <a:tc row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一、教師具合格特教資格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專任教師達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80%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以上。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221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合格特教教師率在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75%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以上。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000">
                <a:tc row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二、教師專業進修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(6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特教教師每年參加特教知能研習至少達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000">
                <a:tc v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特教教師參與本局、本校或其他學校辦理之特教新課綱研習、教學研討或督導會議等。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22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三、教師專業研究與教材發展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(5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從事任教班級、特殊教育課程、教材教法及評量方式發展。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貳、人力資源發展與運用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061785"/>
              </p:ext>
            </p:extLst>
          </p:nvPr>
        </p:nvGraphicFramePr>
        <p:xfrm>
          <a:off x="467544" y="1397000"/>
          <a:ext cx="8280921" cy="480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777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一、教師具合格特教資格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專任教師達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80%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以上。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本校巡迴輔導班教師專職專任，特教專任教師達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任教特殊班級教師名冊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72530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35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貳、人力資源發展與運用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210132"/>
              </p:ext>
            </p:extLst>
          </p:nvPr>
        </p:nvGraphicFramePr>
        <p:xfrm>
          <a:off x="467544" y="1397000"/>
          <a:ext cx="8280921" cy="486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777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一、教師具合格特教資格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合格特教教師率在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75%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以上。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本校巡迴輔導班編制均具有特教教師資格，合格特教教師率在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75%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以上，達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教師特教合格證書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altLang="zh-TW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5256584" cy="25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013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貳、人力資源發展與運用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81868"/>
              </p:ext>
            </p:extLst>
          </p:nvPr>
        </p:nvGraphicFramePr>
        <p:xfrm>
          <a:off x="467544" y="1397000"/>
          <a:ext cx="8280921" cy="511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777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二、教師專業進修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特教教師每年參加特教知能研習至少達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本校特教教師每學年度均參加特教知能研習達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小時以上。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研習證明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特教教師參與本局、本校或其他學校辦理之特教新課綱研習、教學研討或督導會議等。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-2-1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特教教師參與學校各領域教師專業學習社群，並分享特教議題或案例。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-2-2 108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課綱特教教師跨校專業社群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-2-3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特教知能研習心得分享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-2-4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共備課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觀議課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-2-5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教學研討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59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I风格的彩色铅笔PPT背景图片- 第一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1"/>
          <a:stretch/>
        </p:blipFill>
        <p:spPr bwMode="auto">
          <a:xfrm>
            <a:off x="-278918" y="-27384"/>
            <a:ext cx="945943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評鑑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資料內容及時間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5159" y="1600200"/>
            <a:ext cx="8989647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學年度評鑑：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受評內容：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學年度及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學年上學期之評鑑相關資料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（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108.08.01~109.12.31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評鑑時間：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日起至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日止。</a:t>
            </a:r>
            <a:endParaRPr lang="en-US" altLang="zh-TW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48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貳、人力資源發展與運用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972771"/>
              </p:ext>
            </p:extLst>
          </p:nvPr>
        </p:nvGraphicFramePr>
        <p:xfrm>
          <a:off x="467544" y="1397000"/>
          <a:ext cx="8280921" cy="275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333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874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三、教師專業研究與教材發展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從事任教班級、特殊教育課程、教材教法及評量方式發展。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以學生的個別差異，發展特殊教育課程、技巧、教材、教法與評量方式。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以個案需求發展為例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458112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評審建議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個案</a:t>
            </a:r>
            <a:r>
              <a:rPr lang="zh-TW" altLang="en-US" sz="2000" dirty="0"/>
              <a:t>進行教學設計，適切適用，並積極彰顯在特殊教育課程、教材教法及評量方式發展。</a:t>
            </a:r>
          </a:p>
        </p:txBody>
      </p:sp>
    </p:spTree>
    <p:extLst>
      <p:ext uri="{BB962C8B-B14F-4D97-AF65-F5344CB8AC3E}">
        <p14:creationId xmlns:p14="http://schemas.microsoft.com/office/powerpoint/2010/main" val="1365069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特教教師參與本局、本校或其他學校辦理之特教新課綱研習、教學研討或督導會議等。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9910"/>
            <a:ext cx="4687612" cy="53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IMG_20200307_0916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1" b="3891"/>
          <a:stretch>
            <a:fillRect/>
          </a:stretch>
        </p:blipFill>
        <p:spPr bwMode="auto">
          <a:xfrm>
            <a:off x="5436097" y="1189910"/>
            <a:ext cx="3312368" cy="18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2973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1"/>
          <a:stretch>
            <a:fillRect/>
          </a:stretch>
        </p:blipFill>
        <p:spPr bwMode="auto">
          <a:xfrm>
            <a:off x="5220072" y="3068960"/>
            <a:ext cx="264970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IMG_20200325_1345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4" r="25763" b="5205"/>
          <a:stretch/>
        </p:blipFill>
        <p:spPr bwMode="auto">
          <a:xfrm>
            <a:off x="6012160" y="4627326"/>
            <a:ext cx="2736304" cy="192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044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從事特殊教育課程、教材教法及評量方式發展。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數學科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選編、自編語文領域教材教法及自製教具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67" y="1290361"/>
            <a:ext cx="4706466" cy="51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014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61"/>
          <p:cNvSpPr>
            <a:spLocks noChangeArrowheads="1"/>
          </p:cNvSpPr>
          <p:nvPr/>
        </p:nvSpPr>
        <p:spPr bwMode="auto">
          <a:xfrm rot="16200000">
            <a:off x="3897757" y="-1161221"/>
            <a:ext cx="1348486" cy="9171049"/>
          </a:xfrm>
          <a:custGeom>
            <a:avLst/>
            <a:gdLst>
              <a:gd name="T0" fmla="*/ 1594705 w 1594705"/>
              <a:gd name="T1" fmla="*/ 398675 h 10849808"/>
              <a:gd name="T2" fmla="*/ 1594705 w 1594705"/>
              <a:gd name="T3" fmla="*/ 10011102 h 10849808"/>
              <a:gd name="T4" fmla="*/ 1594704 w 1594705"/>
              <a:gd name="T5" fmla="*/ 10011102 h 10849808"/>
              <a:gd name="T6" fmla="*/ 1594704 w 1594705"/>
              <a:gd name="T7" fmla="*/ 10121470 h 10849808"/>
              <a:gd name="T8" fmla="*/ 797352 w 1594705"/>
              <a:gd name="T9" fmla="*/ 10849808 h 10849808"/>
              <a:gd name="T10" fmla="*/ 0 w 1594705"/>
              <a:gd name="T11" fmla="*/ 10121470 h 10849808"/>
              <a:gd name="T12" fmla="*/ 0 w 1594705"/>
              <a:gd name="T13" fmla="*/ 8721492 h 10849808"/>
              <a:gd name="T14" fmla="*/ 2 w 1594705"/>
              <a:gd name="T15" fmla="*/ 8721492 h 10849808"/>
              <a:gd name="T16" fmla="*/ 2 w 1594705"/>
              <a:gd name="T17" fmla="*/ 0 h 10849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94705"/>
              <a:gd name="T28" fmla="*/ 0 h 10849808"/>
              <a:gd name="T29" fmla="*/ 1594705 w 1594705"/>
              <a:gd name="T30" fmla="*/ 10849808 h 10849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94705" h="10849808">
                <a:moveTo>
                  <a:pt x="1594705" y="398675"/>
                </a:moveTo>
                <a:lnTo>
                  <a:pt x="1594705" y="10011102"/>
                </a:lnTo>
                <a:lnTo>
                  <a:pt x="1594704" y="10011102"/>
                </a:lnTo>
                <a:lnTo>
                  <a:pt x="1594704" y="10121470"/>
                </a:lnTo>
                <a:lnTo>
                  <a:pt x="797352" y="10849808"/>
                </a:lnTo>
                <a:lnTo>
                  <a:pt x="0" y="10121470"/>
                </a:lnTo>
                <a:lnTo>
                  <a:pt x="0" y="8721492"/>
                </a:lnTo>
                <a:lnTo>
                  <a:pt x="2" y="8721492"/>
                </a:lnTo>
                <a:lnTo>
                  <a:pt x="2" y="0"/>
                </a:lnTo>
                <a:close/>
              </a:path>
            </a:pathLst>
          </a:custGeom>
          <a:solidFill>
            <a:srgbClr val="00CA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梯形 54"/>
          <p:cNvSpPr>
            <a:spLocks noChangeArrowheads="1"/>
          </p:cNvSpPr>
          <p:nvPr/>
        </p:nvSpPr>
        <p:spPr bwMode="auto">
          <a:xfrm flipV="1">
            <a:off x="2483768" y="2476338"/>
            <a:ext cx="135519" cy="27372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" name="平行四边形 56"/>
          <p:cNvSpPr>
            <a:spLocks noChangeArrowheads="1"/>
          </p:cNvSpPr>
          <p:nvPr/>
        </p:nvSpPr>
        <p:spPr bwMode="auto">
          <a:xfrm>
            <a:off x="719087" y="2476338"/>
            <a:ext cx="1822134" cy="1905324"/>
          </a:xfrm>
          <a:prstGeom prst="parallelogram">
            <a:avLst>
              <a:gd name="adj" fmla="val 25000"/>
            </a:avLst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梯形 55"/>
          <p:cNvSpPr>
            <a:spLocks noChangeArrowheads="1"/>
          </p:cNvSpPr>
          <p:nvPr/>
        </p:nvSpPr>
        <p:spPr bwMode="auto">
          <a:xfrm>
            <a:off x="683568" y="4098547"/>
            <a:ext cx="135520" cy="27238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2483768" y="2996952"/>
            <a:ext cx="59237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  <a:sym typeface="微软雅黑" pitchFamily="34" charset="-122"/>
              </a:rPr>
              <a:t>適性的課程與教學</a:t>
            </a:r>
            <a:endParaRPr lang="zh-CN" altLang="en-US" sz="4400" b="1" dirty="0">
              <a:latin typeface="標楷體" pitchFamily="65" charset="-120"/>
              <a:ea typeface="標楷體" pitchFamily="65" charset="-120"/>
              <a:sym typeface="微软雅黑" pitchFamily="34" charset="-122"/>
            </a:endParaRPr>
          </a:p>
        </p:txBody>
      </p:sp>
      <p:sp>
        <p:nvSpPr>
          <p:cNvPr id="9" name="TextBox 12"/>
          <p:cNvSpPr>
            <a:spLocks noChangeArrowheads="1"/>
          </p:cNvSpPr>
          <p:nvPr/>
        </p:nvSpPr>
        <p:spPr bwMode="auto">
          <a:xfrm>
            <a:off x="1043608" y="2799706"/>
            <a:ext cx="10868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6600" b="1" dirty="0">
                <a:latin typeface="標楷體" pitchFamily="65" charset="-120"/>
                <a:ea typeface="標楷體" pitchFamily="65" charset="-120"/>
                <a:sym typeface="418-CAI978" pitchFamily="2" charset="-122"/>
              </a:rPr>
              <a:t>參</a:t>
            </a:r>
            <a:endParaRPr lang="zh-CN" altLang="en-US" sz="6600" b="1" dirty="0">
              <a:latin typeface="標楷體" pitchFamily="65" charset="-120"/>
              <a:ea typeface="標楷體" pitchFamily="65" charset="-120"/>
              <a:sym typeface="418-CAI978" pitchFamily="2" charset="-122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6622486" y="2708920"/>
            <a:ext cx="1621922" cy="2722655"/>
            <a:chOff x="5954849" y="-1538288"/>
            <a:chExt cx="2559050" cy="4295775"/>
          </a:xfrm>
        </p:grpSpPr>
        <p:sp>
          <p:nvSpPr>
            <p:cNvPr id="14" name="Oval 1"/>
            <p:cNvSpPr>
              <a:spLocks noChangeArrowheads="1"/>
            </p:cNvSpPr>
            <p:nvPr/>
          </p:nvSpPr>
          <p:spPr bwMode="auto">
            <a:xfrm flipH="1">
              <a:off x="5954849" y="1822450"/>
              <a:ext cx="1290638" cy="935037"/>
            </a:xfrm>
            <a:custGeom>
              <a:avLst/>
              <a:gdLst>
                <a:gd name="T0" fmla="*/ 442373 w 3095365"/>
                <a:gd name="T1" fmla="*/ 0 h 2240766"/>
                <a:gd name="T2" fmla="*/ 1279495 w 3095365"/>
                <a:gd name="T3" fmla="*/ 291582 h 2240766"/>
                <a:gd name="T4" fmla="*/ 17852 w 3095365"/>
                <a:gd name="T5" fmla="*/ 1233430 h 2240766"/>
                <a:gd name="T6" fmla="*/ 1461466 w 3095365"/>
                <a:gd name="T7" fmla="*/ 1243599 h 2240766"/>
                <a:gd name="T8" fmla="*/ 386480 w 3095365"/>
                <a:gd name="T9" fmla="*/ 2155539 h 2240766"/>
                <a:gd name="T10" fmla="*/ 3095365 w 3095365"/>
                <a:gd name="T11" fmla="*/ 2034248 h 2240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95365"/>
                <a:gd name="T19" fmla="*/ 0 h 2240766"/>
                <a:gd name="T20" fmla="*/ 3095365 w 3095365"/>
                <a:gd name="T21" fmla="*/ 2240766 h 2240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95365" h="2240766">
                  <a:moveTo>
                    <a:pt x="442373" y="0"/>
                  </a:moveTo>
                  <a:cubicBezTo>
                    <a:pt x="-666603" y="1105468"/>
                    <a:pt x="1284799" y="-44888"/>
                    <a:pt x="1279495" y="291582"/>
                  </a:cubicBezTo>
                  <a:cubicBezTo>
                    <a:pt x="1274191" y="628052"/>
                    <a:pt x="-176101" y="911137"/>
                    <a:pt x="17852" y="1233430"/>
                  </a:cubicBezTo>
                  <a:cubicBezTo>
                    <a:pt x="211805" y="1555723"/>
                    <a:pt x="1269130" y="959016"/>
                    <a:pt x="1461466" y="1243599"/>
                  </a:cubicBezTo>
                  <a:cubicBezTo>
                    <a:pt x="1653802" y="1528182"/>
                    <a:pt x="321420" y="1865595"/>
                    <a:pt x="386480" y="2155539"/>
                  </a:cubicBezTo>
                  <a:cubicBezTo>
                    <a:pt x="451540" y="2445483"/>
                    <a:pt x="3014764" y="1890839"/>
                    <a:pt x="3095365" y="2034248"/>
                  </a:cubicBezTo>
                </a:path>
              </a:pathLst>
            </a:custGeom>
            <a:noFill/>
            <a:ln w="12700" cap="rnd" cmpd="sng">
              <a:solidFill>
                <a:srgbClr val="EE0F68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 rot="18752668">
              <a:off x="6437449" y="219075"/>
              <a:ext cx="3833813" cy="319087"/>
              <a:chOff x="0" y="0"/>
              <a:chExt cx="6705601" cy="531495"/>
            </a:xfrm>
          </p:grpSpPr>
          <p:sp>
            <p:nvSpPr>
              <p:cNvPr id="16" name="Rounded Rectangle 33"/>
              <p:cNvSpPr>
                <a:spLocks noChangeArrowheads="1"/>
              </p:cNvSpPr>
              <p:nvPr/>
            </p:nvSpPr>
            <p:spPr bwMode="auto">
              <a:xfrm>
                <a:off x="5867401" y="116118"/>
                <a:ext cx="838200" cy="304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F7F7F"/>
                  </a:gs>
                  <a:gs pos="50999">
                    <a:srgbClr val="FFFFFF"/>
                  </a:gs>
                  <a:gs pos="100000">
                    <a:srgbClr val="7F7F7F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7" name="Isosceles Triangle 12"/>
              <p:cNvSpPr>
                <a:spLocks noChangeArrowheads="1"/>
              </p:cNvSpPr>
              <p:nvPr/>
            </p:nvSpPr>
            <p:spPr bwMode="auto">
              <a:xfrm rot="16200000">
                <a:off x="128132" y="92181"/>
                <a:ext cx="81170" cy="337433"/>
              </a:xfrm>
              <a:custGeom>
                <a:avLst/>
                <a:gdLst>
                  <a:gd name="T0" fmla="*/ 0 w 64009"/>
                  <a:gd name="T1" fmla="*/ 0 h 266094"/>
                  <a:gd name="T2" fmla="*/ 64009 w 64009"/>
                  <a:gd name="T3" fmla="*/ 266094 h 266094"/>
                </a:gdLst>
                <a:ahLst/>
                <a:cxnLst/>
                <a:rect l="T0" t="T1" r="T2" b="T3"/>
                <a:pathLst>
                  <a:path w="64009" h="266094">
                    <a:moveTo>
                      <a:pt x="64009" y="82284"/>
                    </a:moveTo>
                    <a:lnTo>
                      <a:pt x="64009" y="120601"/>
                    </a:lnTo>
                    <a:lnTo>
                      <a:pt x="64008" y="120601"/>
                    </a:lnTo>
                    <a:lnTo>
                      <a:pt x="64008" y="266094"/>
                    </a:lnTo>
                    <a:lnTo>
                      <a:pt x="0" y="266094"/>
                    </a:lnTo>
                    <a:lnTo>
                      <a:pt x="0" y="113694"/>
                    </a:lnTo>
                    <a:lnTo>
                      <a:pt x="1" y="113694"/>
                    </a:lnTo>
                    <a:lnTo>
                      <a:pt x="1" y="82284"/>
                    </a:lnTo>
                    <a:lnTo>
                      <a:pt x="28685" y="0"/>
                    </a:lnTo>
                    <a:lnTo>
                      <a:pt x="353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62626"/>
                  </a:gs>
                  <a:gs pos="35999">
                    <a:srgbClr val="7F7F7F"/>
                  </a:gs>
                  <a:gs pos="64999">
                    <a:srgbClr val="FFFFFF"/>
                  </a:gs>
                  <a:gs pos="79999">
                    <a:srgbClr val="FFFFFF"/>
                  </a:gs>
                  <a:gs pos="100000">
                    <a:srgbClr val="262626"/>
                  </a:gs>
                </a:gsLst>
                <a:lin ang="0" scaled="1"/>
              </a:gradFill>
              <a:ln w="952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8" name="Rounded Rectangle 35"/>
              <p:cNvSpPr>
                <a:spLocks noChangeArrowheads="1"/>
              </p:cNvSpPr>
              <p:nvPr/>
            </p:nvSpPr>
            <p:spPr bwMode="auto">
              <a:xfrm>
                <a:off x="860238" y="0"/>
                <a:ext cx="2313291" cy="521797"/>
              </a:xfrm>
              <a:prstGeom prst="roundRect">
                <a:avLst>
                  <a:gd name="adj" fmla="val 10718"/>
                </a:avLst>
              </a:prstGeom>
              <a:solidFill>
                <a:srgbClr val="EE0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9" name="Isosceles Triangle 24"/>
              <p:cNvSpPr>
                <a:spLocks noChangeArrowheads="1"/>
              </p:cNvSpPr>
              <p:nvPr/>
            </p:nvSpPr>
            <p:spPr bwMode="auto">
              <a:xfrm rot="16200000">
                <a:off x="259015" y="-79428"/>
                <a:ext cx="463820" cy="680652"/>
              </a:xfrm>
              <a:custGeom>
                <a:avLst/>
                <a:gdLst>
                  <a:gd name="T0" fmla="*/ 0 w 365760"/>
                  <a:gd name="T1" fmla="*/ 0 h 536750"/>
                  <a:gd name="T2" fmla="*/ 365760 w 365760"/>
                  <a:gd name="T3" fmla="*/ 536750 h 536750"/>
                </a:gdLst>
                <a:ahLst/>
                <a:cxnLst/>
                <a:rect l="T0" t="T1" r="T2" b="T3"/>
                <a:pathLst>
                  <a:path w="365760" h="536750">
                    <a:moveTo>
                      <a:pt x="365760" y="536750"/>
                    </a:moveTo>
                    <a:lnTo>
                      <a:pt x="0" y="536750"/>
                    </a:lnTo>
                    <a:lnTo>
                      <a:pt x="129028" y="0"/>
                    </a:lnTo>
                    <a:lnTo>
                      <a:pt x="2367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50000">
                    <a:srgbClr val="D8D8D8"/>
                  </a:gs>
                  <a:gs pos="100000">
                    <a:srgbClr val="7F7F7F"/>
                  </a:gs>
                </a:gsLst>
                <a:lin ang="10800000" scaled="1"/>
              </a:gradFill>
              <a:ln w="317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0" name="Freeform 37"/>
              <p:cNvSpPr>
                <a:spLocks noChangeAspect="1" noChangeArrowheads="1"/>
              </p:cNvSpPr>
              <p:nvPr/>
            </p:nvSpPr>
            <p:spPr bwMode="auto">
              <a:xfrm>
                <a:off x="3165774" y="0"/>
                <a:ext cx="3363053" cy="521797"/>
              </a:xfrm>
              <a:custGeom>
                <a:avLst/>
                <a:gdLst>
                  <a:gd name="T0" fmla="*/ 3065 w 3084"/>
                  <a:gd name="T1" fmla="*/ 68 h 476"/>
                  <a:gd name="T2" fmla="*/ 3064 w 3084"/>
                  <a:gd name="T3" fmla="*/ 414 h 476"/>
                  <a:gd name="T4" fmla="*/ 2791 w 3084"/>
                  <a:gd name="T5" fmla="*/ 458 h 476"/>
                  <a:gd name="T6" fmla="*/ 208 w 3084"/>
                  <a:gd name="T7" fmla="*/ 456 h 476"/>
                  <a:gd name="T8" fmla="*/ 0 w 3084"/>
                  <a:gd name="T9" fmla="*/ 476 h 476"/>
                  <a:gd name="T10" fmla="*/ 0 w 3084"/>
                  <a:gd name="T11" fmla="*/ 0 h 476"/>
                  <a:gd name="T12" fmla="*/ 219 w 3084"/>
                  <a:gd name="T13" fmla="*/ 28 h 476"/>
                  <a:gd name="T14" fmla="*/ 2786 w 3084"/>
                  <a:gd name="T15" fmla="*/ 43 h 476"/>
                  <a:gd name="T16" fmla="*/ 3065 w 3084"/>
                  <a:gd name="T17" fmla="*/ 68 h 4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84"/>
                  <a:gd name="T28" fmla="*/ 0 h 476"/>
                  <a:gd name="T29" fmla="*/ 3084 w 3084"/>
                  <a:gd name="T30" fmla="*/ 476 h 4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84" h="476">
                    <a:moveTo>
                      <a:pt x="3065" y="68"/>
                    </a:moveTo>
                    <a:cubicBezTo>
                      <a:pt x="3084" y="85"/>
                      <a:pt x="3079" y="397"/>
                      <a:pt x="3064" y="414"/>
                    </a:cubicBezTo>
                    <a:cubicBezTo>
                      <a:pt x="3049" y="431"/>
                      <a:pt x="2891" y="455"/>
                      <a:pt x="2791" y="458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105" y="449"/>
                      <a:pt x="44" y="462"/>
                      <a:pt x="0" y="4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9" y="21"/>
                      <a:pt x="126" y="25"/>
                      <a:pt x="219" y="28"/>
                    </a:cubicBezTo>
                    <a:cubicBezTo>
                      <a:pt x="2786" y="43"/>
                      <a:pt x="2786" y="43"/>
                      <a:pt x="2786" y="43"/>
                    </a:cubicBezTo>
                    <a:cubicBezTo>
                      <a:pt x="2890" y="40"/>
                      <a:pt x="3045" y="51"/>
                      <a:pt x="3065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1" name="Rectangle 38"/>
              <p:cNvSpPr>
                <a:spLocks noChangeArrowheads="1"/>
              </p:cNvSpPr>
              <p:nvPr/>
            </p:nvSpPr>
            <p:spPr bwMode="auto">
              <a:xfrm>
                <a:off x="3109412" y="0"/>
                <a:ext cx="57977" cy="52179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2" name="Rounded Rectangle 39"/>
              <p:cNvSpPr>
                <a:spLocks noChangeArrowheads="1"/>
              </p:cNvSpPr>
              <p:nvPr/>
            </p:nvSpPr>
            <p:spPr bwMode="auto">
              <a:xfrm>
                <a:off x="827859" y="5797"/>
                <a:ext cx="57977" cy="510202"/>
              </a:xfrm>
              <a:prstGeom prst="roundRect">
                <a:avLst>
                  <a:gd name="adj" fmla="val 36856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3" name="Rounded Rectangle 40"/>
              <p:cNvSpPr>
                <a:spLocks noChangeArrowheads="1"/>
              </p:cNvSpPr>
              <p:nvPr/>
            </p:nvSpPr>
            <p:spPr bwMode="auto">
              <a:xfrm>
                <a:off x="6160841" y="28575"/>
                <a:ext cx="164592" cy="502920"/>
              </a:xfrm>
              <a:prstGeom prst="roundRect">
                <a:avLst>
                  <a:gd name="adj" fmla="val 19810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4" name="Rounded Rectangle 41"/>
              <p:cNvSpPr>
                <a:spLocks noChangeArrowheads="1"/>
              </p:cNvSpPr>
              <p:nvPr/>
            </p:nvSpPr>
            <p:spPr bwMode="auto">
              <a:xfrm>
                <a:off x="4614635" y="201462"/>
                <a:ext cx="1816646" cy="164592"/>
              </a:xfrm>
              <a:prstGeom prst="roundRect">
                <a:avLst>
                  <a:gd name="adj" fmla="val 5000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grpSp>
            <p:nvGrpSpPr>
              <p:cNvPr id="25" name="Group 42"/>
              <p:cNvGrpSpPr>
                <a:grpSpLocks/>
              </p:cNvGrpSpPr>
              <p:nvPr/>
            </p:nvGrpSpPr>
            <p:grpSpPr bwMode="auto">
              <a:xfrm>
                <a:off x="4767243" y="256179"/>
                <a:ext cx="1511430" cy="55158"/>
                <a:chOff x="0" y="0"/>
                <a:chExt cx="1706048" cy="55158"/>
              </a:xfrm>
            </p:grpSpPr>
            <p:sp>
              <p:nvSpPr>
                <p:cNvPr id="26" name="Straight Connector 43"/>
                <p:cNvSpPr>
                  <a:spLocks noChangeShapeType="1"/>
                </p:cNvSpPr>
                <p:nvPr/>
              </p:nvSpPr>
              <p:spPr bwMode="auto">
                <a:xfrm>
                  <a:off x="0" y="55158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Straight Connector 4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3339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I风格的彩色铅笔PPT背景图片- 第一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1"/>
          <a:stretch/>
        </p:blipFill>
        <p:spPr bwMode="auto">
          <a:xfrm>
            <a:off x="-278918" y="-27384"/>
            <a:ext cx="945943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巡迴輔導班評鑑指標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761758"/>
              </p:ext>
            </p:extLst>
          </p:nvPr>
        </p:nvGraphicFramePr>
        <p:xfrm>
          <a:off x="228600" y="883139"/>
          <a:ext cx="8686800" cy="580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7067128"/>
              </a:tblGrid>
              <a:tr h="378754">
                <a:tc grid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參、適性的課程與教學 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(59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)!!!!!!!!!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49619">
                <a:tc rowSpan="3"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擬定與修正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(15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於期限內訂定。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18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擬定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成員包括普通班教師、學生家長、相關行政人員或相關專業人員共同參與。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內容包括特殊教育法施行細則第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條之所列事項。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rowSpan="7"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二、課程與教學設計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(28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推動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目標配合課程綱要設計。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視學生需求彈性調整課程內容與進度。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內容符合學生需求及反映個別化教學之原則。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多元化教學模式。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調整評量方式。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課程時數及領域安排的適切性。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v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詳實教學輔導紀錄。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rowSpan="4"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執行成效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(16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之學年教育目標及學期教育目標有確實評量。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教師與相關人員以專業團隊方式共同執行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，並充分合作。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619">
                <a:tc vMerge="1"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每學期執行與定期檢討會議，應邀集家長參與，並有會議紀錄。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176">
                <a:tc vMerge="1"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4.IEP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設計內容須與前年度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或前階段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有連續性。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8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參、適性的課程與教學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33144"/>
              </p:ext>
            </p:extLst>
          </p:nvPr>
        </p:nvGraphicFramePr>
        <p:xfrm>
          <a:off x="467544" y="1397000"/>
          <a:ext cx="8280921" cy="505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88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擬定與修正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於期限內訂定。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 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計畫擬定與修正，均依照期程，於期限內完成。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開會通知單及內容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擬訂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成員包括普通班教師、學生家長、相關行政人員或相關專業人員共同參與。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-2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編寫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計畫前必定邀集普通班教師、學生家長、相關行政人員或相關專業人員共同參與，並經由討論同意後，使得實施。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會議簽到表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內容包括特殊教育法施行細則第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條之所列事項。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-3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 特殊教育法施行細則第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條，針對身心障礙學生個別特性所訂定之 特殊教育及相關服務計畫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123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參、適性的課程與教學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8080" y="90872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1.IEP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於期限內訂定。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(IEP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開會通知單及內容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24" y="1628800"/>
            <a:ext cx="7560840" cy="166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312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140141"/>
              </p:ext>
            </p:extLst>
          </p:nvPr>
        </p:nvGraphicFramePr>
        <p:xfrm>
          <a:off x="248060" y="1988840"/>
          <a:ext cx="8712968" cy="3932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2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19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5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項目</a:t>
                      </a:r>
                    </a:p>
                  </a:txBody>
                  <a:tcPr marL="91450" marR="9145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法源依據</a:t>
                      </a:r>
                    </a:p>
                  </a:txBody>
                  <a:tcPr marL="91450" marR="9145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檢核內容</a:t>
                      </a:r>
                    </a:p>
                  </a:txBody>
                  <a:tcPr marL="91450" marR="91450" marT="45708" marB="4570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6474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1800" b="1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參與</a:t>
                      </a:r>
                      <a:endParaRPr kumimoji="0" lang="en-US" altLang="zh-TW" sz="1800" b="1" kern="12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zh-TW" sz="1800" b="1" kern="120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人員</a:t>
                      </a:r>
                      <a:endParaRPr lang="zh-TW" altLang="en-US" sz="18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09" marB="45709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/>
                        </a:rPr>
                        <a:t></a:t>
                      </a:r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特殊教育法第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28</a:t>
                      </a:r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條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kumimoji="0" lang="zh-TW" altLang="zh-TW" sz="18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/>
                        </a:rPr>
                        <a:t></a:t>
                      </a:r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特殊教育法施行細則第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</a:t>
                      </a:r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條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09" marB="45709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團隊合作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方式擬定</a:t>
                      </a:r>
                      <a:r>
                        <a:rPr lang="en-US" altLang="zh-TW" sz="20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普通班教師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參與訂定及出席</a:t>
                      </a:r>
                      <a:r>
                        <a:rPr lang="en-US" altLang="zh-TW" sz="20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特教教師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參與訂定及出席</a:t>
                      </a:r>
                      <a:r>
                        <a:rPr lang="en-US" altLang="zh-TW" sz="20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參與訂定及出席</a:t>
                      </a:r>
                      <a:r>
                        <a:rPr lang="en-US" altLang="zh-TW" sz="20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行政人員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參與訂定及出席</a:t>
                      </a:r>
                      <a:r>
                        <a:rPr lang="en-US" altLang="zh-TW" sz="20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相關專業人員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參與訂定及出席</a:t>
                      </a:r>
                      <a:r>
                        <a:rPr lang="en-US" altLang="zh-TW" sz="20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視個案而定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參與訂定及出席</a:t>
                      </a:r>
                      <a:r>
                        <a:rPr lang="en-US" altLang="zh-TW" sz="20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視個案而定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9" marR="91439" marT="45709" marB="45709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參、適性的課程與教學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080" y="90872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擬訂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成員包括普通班教師、學生家長、相關行政人員或相關專業人員共同參與。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會議簽到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9006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" name="標題 2"/>
          <p:cNvSpPr>
            <a:spLocks noGrp="1"/>
          </p:cNvSpPr>
          <p:nvPr>
            <p:ph type="title"/>
          </p:nvPr>
        </p:nvSpPr>
        <p:spPr>
          <a:xfrm>
            <a:off x="349188" y="188640"/>
            <a:ext cx="8445624" cy="76470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3.IEP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內容包括特殊教育法施行細則第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條之所列事項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35640"/>
              </p:ext>
            </p:extLst>
          </p:nvPr>
        </p:nvGraphicFramePr>
        <p:xfrm>
          <a:off x="233363" y="908720"/>
          <a:ext cx="8677275" cy="5679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3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7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76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項目</a:t>
                      </a: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/>
                        <a:t>內容</a:t>
                      </a:r>
                    </a:p>
                  </a:txBody>
                  <a:tcPr marL="91455" marR="91455"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608">
                <a:tc rowSpan="6">
                  <a:txBody>
                    <a:bodyPr/>
                    <a:lstStyle/>
                    <a:p>
                      <a:endParaRPr lang="en-US" altLang="zh-TW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壹、學生能力現況、家庭狀況及需求評估</a:t>
                      </a:r>
                      <a:r>
                        <a:rPr lang="en-US" altLang="zh-TW" sz="20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資料的蒐集和分析</a:t>
                      </a:r>
                      <a:r>
                        <a:rPr lang="en-US" altLang="zh-TW" sz="2000" b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一、學生基本資料</a:t>
                      </a:r>
                    </a:p>
                  </a:txBody>
                  <a:tcPr marL="91455" marR="91455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家庭狀況</a:t>
                      </a:r>
                    </a:p>
                  </a:txBody>
                  <a:tcPr marL="91455" marR="91455" marT="45718" marB="4571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三、健康情形</a:t>
                      </a:r>
                    </a:p>
                  </a:txBody>
                  <a:tcPr marL="91455" marR="91455" marT="45718" marB="4571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60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四、評量結果綜合摘要</a:t>
                      </a:r>
                    </a:p>
                  </a:txBody>
                  <a:tcPr marL="91455" marR="91455" marT="45718" marB="4571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五、學生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能力現況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優弱勢能力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綜合評估</a:t>
                      </a:r>
                    </a:p>
                  </a:txBody>
                  <a:tcPr marL="91455" marR="91455" marT="45718" marB="4571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六、特殊教育</a:t>
                      </a:r>
                      <a:r>
                        <a:rPr lang="zh-TW" altLang="en-US" sz="18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需求評估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學生、家庭）</a:t>
                      </a:r>
                    </a:p>
                  </a:txBody>
                  <a:tcPr marL="91455" marR="91455" marT="45718" marB="4571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608">
                <a:tc rowSpan="2"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貳、學生所需特殊教育、相關服務及支持策略</a:t>
                      </a: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一、學生所需特殊教育課程參與</a:t>
                      </a:r>
                    </a:p>
                  </a:txBody>
                  <a:tcPr marL="91455" marR="91455" marT="45718" marB="4571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6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二、接受相關服務及支持策略</a:t>
                      </a:r>
                    </a:p>
                  </a:txBody>
                  <a:tcPr marL="91455" marR="91455" marT="45718" marB="45718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0971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參、學年與學期教育目標、達成學期教育目標之評量方式、日期及標準</a:t>
                      </a:r>
                    </a:p>
                  </a:txBody>
                  <a:tcPr marL="91455" marR="91455" marT="45718" marB="4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學年／學期教育目標、評量方式與標準、教學評量與檢討等</a:t>
                      </a:r>
                    </a:p>
                  </a:txBody>
                  <a:tcPr marL="91455" marR="91455" marT="45718" marB="4571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肆、行為功能介入方案及行政支援</a:t>
                      </a:r>
                      <a:endParaRPr lang="en-US" altLang="zh-TW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視個案而定</a:t>
                      </a:r>
                      <a:r>
                        <a:rPr kumimoji="0"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5" marR="91455" marT="45718" marB="457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標的行為原因與功能分析、正向行為支持、行政支援</a:t>
                      </a:r>
                    </a:p>
                  </a:txBody>
                  <a:tcPr marL="91455" marR="91455" marT="45718" marB="45718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3156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伍、學生之轉銜輔導及服務內容</a:t>
                      </a:r>
                      <a:endParaRPr lang="en-US" altLang="zh-TW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每名學生</a:t>
                      </a:r>
                      <a:r>
                        <a:rPr kumimoji="0"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IEP</a:t>
                      </a:r>
                      <a:r>
                        <a:rPr kumimoji="0" lang="zh-TW" altLang="en-US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皆應具備本向度</a:t>
                      </a:r>
                      <a:r>
                        <a:rPr kumimoji="0"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5" marR="91455" marT="45718" marB="45718"/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升學、生活、就業、心理輔導等</a:t>
                      </a:r>
                    </a:p>
                  </a:txBody>
                  <a:tcPr marL="91455" marR="91455" marT="45718" marB="45718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51520" y="5229200"/>
            <a:ext cx="864096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639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07504" y="481012"/>
            <a:ext cx="892899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TW" altLang="en-US" sz="2800" dirty="0">
                <a:latin typeface="Candara" pitchFamily="34" charset="0"/>
                <a:ea typeface="標楷體" pitchFamily="65" charset="-120"/>
              </a:rPr>
              <a:t>壹、學生能力現況、家庭狀況及需求評估。</a:t>
            </a:r>
            <a:r>
              <a:rPr lang="en-US" altLang="zh-TW" sz="2800" dirty="0">
                <a:latin typeface="Candara" pitchFamily="34" charset="0"/>
                <a:ea typeface="標楷體" pitchFamily="65" charset="-120"/>
              </a:rPr>
              <a:t/>
            </a:r>
            <a:br>
              <a:rPr lang="en-US" altLang="zh-TW" sz="2800" dirty="0">
                <a:latin typeface="Candara" pitchFamily="34" charset="0"/>
                <a:ea typeface="標楷體" pitchFamily="65" charset="-120"/>
              </a:rPr>
            </a:br>
            <a:r>
              <a:rPr lang="zh-TW" altLang="en-US" sz="2800" dirty="0">
                <a:latin typeface="Candara" pitchFamily="34" charset="0"/>
                <a:ea typeface="標楷體" pitchFamily="65" charset="-120"/>
              </a:rPr>
              <a:t>及優弱勢能力綜合評估</a:t>
            </a:r>
            <a:r>
              <a:rPr lang="en-US" altLang="zh-TW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【</a:t>
            </a:r>
            <a:r>
              <a:rPr lang="zh-TW" altLang="en-US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檢附詳細資料</a:t>
            </a:r>
            <a:r>
              <a:rPr lang="en-US" altLang="zh-TW" sz="2800" dirty="0">
                <a:latin typeface="Candara" pitchFamily="34" charset="0"/>
                <a:ea typeface="標楷體" pitchFamily="65" charset="-120"/>
              </a:rPr>
              <a:t>】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altLang="zh-TW" sz="2800" dirty="0">
              <a:latin typeface="Candara" pitchFamily="34" charset="0"/>
              <a:ea typeface="標楷體" pitchFamily="65" charset="-12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51" y="1628800"/>
            <a:ext cx="6106899" cy="467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23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I风格的彩色铅笔PPT背景图片- 第一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1"/>
          <a:stretch/>
        </p:blipFill>
        <p:spPr bwMode="auto">
          <a:xfrm>
            <a:off x="-278918" y="-27384"/>
            <a:ext cx="945943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評鑑小叮嚀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每班至少上傳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，且每班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每位教師至少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為原則，評鑑委員如認為有需要，學校須於規定時間內補送紙本資料。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每個班型上傳資料以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1G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為限。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51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639974"/>
            <a:ext cx="4680520" cy="4988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107504" y="481012"/>
            <a:ext cx="892899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TW" altLang="en-US" sz="2800" dirty="0">
                <a:latin typeface="Candara" pitchFamily="34" charset="0"/>
                <a:ea typeface="標楷體" pitchFamily="65" charset="-120"/>
              </a:rPr>
              <a:t>貳、學生所需特殊教育、相關服務及支持策略。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TW" altLang="en-US" sz="2800" dirty="0">
                <a:latin typeface="Candara" pitchFamily="34" charset="0"/>
                <a:ea typeface="標楷體" pitchFamily="65" charset="-120"/>
              </a:rPr>
              <a:t>一、學生所需特殊教育課程參與</a:t>
            </a:r>
            <a:r>
              <a:rPr lang="en-US" altLang="zh-TW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【</a:t>
            </a:r>
            <a:r>
              <a:rPr lang="zh-TW" altLang="en-US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檢附詳細資料</a:t>
            </a:r>
            <a:r>
              <a:rPr lang="en-US" altLang="zh-TW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3383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15107" y="367506"/>
            <a:ext cx="87137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TW" altLang="en-US" sz="2800" dirty="0">
                <a:latin typeface="Candara" pitchFamily="34" charset="0"/>
                <a:ea typeface="標楷體" pitchFamily="65" charset="-120"/>
              </a:rPr>
              <a:t>參、學年與學期教育目標、達成學期教育目標之評量方式、日期及標準。</a:t>
            </a:r>
            <a:r>
              <a:rPr lang="en-US" altLang="zh-TW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【</a:t>
            </a:r>
            <a:r>
              <a:rPr lang="zh-TW" altLang="en-US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檢附詳細資料</a:t>
            </a:r>
            <a:r>
              <a:rPr lang="en-US" altLang="zh-TW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】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zh-TW" altLang="en-US" sz="2800" dirty="0">
              <a:latin typeface="Candara" pitchFamily="34" charset="0"/>
              <a:ea typeface="標楷體" pitchFamily="65" charset="-12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86" y="1448594"/>
            <a:ext cx="4255429" cy="5320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47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29" y="1052736"/>
            <a:ext cx="79533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圓角矩形 17"/>
          <p:cNvSpPr/>
          <p:nvPr/>
        </p:nvSpPr>
        <p:spPr bwMode="auto">
          <a:xfrm>
            <a:off x="1098104" y="1052736"/>
            <a:ext cx="7924800" cy="3492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 bwMode="auto">
          <a:xfrm flipV="1">
            <a:off x="1018729" y="1448023"/>
            <a:ext cx="1955800" cy="7445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圓角矩形 19"/>
          <p:cNvSpPr/>
          <p:nvPr/>
        </p:nvSpPr>
        <p:spPr bwMode="auto">
          <a:xfrm>
            <a:off x="1069529" y="4545236"/>
            <a:ext cx="7924800" cy="11160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1029842" y="3968973"/>
            <a:ext cx="1944687" cy="86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07504" y="1592486"/>
            <a:ext cx="922338" cy="40925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Dot"/>
          </a:ln>
        </p:spPr>
        <p:txBody>
          <a:bodyPr vert="eaVert" wrap="none"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latin typeface="+mn-ea"/>
                <a:ea typeface="+mn-ea"/>
              </a:rPr>
              <a:t>有效的策略搭配有力的支援，</a:t>
            </a:r>
            <a:endParaRPr lang="en-US" altLang="zh-TW" sz="24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400" dirty="0">
                <a:latin typeface="+mn-ea"/>
                <a:ea typeface="+mn-ea"/>
              </a:rPr>
              <a:t>讓學生行為不再是問題！</a:t>
            </a: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 bwMode="auto">
          <a:xfrm>
            <a:off x="215107" y="367506"/>
            <a:ext cx="8713787" cy="68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TW" altLang="en-US" sz="2800" dirty="0">
                <a:latin typeface="Candara" pitchFamily="34" charset="0"/>
                <a:ea typeface="標楷體" pitchFamily="65" charset="-120"/>
              </a:rPr>
              <a:t>肆、行為功能介入方案及行政支援</a:t>
            </a:r>
            <a:r>
              <a:rPr lang="en-US" altLang="zh-TW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【</a:t>
            </a:r>
            <a:r>
              <a:rPr lang="zh-TW" altLang="en-US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檢附詳細資料</a:t>
            </a:r>
            <a:r>
              <a:rPr lang="en-US" altLang="zh-TW" sz="2800" dirty="0">
                <a:latin typeface="Candara" pitchFamily="34" charset="0"/>
                <a:ea typeface="標楷體" pitchFamily="65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408247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107504" y="481012"/>
            <a:ext cx="892899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TW" altLang="en-US" sz="2800" dirty="0">
                <a:latin typeface="Candara" pitchFamily="34" charset="0"/>
                <a:ea typeface="標楷體" pitchFamily="65" charset="-120"/>
              </a:rPr>
              <a:t>伍、學生之轉銜輔導及服務內容。</a:t>
            </a:r>
            <a:r>
              <a:rPr lang="en-US" altLang="zh-TW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【</a:t>
            </a:r>
            <a:r>
              <a:rPr lang="zh-TW" altLang="en-US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檢附詳細資料</a:t>
            </a:r>
            <a:r>
              <a:rPr lang="en-US" altLang="zh-TW" sz="2800" dirty="0">
                <a:solidFill>
                  <a:srgbClr val="FF0000"/>
                </a:solidFill>
                <a:latin typeface="Candara" pitchFamily="34" charset="0"/>
                <a:ea typeface="標楷體" pitchFamily="65" charset="-120"/>
              </a:rPr>
              <a:t>】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196752"/>
            <a:ext cx="884872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47638" y="1844824"/>
            <a:ext cx="8888858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47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參、適性的課程與教學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51148"/>
              </p:ext>
            </p:extLst>
          </p:nvPr>
        </p:nvGraphicFramePr>
        <p:xfrm>
          <a:off x="467544" y="1397000"/>
          <a:ext cx="8280921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88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二、課程與教學設計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推動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目標配合課程綱要設計。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學年與學期教育目標擬定：</a:t>
                      </a:r>
                      <a:endParaRPr lang="en-US" altLang="zh-TW" sz="16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教師藉由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教育需求評估結果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，依據學生實際的年齡與年級，參考各教育階段之各領域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科目核心素養及學習重點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擬定計畫，並適當調整難易度，以達成要求目標。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18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視學生需求彈性調整課程內容與進度。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-2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評估學生身心特質與學習需求，了解學生的起點行為和先備能力；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依照學生的個別需求進行學習內容、學習歷程、學習環境及學習評量四大向度彈性調整課程內容與進度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，以符合學生學需求。</a:t>
                      </a:r>
                      <a:endParaRPr lang="en-US" altLang="zh-TW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18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內容符合學生需求及反映個別化教學之原則。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-3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內容需藉由教育需求評估，確認學生之能力現況及優弱勢能力，以了解學生之特殊需求，進而決定其所需之</a:t>
                      </a: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特殊教育與相關服務內涵</a:t>
                      </a:r>
                      <a:r>
                        <a:rPr lang="zh-TW" altLang="en-US" sz="16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及反映個別化教學之原則。</a:t>
                      </a:r>
                      <a:endParaRPr lang="en-US" altLang="zh-TW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20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參、適性的課程與教學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08243"/>
              </p:ext>
            </p:extLst>
          </p:nvPr>
        </p:nvGraphicFramePr>
        <p:xfrm>
          <a:off x="179512" y="1052736"/>
          <a:ext cx="8856983" cy="486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6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174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8434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二、課程與教學設計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多元化教學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模式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-4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．多元化教學模式方式有：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以個案為例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（一）、 工作分析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（二）、 實物操作性教學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（三）、 多媒體教學、電腦輔助教學運用電視、電腦各種影音媒體來協助教學。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（四）、 融合教育協助特殊生參與班級及社區活動。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（五）、 功能性教學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（六）、 人力資源運用教學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23528" y="60932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教學能運用多元之教學方式，建議應多採有實證基礎之教學模式，如部見識字教學、直接教學法、交互教學法等。</a:t>
            </a:r>
          </a:p>
        </p:txBody>
      </p:sp>
    </p:spTree>
    <p:extLst>
      <p:ext uri="{BB962C8B-B14F-4D97-AF65-F5344CB8AC3E}">
        <p14:creationId xmlns:p14="http://schemas.microsoft.com/office/powerpoint/2010/main" val="972905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參、適性的課程與教學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6230"/>
              </p:ext>
            </p:extLst>
          </p:nvPr>
        </p:nvGraphicFramePr>
        <p:xfrm>
          <a:off x="467544" y="1397000"/>
          <a:ext cx="828092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二、課程與教學設計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調整評量方式。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-5.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採多元評量方式：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以個案為例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、平時評量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依據學生程度，提供多元評量。評量方式有：紙筆測驗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筆試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、口語問答、實際操作、指認。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、定期評量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依據學生程度與需求，行政開會提供考場服務。如：獨立考場、報讀、延長考試時間、放大試卷、試卷調整等。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7921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18864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調整評量方式。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836712"/>
            <a:ext cx="72485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8477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參、適性的課程與教學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28437"/>
              </p:ext>
            </p:extLst>
          </p:nvPr>
        </p:nvGraphicFramePr>
        <p:xfrm>
          <a:off x="467544" y="1397000"/>
          <a:ext cx="8280921" cy="270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8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二、課程與教學設計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課程時數及領域安排的適切性。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-6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課程時數及領域安排具備適切性。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教育局提供課表審核結果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1880"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vert="eaVert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詳實教學輔導紀錄。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-7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詳實教學輔導紀錄。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教學輔導紀錄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3039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參、適性的課程與教學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19894"/>
              </p:ext>
            </p:extLst>
          </p:nvPr>
        </p:nvGraphicFramePr>
        <p:xfrm>
          <a:off x="467544" y="1397000"/>
          <a:ext cx="828092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88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的執行成效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之學年教育目標及學期教育目標有確實評量。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依據學生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之學年教育目標及學期教育目標，確實評量，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區分   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itchFamily="2" charset="2"/>
                        </a:rPr>
                        <a:t>(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itchFamily="2" charset="2"/>
                        </a:rPr>
                        <a:t>IEP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itchFamily="2" charset="2"/>
                        </a:rPr>
                        <a:t>評量內容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" pitchFamily="2" charset="2"/>
                        </a:rPr>
                        <a:t>)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形成性評量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總結性評量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綜合評估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教師與相關人員以專業團隊方式共同執行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，並充分合作。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-2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主要共同共同執行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行政人員、特教老師、導師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專業團隊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教師助理員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       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通知單及執行合作資料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68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I风格的彩色铅笔PPT背景图片- 第一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1"/>
          <a:stretch/>
        </p:blipFill>
        <p:spPr bwMode="auto">
          <a:xfrm>
            <a:off x="-278918" y="-27384"/>
            <a:ext cx="945943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評鑑小叮嚀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列出特教相關法規，看清楚內容。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符合十二年國民教育課程綱要及特教課程規範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表格內容要符合法規及課綱要求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國小一、二年級      十二年國教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國小四、五、六年級   九年一貫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1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之學年教育目標及學期教育目標有確實評量。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5161"/>
            <a:ext cx="72294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92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教師與相關人員以專業團隊方式共同執行</a:t>
            </a:r>
            <a:r>
              <a:rPr lang="en-US" altLang="zh-TW" sz="2800">
                <a:latin typeface="標楷體" panose="03000509000000000000" pitchFamily="65" charset="-120"/>
                <a:ea typeface="標楷體" panose="03000509000000000000" pitchFamily="65" charset="-120"/>
              </a:rPr>
              <a:t>IEP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，並充分合作。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6941"/>
            <a:ext cx="5701060" cy="538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292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參、適性的課程與教學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921"/>
              </p:ext>
            </p:extLst>
          </p:nvPr>
        </p:nvGraphicFramePr>
        <p:xfrm>
          <a:off x="467544" y="1397000"/>
          <a:ext cx="8280921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88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的執行成效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每學期執行與定期檢討會議，應邀集家長參與，並有會議紀錄。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-3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每學期確實執行與定期召開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檢討會議，邀集家長、導師、行政人員參與，必要時亦邀請其他相關人員列席交換意見，並有會議紀錄、簽到表、通知單、照片等。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設計內容須與前年度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或前階段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有連續性。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-4 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設計內容須與前年度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或前階段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有連續性。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747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536" y="18864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3.IEP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每學期執行與定期檢討會議，應邀集家長參與，並有會議紀錄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每學期期初、期末簽到簿及會議紀錄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itchFamily="2" charset="2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2050" name="Picture 2" descr="C:\Users\User\Documents\oCam\擷取_2020_09_29_16_31_15_2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2592"/>
            <a:ext cx="8148793" cy="41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92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61"/>
          <p:cNvSpPr>
            <a:spLocks noChangeArrowheads="1"/>
          </p:cNvSpPr>
          <p:nvPr/>
        </p:nvSpPr>
        <p:spPr bwMode="auto">
          <a:xfrm rot="16200000">
            <a:off x="3897757" y="-1161221"/>
            <a:ext cx="1348486" cy="9171049"/>
          </a:xfrm>
          <a:custGeom>
            <a:avLst/>
            <a:gdLst>
              <a:gd name="T0" fmla="*/ 1594705 w 1594705"/>
              <a:gd name="T1" fmla="*/ 398675 h 10849808"/>
              <a:gd name="T2" fmla="*/ 1594705 w 1594705"/>
              <a:gd name="T3" fmla="*/ 10011102 h 10849808"/>
              <a:gd name="T4" fmla="*/ 1594704 w 1594705"/>
              <a:gd name="T5" fmla="*/ 10011102 h 10849808"/>
              <a:gd name="T6" fmla="*/ 1594704 w 1594705"/>
              <a:gd name="T7" fmla="*/ 10121470 h 10849808"/>
              <a:gd name="T8" fmla="*/ 797352 w 1594705"/>
              <a:gd name="T9" fmla="*/ 10849808 h 10849808"/>
              <a:gd name="T10" fmla="*/ 0 w 1594705"/>
              <a:gd name="T11" fmla="*/ 10121470 h 10849808"/>
              <a:gd name="T12" fmla="*/ 0 w 1594705"/>
              <a:gd name="T13" fmla="*/ 8721492 h 10849808"/>
              <a:gd name="T14" fmla="*/ 2 w 1594705"/>
              <a:gd name="T15" fmla="*/ 8721492 h 10849808"/>
              <a:gd name="T16" fmla="*/ 2 w 1594705"/>
              <a:gd name="T17" fmla="*/ 0 h 10849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94705"/>
              <a:gd name="T28" fmla="*/ 0 h 10849808"/>
              <a:gd name="T29" fmla="*/ 1594705 w 1594705"/>
              <a:gd name="T30" fmla="*/ 10849808 h 10849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94705" h="10849808">
                <a:moveTo>
                  <a:pt x="1594705" y="398675"/>
                </a:moveTo>
                <a:lnTo>
                  <a:pt x="1594705" y="10011102"/>
                </a:lnTo>
                <a:lnTo>
                  <a:pt x="1594704" y="10011102"/>
                </a:lnTo>
                <a:lnTo>
                  <a:pt x="1594704" y="10121470"/>
                </a:lnTo>
                <a:lnTo>
                  <a:pt x="797352" y="10849808"/>
                </a:lnTo>
                <a:lnTo>
                  <a:pt x="0" y="10121470"/>
                </a:lnTo>
                <a:lnTo>
                  <a:pt x="0" y="8721492"/>
                </a:lnTo>
                <a:lnTo>
                  <a:pt x="2" y="8721492"/>
                </a:lnTo>
                <a:lnTo>
                  <a:pt x="2" y="0"/>
                </a:lnTo>
                <a:close/>
              </a:path>
            </a:pathLst>
          </a:custGeom>
          <a:solidFill>
            <a:srgbClr val="00CA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梯形 54"/>
          <p:cNvSpPr>
            <a:spLocks noChangeArrowheads="1"/>
          </p:cNvSpPr>
          <p:nvPr/>
        </p:nvSpPr>
        <p:spPr bwMode="auto">
          <a:xfrm flipV="1">
            <a:off x="2483768" y="2476338"/>
            <a:ext cx="135519" cy="27372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" name="平行四边形 56"/>
          <p:cNvSpPr>
            <a:spLocks noChangeArrowheads="1"/>
          </p:cNvSpPr>
          <p:nvPr/>
        </p:nvSpPr>
        <p:spPr bwMode="auto">
          <a:xfrm>
            <a:off x="719087" y="2476338"/>
            <a:ext cx="1822134" cy="1905324"/>
          </a:xfrm>
          <a:prstGeom prst="parallelogram">
            <a:avLst>
              <a:gd name="adj" fmla="val 25000"/>
            </a:avLst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梯形 55"/>
          <p:cNvSpPr>
            <a:spLocks noChangeArrowheads="1"/>
          </p:cNvSpPr>
          <p:nvPr/>
        </p:nvSpPr>
        <p:spPr bwMode="auto">
          <a:xfrm>
            <a:off x="683568" y="4098547"/>
            <a:ext cx="135520" cy="27238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2483768" y="2996952"/>
            <a:ext cx="59237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  <a:sym typeface="微软雅黑" pitchFamily="34" charset="-122"/>
              </a:rPr>
              <a:t>提供完整的轉介服務</a:t>
            </a:r>
            <a:endParaRPr lang="zh-CN" altLang="en-US" sz="4400" b="1" dirty="0">
              <a:latin typeface="標楷體" pitchFamily="65" charset="-120"/>
              <a:ea typeface="標楷體" pitchFamily="65" charset="-120"/>
              <a:sym typeface="微软雅黑" pitchFamily="34" charset="-122"/>
            </a:endParaRPr>
          </a:p>
        </p:txBody>
      </p:sp>
      <p:sp>
        <p:nvSpPr>
          <p:cNvPr id="9" name="TextBox 12"/>
          <p:cNvSpPr>
            <a:spLocks noChangeArrowheads="1"/>
          </p:cNvSpPr>
          <p:nvPr/>
        </p:nvSpPr>
        <p:spPr bwMode="auto">
          <a:xfrm>
            <a:off x="1043608" y="2799706"/>
            <a:ext cx="1086840" cy="11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6600" b="1" dirty="0">
                <a:latin typeface="標楷體" pitchFamily="65" charset="-120"/>
                <a:ea typeface="標楷體" pitchFamily="65" charset="-120"/>
                <a:sym typeface="418-CAI978" pitchFamily="2" charset="-122"/>
              </a:rPr>
              <a:t>肆</a:t>
            </a:r>
            <a:endParaRPr lang="zh-CN" altLang="en-US" sz="6600" b="1" dirty="0">
              <a:latin typeface="標楷體" pitchFamily="65" charset="-120"/>
              <a:ea typeface="標楷體" pitchFamily="65" charset="-120"/>
              <a:sym typeface="418-CAI978" pitchFamily="2" charset="-122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6622486" y="2708920"/>
            <a:ext cx="1621922" cy="2722655"/>
            <a:chOff x="5954849" y="-1538288"/>
            <a:chExt cx="2559050" cy="4295775"/>
          </a:xfrm>
        </p:grpSpPr>
        <p:sp>
          <p:nvSpPr>
            <p:cNvPr id="14" name="Oval 1"/>
            <p:cNvSpPr>
              <a:spLocks noChangeArrowheads="1"/>
            </p:cNvSpPr>
            <p:nvPr/>
          </p:nvSpPr>
          <p:spPr bwMode="auto">
            <a:xfrm flipH="1">
              <a:off x="5954849" y="1822450"/>
              <a:ext cx="1290638" cy="935037"/>
            </a:xfrm>
            <a:custGeom>
              <a:avLst/>
              <a:gdLst>
                <a:gd name="T0" fmla="*/ 442373 w 3095365"/>
                <a:gd name="T1" fmla="*/ 0 h 2240766"/>
                <a:gd name="T2" fmla="*/ 1279495 w 3095365"/>
                <a:gd name="T3" fmla="*/ 291582 h 2240766"/>
                <a:gd name="T4" fmla="*/ 17852 w 3095365"/>
                <a:gd name="T5" fmla="*/ 1233430 h 2240766"/>
                <a:gd name="T6" fmla="*/ 1461466 w 3095365"/>
                <a:gd name="T7" fmla="*/ 1243599 h 2240766"/>
                <a:gd name="T8" fmla="*/ 386480 w 3095365"/>
                <a:gd name="T9" fmla="*/ 2155539 h 2240766"/>
                <a:gd name="T10" fmla="*/ 3095365 w 3095365"/>
                <a:gd name="T11" fmla="*/ 2034248 h 2240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95365"/>
                <a:gd name="T19" fmla="*/ 0 h 2240766"/>
                <a:gd name="T20" fmla="*/ 3095365 w 3095365"/>
                <a:gd name="T21" fmla="*/ 2240766 h 2240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95365" h="2240766">
                  <a:moveTo>
                    <a:pt x="442373" y="0"/>
                  </a:moveTo>
                  <a:cubicBezTo>
                    <a:pt x="-666603" y="1105468"/>
                    <a:pt x="1284799" y="-44888"/>
                    <a:pt x="1279495" y="291582"/>
                  </a:cubicBezTo>
                  <a:cubicBezTo>
                    <a:pt x="1274191" y="628052"/>
                    <a:pt x="-176101" y="911137"/>
                    <a:pt x="17852" y="1233430"/>
                  </a:cubicBezTo>
                  <a:cubicBezTo>
                    <a:pt x="211805" y="1555723"/>
                    <a:pt x="1269130" y="959016"/>
                    <a:pt x="1461466" y="1243599"/>
                  </a:cubicBezTo>
                  <a:cubicBezTo>
                    <a:pt x="1653802" y="1528182"/>
                    <a:pt x="321420" y="1865595"/>
                    <a:pt x="386480" y="2155539"/>
                  </a:cubicBezTo>
                  <a:cubicBezTo>
                    <a:pt x="451540" y="2445483"/>
                    <a:pt x="3014764" y="1890839"/>
                    <a:pt x="3095365" y="2034248"/>
                  </a:cubicBezTo>
                </a:path>
              </a:pathLst>
            </a:custGeom>
            <a:noFill/>
            <a:ln w="12700" cap="rnd" cmpd="sng">
              <a:solidFill>
                <a:srgbClr val="EE0F68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 rot="18752668">
              <a:off x="6437449" y="219075"/>
              <a:ext cx="3833813" cy="319087"/>
              <a:chOff x="0" y="0"/>
              <a:chExt cx="6705601" cy="531495"/>
            </a:xfrm>
          </p:grpSpPr>
          <p:sp>
            <p:nvSpPr>
              <p:cNvPr id="16" name="Rounded Rectangle 33"/>
              <p:cNvSpPr>
                <a:spLocks noChangeArrowheads="1"/>
              </p:cNvSpPr>
              <p:nvPr/>
            </p:nvSpPr>
            <p:spPr bwMode="auto">
              <a:xfrm>
                <a:off x="5867401" y="116118"/>
                <a:ext cx="838200" cy="304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F7F7F"/>
                  </a:gs>
                  <a:gs pos="50999">
                    <a:srgbClr val="FFFFFF"/>
                  </a:gs>
                  <a:gs pos="100000">
                    <a:srgbClr val="7F7F7F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7" name="Isosceles Triangle 12"/>
              <p:cNvSpPr>
                <a:spLocks noChangeArrowheads="1"/>
              </p:cNvSpPr>
              <p:nvPr/>
            </p:nvSpPr>
            <p:spPr bwMode="auto">
              <a:xfrm rot="16200000">
                <a:off x="128132" y="92181"/>
                <a:ext cx="81170" cy="337433"/>
              </a:xfrm>
              <a:custGeom>
                <a:avLst/>
                <a:gdLst>
                  <a:gd name="T0" fmla="*/ 0 w 64009"/>
                  <a:gd name="T1" fmla="*/ 0 h 266094"/>
                  <a:gd name="T2" fmla="*/ 64009 w 64009"/>
                  <a:gd name="T3" fmla="*/ 266094 h 266094"/>
                </a:gdLst>
                <a:ahLst/>
                <a:cxnLst/>
                <a:rect l="T0" t="T1" r="T2" b="T3"/>
                <a:pathLst>
                  <a:path w="64009" h="266094">
                    <a:moveTo>
                      <a:pt x="64009" y="82284"/>
                    </a:moveTo>
                    <a:lnTo>
                      <a:pt x="64009" y="120601"/>
                    </a:lnTo>
                    <a:lnTo>
                      <a:pt x="64008" y="120601"/>
                    </a:lnTo>
                    <a:lnTo>
                      <a:pt x="64008" y="266094"/>
                    </a:lnTo>
                    <a:lnTo>
                      <a:pt x="0" y="266094"/>
                    </a:lnTo>
                    <a:lnTo>
                      <a:pt x="0" y="113694"/>
                    </a:lnTo>
                    <a:lnTo>
                      <a:pt x="1" y="113694"/>
                    </a:lnTo>
                    <a:lnTo>
                      <a:pt x="1" y="82284"/>
                    </a:lnTo>
                    <a:lnTo>
                      <a:pt x="28685" y="0"/>
                    </a:lnTo>
                    <a:lnTo>
                      <a:pt x="353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62626"/>
                  </a:gs>
                  <a:gs pos="35999">
                    <a:srgbClr val="7F7F7F"/>
                  </a:gs>
                  <a:gs pos="64999">
                    <a:srgbClr val="FFFFFF"/>
                  </a:gs>
                  <a:gs pos="79999">
                    <a:srgbClr val="FFFFFF"/>
                  </a:gs>
                  <a:gs pos="100000">
                    <a:srgbClr val="262626"/>
                  </a:gs>
                </a:gsLst>
                <a:lin ang="0" scaled="1"/>
              </a:gradFill>
              <a:ln w="952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8" name="Rounded Rectangle 35"/>
              <p:cNvSpPr>
                <a:spLocks noChangeArrowheads="1"/>
              </p:cNvSpPr>
              <p:nvPr/>
            </p:nvSpPr>
            <p:spPr bwMode="auto">
              <a:xfrm>
                <a:off x="860238" y="0"/>
                <a:ext cx="2313291" cy="521797"/>
              </a:xfrm>
              <a:prstGeom prst="roundRect">
                <a:avLst>
                  <a:gd name="adj" fmla="val 10718"/>
                </a:avLst>
              </a:prstGeom>
              <a:solidFill>
                <a:srgbClr val="EE0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9" name="Isosceles Triangle 24"/>
              <p:cNvSpPr>
                <a:spLocks noChangeArrowheads="1"/>
              </p:cNvSpPr>
              <p:nvPr/>
            </p:nvSpPr>
            <p:spPr bwMode="auto">
              <a:xfrm rot="16200000">
                <a:off x="259015" y="-79428"/>
                <a:ext cx="463820" cy="680652"/>
              </a:xfrm>
              <a:custGeom>
                <a:avLst/>
                <a:gdLst>
                  <a:gd name="T0" fmla="*/ 0 w 365760"/>
                  <a:gd name="T1" fmla="*/ 0 h 536750"/>
                  <a:gd name="T2" fmla="*/ 365760 w 365760"/>
                  <a:gd name="T3" fmla="*/ 536750 h 536750"/>
                </a:gdLst>
                <a:ahLst/>
                <a:cxnLst/>
                <a:rect l="T0" t="T1" r="T2" b="T3"/>
                <a:pathLst>
                  <a:path w="365760" h="536750">
                    <a:moveTo>
                      <a:pt x="365760" y="536750"/>
                    </a:moveTo>
                    <a:lnTo>
                      <a:pt x="0" y="536750"/>
                    </a:lnTo>
                    <a:lnTo>
                      <a:pt x="129028" y="0"/>
                    </a:lnTo>
                    <a:lnTo>
                      <a:pt x="2367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50000">
                    <a:srgbClr val="D8D8D8"/>
                  </a:gs>
                  <a:gs pos="100000">
                    <a:srgbClr val="7F7F7F"/>
                  </a:gs>
                </a:gsLst>
                <a:lin ang="10800000" scaled="1"/>
              </a:gradFill>
              <a:ln w="317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0" name="Freeform 37"/>
              <p:cNvSpPr>
                <a:spLocks noChangeAspect="1" noChangeArrowheads="1"/>
              </p:cNvSpPr>
              <p:nvPr/>
            </p:nvSpPr>
            <p:spPr bwMode="auto">
              <a:xfrm>
                <a:off x="3165774" y="0"/>
                <a:ext cx="3363053" cy="521797"/>
              </a:xfrm>
              <a:custGeom>
                <a:avLst/>
                <a:gdLst>
                  <a:gd name="T0" fmla="*/ 3065 w 3084"/>
                  <a:gd name="T1" fmla="*/ 68 h 476"/>
                  <a:gd name="T2" fmla="*/ 3064 w 3084"/>
                  <a:gd name="T3" fmla="*/ 414 h 476"/>
                  <a:gd name="T4" fmla="*/ 2791 w 3084"/>
                  <a:gd name="T5" fmla="*/ 458 h 476"/>
                  <a:gd name="T6" fmla="*/ 208 w 3084"/>
                  <a:gd name="T7" fmla="*/ 456 h 476"/>
                  <a:gd name="T8" fmla="*/ 0 w 3084"/>
                  <a:gd name="T9" fmla="*/ 476 h 476"/>
                  <a:gd name="T10" fmla="*/ 0 w 3084"/>
                  <a:gd name="T11" fmla="*/ 0 h 476"/>
                  <a:gd name="T12" fmla="*/ 219 w 3084"/>
                  <a:gd name="T13" fmla="*/ 28 h 476"/>
                  <a:gd name="T14" fmla="*/ 2786 w 3084"/>
                  <a:gd name="T15" fmla="*/ 43 h 476"/>
                  <a:gd name="T16" fmla="*/ 3065 w 3084"/>
                  <a:gd name="T17" fmla="*/ 68 h 4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84"/>
                  <a:gd name="T28" fmla="*/ 0 h 476"/>
                  <a:gd name="T29" fmla="*/ 3084 w 3084"/>
                  <a:gd name="T30" fmla="*/ 476 h 4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84" h="476">
                    <a:moveTo>
                      <a:pt x="3065" y="68"/>
                    </a:moveTo>
                    <a:cubicBezTo>
                      <a:pt x="3084" y="85"/>
                      <a:pt x="3079" y="397"/>
                      <a:pt x="3064" y="414"/>
                    </a:cubicBezTo>
                    <a:cubicBezTo>
                      <a:pt x="3049" y="431"/>
                      <a:pt x="2891" y="455"/>
                      <a:pt x="2791" y="458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105" y="449"/>
                      <a:pt x="44" y="462"/>
                      <a:pt x="0" y="4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9" y="21"/>
                      <a:pt x="126" y="25"/>
                      <a:pt x="219" y="28"/>
                    </a:cubicBezTo>
                    <a:cubicBezTo>
                      <a:pt x="2786" y="43"/>
                      <a:pt x="2786" y="43"/>
                      <a:pt x="2786" y="43"/>
                    </a:cubicBezTo>
                    <a:cubicBezTo>
                      <a:pt x="2890" y="40"/>
                      <a:pt x="3045" y="51"/>
                      <a:pt x="3065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1" name="Rectangle 38"/>
              <p:cNvSpPr>
                <a:spLocks noChangeArrowheads="1"/>
              </p:cNvSpPr>
              <p:nvPr/>
            </p:nvSpPr>
            <p:spPr bwMode="auto">
              <a:xfrm>
                <a:off x="3109412" y="0"/>
                <a:ext cx="57977" cy="52179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2" name="Rounded Rectangle 39"/>
              <p:cNvSpPr>
                <a:spLocks noChangeArrowheads="1"/>
              </p:cNvSpPr>
              <p:nvPr/>
            </p:nvSpPr>
            <p:spPr bwMode="auto">
              <a:xfrm>
                <a:off x="827859" y="5797"/>
                <a:ext cx="57977" cy="510202"/>
              </a:xfrm>
              <a:prstGeom prst="roundRect">
                <a:avLst>
                  <a:gd name="adj" fmla="val 36856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3" name="Rounded Rectangle 40"/>
              <p:cNvSpPr>
                <a:spLocks noChangeArrowheads="1"/>
              </p:cNvSpPr>
              <p:nvPr/>
            </p:nvSpPr>
            <p:spPr bwMode="auto">
              <a:xfrm>
                <a:off x="6160841" y="28575"/>
                <a:ext cx="164592" cy="502920"/>
              </a:xfrm>
              <a:prstGeom prst="roundRect">
                <a:avLst>
                  <a:gd name="adj" fmla="val 19810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4" name="Rounded Rectangle 41"/>
              <p:cNvSpPr>
                <a:spLocks noChangeArrowheads="1"/>
              </p:cNvSpPr>
              <p:nvPr/>
            </p:nvSpPr>
            <p:spPr bwMode="auto">
              <a:xfrm>
                <a:off x="4614635" y="201462"/>
                <a:ext cx="1816646" cy="164592"/>
              </a:xfrm>
              <a:prstGeom prst="roundRect">
                <a:avLst>
                  <a:gd name="adj" fmla="val 5000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grpSp>
            <p:nvGrpSpPr>
              <p:cNvPr id="25" name="Group 42"/>
              <p:cNvGrpSpPr>
                <a:grpSpLocks/>
              </p:cNvGrpSpPr>
              <p:nvPr/>
            </p:nvGrpSpPr>
            <p:grpSpPr bwMode="auto">
              <a:xfrm>
                <a:off x="4767243" y="256179"/>
                <a:ext cx="1511430" cy="55158"/>
                <a:chOff x="0" y="0"/>
                <a:chExt cx="1706048" cy="55158"/>
              </a:xfrm>
            </p:grpSpPr>
            <p:sp>
              <p:nvSpPr>
                <p:cNvPr id="26" name="Straight Connector 43"/>
                <p:cNvSpPr>
                  <a:spLocks noChangeShapeType="1"/>
                </p:cNvSpPr>
                <p:nvPr/>
              </p:nvSpPr>
              <p:spPr bwMode="auto">
                <a:xfrm>
                  <a:off x="0" y="55158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Straight Connector 4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33390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肆、提供完整的轉介服務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06632"/>
              </p:ext>
            </p:extLst>
          </p:nvPr>
        </p:nvGraphicFramePr>
        <p:xfrm>
          <a:off x="467544" y="1397000"/>
          <a:ext cx="8280921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88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一、轉介服務內容完整性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轉介前邀請欲安置學校、家長、學生及相關人員召開轉銜會議。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會議記錄及簽到表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提供家長及學生升學輔導相關訊息。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升學輔導訊息資料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0917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61"/>
          <p:cNvSpPr>
            <a:spLocks noChangeArrowheads="1"/>
          </p:cNvSpPr>
          <p:nvPr/>
        </p:nvSpPr>
        <p:spPr bwMode="auto">
          <a:xfrm rot="16200000">
            <a:off x="3897757" y="-1161221"/>
            <a:ext cx="1348486" cy="9171049"/>
          </a:xfrm>
          <a:custGeom>
            <a:avLst/>
            <a:gdLst>
              <a:gd name="T0" fmla="*/ 1594705 w 1594705"/>
              <a:gd name="T1" fmla="*/ 398675 h 10849808"/>
              <a:gd name="T2" fmla="*/ 1594705 w 1594705"/>
              <a:gd name="T3" fmla="*/ 10011102 h 10849808"/>
              <a:gd name="T4" fmla="*/ 1594704 w 1594705"/>
              <a:gd name="T5" fmla="*/ 10011102 h 10849808"/>
              <a:gd name="T6" fmla="*/ 1594704 w 1594705"/>
              <a:gd name="T7" fmla="*/ 10121470 h 10849808"/>
              <a:gd name="T8" fmla="*/ 797352 w 1594705"/>
              <a:gd name="T9" fmla="*/ 10849808 h 10849808"/>
              <a:gd name="T10" fmla="*/ 0 w 1594705"/>
              <a:gd name="T11" fmla="*/ 10121470 h 10849808"/>
              <a:gd name="T12" fmla="*/ 0 w 1594705"/>
              <a:gd name="T13" fmla="*/ 8721492 h 10849808"/>
              <a:gd name="T14" fmla="*/ 2 w 1594705"/>
              <a:gd name="T15" fmla="*/ 8721492 h 10849808"/>
              <a:gd name="T16" fmla="*/ 2 w 1594705"/>
              <a:gd name="T17" fmla="*/ 0 h 10849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94705"/>
              <a:gd name="T28" fmla="*/ 0 h 10849808"/>
              <a:gd name="T29" fmla="*/ 1594705 w 1594705"/>
              <a:gd name="T30" fmla="*/ 10849808 h 10849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94705" h="10849808">
                <a:moveTo>
                  <a:pt x="1594705" y="398675"/>
                </a:moveTo>
                <a:lnTo>
                  <a:pt x="1594705" y="10011102"/>
                </a:lnTo>
                <a:lnTo>
                  <a:pt x="1594704" y="10011102"/>
                </a:lnTo>
                <a:lnTo>
                  <a:pt x="1594704" y="10121470"/>
                </a:lnTo>
                <a:lnTo>
                  <a:pt x="797352" y="10849808"/>
                </a:lnTo>
                <a:lnTo>
                  <a:pt x="0" y="10121470"/>
                </a:lnTo>
                <a:lnTo>
                  <a:pt x="0" y="8721492"/>
                </a:lnTo>
                <a:lnTo>
                  <a:pt x="2" y="8721492"/>
                </a:lnTo>
                <a:lnTo>
                  <a:pt x="2" y="0"/>
                </a:lnTo>
                <a:close/>
              </a:path>
            </a:pathLst>
          </a:custGeom>
          <a:solidFill>
            <a:srgbClr val="00CA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梯形 54"/>
          <p:cNvSpPr>
            <a:spLocks noChangeArrowheads="1"/>
          </p:cNvSpPr>
          <p:nvPr/>
        </p:nvSpPr>
        <p:spPr bwMode="auto">
          <a:xfrm flipV="1">
            <a:off x="2483768" y="2476338"/>
            <a:ext cx="135519" cy="27372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" name="平行四边形 56"/>
          <p:cNvSpPr>
            <a:spLocks noChangeArrowheads="1"/>
          </p:cNvSpPr>
          <p:nvPr/>
        </p:nvSpPr>
        <p:spPr bwMode="auto">
          <a:xfrm>
            <a:off x="719087" y="2476338"/>
            <a:ext cx="1822134" cy="1905324"/>
          </a:xfrm>
          <a:prstGeom prst="parallelogram">
            <a:avLst>
              <a:gd name="adj" fmla="val 25000"/>
            </a:avLst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梯形 55"/>
          <p:cNvSpPr>
            <a:spLocks noChangeArrowheads="1"/>
          </p:cNvSpPr>
          <p:nvPr/>
        </p:nvSpPr>
        <p:spPr bwMode="auto">
          <a:xfrm>
            <a:off x="683568" y="4098547"/>
            <a:ext cx="135520" cy="27238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2483768" y="2996952"/>
            <a:ext cx="59237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  <a:sym typeface="微软雅黑" pitchFamily="34" charset="-122"/>
              </a:rPr>
              <a:t>學校特色</a:t>
            </a:r>
            <a:endParaRPr lang="zh-CN" altLang="en-US" sz="4400" b="1" dirty="0">
              <a:latin typeface="標楷體" pitchFamily="65" charset="-120"/>
              <a:ea typeface="標楷體" pitchFamily="65" charset="-120"/>
              <a:sym typeface="微软雅黑" pitchFamily="34" charset="-122"/>
            </a:endParaRPr>
          </a:p>
        </p:txBody>
      </p:sp>
      <p:sp>
        <p:nvSpPr>
          <p:cNvPr id="9" name="TextBox 12"/>
          <p:cNvSpPr>
            <a:spLocks noChangeArrowheads="1"/>
          </p:cNvSpPr>
          <p:nvPr/>
        </p:nvSpPr>
        <p:spPr bwMode="auto">
          <a:xfrm>
            <a:off x="1043608" y="2799706"/>
            <a:ext cx="1086840" cy="11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6600" b="1" dirty="0">
                <a:latin typeface="標楷體" pitchFamily="65" charset="-120"/>
                <a:ea typeface="標楷體" pitchFamily="65" charset="-120"/>
                <a:sym typeface="418-CAI978" pitchFamily="2" charset="-122"/>
              </a:rPr>
              <a:t>伍</a:t>
            </a:r>
            <a:endParaRPr lang="zh-CN" altLang="en-US" sz="6600" b="1" dirty="0">
              <a:latin typeface="標楷體" pitchFamily="65" charset="-120"/>
              <a:ea typeface="標楷體" pitchFamily="65" charset="-120"/>
              <a:sym typeface="418-CAI978" pitchFamily="2" charset="-122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6622486" y="2708920"/>
            <a:ext cx="1621922" cy="2722655"/>
            <a:chOff x="5954849" y="-1538288"/>
            <a:chExt cx="2559050" cy="4295775"/>
          </a:xfrm>
        </p:grpSpPr>
        <p:sp>
          <p:nvSpPr>
            <p:cNvPr id="14" name="Oval 1"/>
            <p:cNvSpPr>
              <a:spLocks noChangeArrowheads="1"/>
            </p:cNvSpPr>
            <p:nvPr/>
          </p:nvSpPr>
          <p:spPr bwMode="auto">
            <a:xfrm flipH="1">
              <a:off x="5954849" y="1822450"/>
              <a:ext cx="1290638" cy="935037"/>
            </a:xfrm>
            <a:custGeom>
              <a:avLst/>
              <a:gdLst>
                <a:gd name="T0" fmla="*/ 442373 w 3095365"/>
                <a:gd name="T1" fmla="*/ 0 h 2240766"/>
                <a:gd name="T2" fmla="*/ 1279495 w 3095365"/>
                <a:gd name="T3" fmla="*/ 291582 h 2240766"/>
                <a:gd name="T4" fmla="*/ 17852 w 3095365"/>
                <a:gd name="T5" fmla="*/ 1233430 h 2240766"/>
                <a:gd name="T6" fmla="*/ 1461466 w 3095365"/>
                <a:gd name="T7" fmla="*/ 1243599 h 2240766"/>
                <a:gd name="T8" fmla="*/ 386480 w 3095365"/>
                <a:gd name="T9" fmla="*/ 2155539 h 2240766"/>
                <a:gd name="T10" fmla="*/ 3095365 w 3095365"/>
                <a:gd name="T11" fmla="*/ 2034248 h 2240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95365"/>
                <a:gd name="T19" fmla="*/ 0 h 2240766"/>
                <a:gd name="T20" fmla="*/ 3095365 w 3095365"/>
                <a:gd name="T21" fmla="*/ 2240766 h 2240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95365" h="2240766">
                  <a:moveTo>
                    <a:pt x="442373" y="0"/>
                  </a:moveTo>
                  <a:cubicBezTo>
                    <a:pt x="-666603" y="1105468"/>
                    <a:pt x="1284799" y="-44888"/>
                    <a:pt x="1279495" y="291582"/>
                  </a:cubicBezTo>
                  <a:cubicBezTo>
                    <a:pt x="1274191" y="628052"/>
                    <a:pt x="-176101" y="911137"/>
                    <a:pt x="17852" y="1233430"/>
                  </a:cubicBezTo>
                  <a:cubicBezTo>
                    <a:pt x="211805" y="1555723"/>
                    <a:pt x="1269130" y="959016"/>
                    <a:pt x="1461466" y="1243599"/>
                  </a:cubicBezTo>
                  <a:cubicBezTo>
                    <a:pt x="1653802" y="1528182"/>
                    <a:pt x="321420" y="1865595"/>
                    <a:pt x="386480" y="2155539"/>
                  </a:cubicBezTo>
                  <a:cubicBezTo>
                    <a:pt x="451540" y="2445483"/>
                    <a:pt x="3014764" y="1890839"/>
                    <a:pt x="3095365" y="2034248"/>
                  </a:cubicBezTo>
                </a:path>
              </a:pathLst>
            </a:custGeom>
            <a:noFill/>
            <a:ln w="12700" cap="rnd" cmpd="sng">
              <a:solidFill>
                <a:srgbClr val="EE0F68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 rot="18752668">
              <a:off x="6437449" y="219075"/>
              <a:ext cx="3833813" cy="319087"/>
              <a:chOff x="0" y="0"/>
              <a:chExt cx="6705601" cy="531495"/>
            </a:xfrm>
          </p:grpSpPr>
          <p:sp>
            <p:nvSpPr>
              <p:cNvPr id="16" name="Rounded Rectangle 33"/>
              <p:cNvSpPr>
                <a:spLocks noChangeArrowheads="1"/>
              </p:cNvSpPr>
              <p:nvPr/>
            </p:nvSpPr>
            <p:spPr bwMode="auto">
              <a:xfrm>
                <a:off x="5867401" y="116118"/>
                <a:ext cx="838200" cy="304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F7F7F"/>
                  </a:gs>
                  <a:gs pos="50999">
                    <a:srgbClr val="FFFFFF"/>
                  </a:gs>
                  <a:gs pos="100000">
                    <a:srgbClr val="7F7F7F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7" name="Isosceles Triangle 12"/>
              <p:cNvSpPr>
                <a:spLocks noChangeArrowheads="1"/>
              </p:cNvSpPr>
              <p:nvPr/>
            </p:nvSpPr>
            <p:spPr bwMode="auto">
              <a:xfrm rot="16200000">
                <a:off x="128132" y="92181"/>
                <a:ext cx="81170" cy="337433"/>
              </a:xfrm>
              <a:custGeom>
                <a:avLst/>
                <a:gdLst>
                  <a:gd name="T0" fmla="*/ 0 w 64009"/>
                  <a:gd name="T1" fmla="*/ 0 h 266094"/>
                  <a:gd name="T2" fmla="*/ 64009 w 64009"/>
                  <a:gd name="T3" fmla="*/ 266094 h 266094"/>
                </a:gdLst>
                <a:ahLst/>
                <a:cxnLst/>
                <a:rect l="T0" t="T1" r="T2" b="T3"/>
                <a:pathLst>
                  <a:path w="64009" h="266094">
                    <a:moveTo>
                      <a:pt x="64009" y="82284"/>
                    </a:moveTo>
                    <a:lnTo>
                      <a:pt x="64009" y="120601"/>
                    </a:lnTo>
                    <a:lnTo>
                      <a:pt x="64008" y="120601"/>
                    </a:lnTo>
                    <a:lnTo>
                      <a:pt x="64008" y="266094"/>
                    </a:lnTo>
                    <a:lnTo>
                      <a:pt x="0" y="266094"/>
                    </a:lnTo>
                    <a:lnTo>
                      <a:pt x="0" y="113694"/>
                    </a:lnTo>
                    <a:lnTo>
                      <a:pt x="1" y="113694"/>
                    </a:lnTo>
                    <a:lnTo>
                      <a:pt x="1" y="82284"/>
                    </a:lnTo>
                    <a:lnTo>
                      <a:pt x="28685" y="0"/>
                    </a:lnTo>
                    <a:lnTo>
                      <a:pt x="353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62626"/>
                  </a:gs>
                  <a:gs pos="35999">
                    <a:srgbClr val="7F7F7F"/>
                  </a:gs>
                  <a:gs pos="64999">
                    <a:srgbClr val="FFFFFF"/>
                  </a:gs>
                  <a:gs pos="79999">
                    <a:srgbClr val="FFFFFF"/>
                  </a:gs>
                  <a:gs pos="100000">
                    <a:srgbClr val="262626"/>
                  </a:gs>
                </a:gsLst>
                <a:lin ang="0" scaled="1"/>
              </a:gradFill>
              <a:ln w="952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8" name="Rounded Rectangle 35"/>
              <p:cNvSpPr>
                <a:spLocks noChangeArrowheads="1"/>
              </p:cNvSpPr>
              <p:nvPr/>
            </p:nvSpPr>
            <p:spPr bwMode="auto">
              <a:xfrm>
                <a:off x="860238" y="0"/>
                <a:ext cx="2313291" cy="521797"/>
              </a:xfrm>
              <a:prstGeom prst="roundRect">
                <a:avLst>
                  <a:gd name="adj" fmla="val 10718"/>
                </a:avLst>
              </a:prstGeom>
              <a:solidFill>
                <a:srgbClr val="EE0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9" name="Isosceles Triangle 24"/>
              <p:cNvSpPr>
                <a:spLocks noChangeArrowheads="1"/>
              </p:cNvSpPr>
              <p:nvPr/>
            </p:nvSpPr>
            <p:spPr bwMode="auto">
              <a:xfrm rot="16200000">
                <a:off x="259015" y="-79428"/>
                <a:ext cx="463820" cy="680652"/>
              </a:xfrm>
              <a:custGeom>
                <a:avLst/>
                <a:gdLst>
                  <a:gd name="T0" fmla="*/ 0 w 365760"/>
                  <a:gd name="T1" fmla="*/ 0 h 536750"/>
                  <a:gd name="T2" fmla="*/ 365760 w 365760"/>
                  <a:gd name="T3" fmla="*/ 536750 h 536750"/>
                </a:gdLst>
                <a:ahLst/>
                <a:cxnLst/>
                <a:rect l="T0" t="T1" r="T2" b="T3"/>
                <a:pathLst>
                  <a:path w="365760" h="536750">
                    <a:moveTo>
                      <a:pt x="365760" y="536750"/>
                    </a:moveTo>
                    <a:lnTo>
                      <a:pt x="0" y="536750"/>
                    </a:lnTo>
                    <a:lnTo>
                      <a:pt x="129028" y="0"/>
                    </a:lnTo>
                    <a:lnTo>
                      <a:pt x="2367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50000">
                    <a:srgbClr val="D8D8D8"/>
                  </a:gs>
                  <a:gs pos="100000">
                    <a:srgbClr val="7F7F7F"/>
                  </a:gs>
                </a:gsLst>
                <a:lin ang="10800000" scaled="1"/>
              </a:gradFill>
              <a:ln w="317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0" name="Freeform 37"/>
              <p:cNvSpPr>
                <a:spLocks noChangeAspect="1" noChangeArrowheads="1"/>
              </p:cNvSpPr>
              <p:nvPr/>
            </p:nvSpPr>
            <p:spPr bwMode="auto">
              <a:xfrm>
                <a:off x="3165774" y="0"/>
                <a:ext cx="3363053" cy="521797"/>
              </a:xfrm>
              <a:custGeom>
                <a:avLst/>
                <a:gdLst>
                  <a:gd name="T0" fmla="*/ 3065 w 3084"/>
                  <a:gd name="T1" fmla="*/ 68 h 476"/>
                  <a:gd name="T2" fmla="*/ 3064 w 3084"/>
                  <a:gd name="T3" fmla="*/ 414 h 476"/>
                  <a:gd name="T4" fmla="*/ 2791 w 3084"/>
                  <a:gd name="T5" fmla="*/ 458 h 476"/>
                  <a:gd name="T6" fmla="*/ 208 w 3084"/>
                  <a:gd name="T7" fmla="*/ 456 h 476"/>
                  <a:gd name="T8" fmla="*/ 0 w 3084"/>
                  <a:gd name="T9" fmla="*/ 476 h 476"/>
                  <a:gd name="T10" fmla="*/ 0 w 3084"/>
                  <a:gd name="T11" fmla="*/ 0 h 476"/>
                  <a:gd name="T12" fmla="*/ 219 w 3084"/>
                  <a:gd name="T13" fmla="*/ 28 h 476"/>
                  <a:gd name="T14" fmla="*/ 2786 w 3084"/>
                  <a:gd name="T15" fmla="*/ 43 h 476"/>
                  <a:gd name="T16" fmla="*/ 3065 w 3084"/>
                  <a:gd name="T17" fmla="*/ 68 h 4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84"/>
                  <a:gd name="T28" fmla="*/ 0 h 476"/>
                  <a:gd name="T29" fmla="*/ 3084 w 3084"/>
                  <a:gd name="T30" fmla="*/ 476 h 4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84" h="476">
                    <a:moveTo>
                      <a:pt x="3065" y="68"/>
                    </a:moveTo>
                    <a:cubicBezTo>
                      <a:pt x="3084" y="85"/>
                      <a:pt x="3079" y="397"/>
                      <a:pt x="3064" y="414"/>
                    </a:cubicBezTo>
                    <a:cubicBezTo>
                      <a:pt x="3049" y="431"/>
                      <a:pt x="2891" y="455"/>
                      <a:pt x="2791" y="458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105" y="449"/>
                      <a:pt x="44" y="462"/>
                      <a:pt x="0" y="4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9" y="21"/>
                      <a:pt x="126" y="25"/>
                      <a:pt x="219" y="28"/>
                    </a:cubicBezTo>
                    <a:cubicBezTo>
                      <a:pt x="2786" y="43"/>
                      <a:pt x="2786" y="43"/>
                      <a:pt x="2786" y="43"/>
                    </a:cubicBezTo>
                    <a:cubicBezTo>
                      <a:pt x="2890" y="40"/>
                      <a:pt x="3045" y="51"/>
                      <a:pt x="3065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1" name="Rectangle 38"/>
              <p:cNvSpPr>
                <a:spLocks noChangeArrowheads="1"/>
              </p:cNvSpPr>
              <p:nvPr/>
            </p:nvSpPr>
            <p:spPr bwMode="auto">
              <a:xfrm>
                <a:off x="3109412" y="0"/>
                <a:ext cx="57977" cy="52179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2" name="Rounded Rectangle 39"/>
              <p:cNvSpPr>
                <a:spLocks noChangeArrowheads="1"/>
              </p:cNvSpPr>
              <p:nvPr/>
            </p:nvSpPr>
            <p:spPr bwMode="auto">
              <a:xfrm>
                <a:off x="827859" y="5797"/>
                <a:ext cx="57977" cy="510202"/>
              </a:xfrm>
              <a:prstGeom prst="roundRect">
                <a:avLst>
                  <a:gd name="adj" fmla="val 36856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3" name="Rounded Rectangle 40"/>
              <p:cNvSpPr>
                <a:spLocks noChangeArrowheads="1"/>
              </p:cNvSpPr>
              <p:nvPr/>
            </p:nvSpPr>
            <p:spPr bwMode="auto">
              <a:xfrm>
                <a:off x="6160841" y="28575"/>
                <a:ext cx="164592" cy="502920"/>
              </a:xfrm>
              <a:prstGeom prst="roundRect">
                <a:avLst>
                  <a:gd name="adj" fmla="val 19810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4" name="Rounded Rectangle 41"/>
              <p:cNvSpPr>
                <a:spLocks noChangeArrowheads="1"/>
              </p:cNvSpPr>
              <p:nvPr/>
            </p:nvSpPr>
            <p:spPr bwMode="auto">
              <a:xfrm>
                <a:off x="4614635" y="201462"/>
                <a:ext cx="1816646" cy="164592"/>
              </a:xfrm>
              <a:prstGeom prst="roundRect">
                <a:avLst>
                  <a:gd name="adj" fmla="val 5000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grpSp>
            <p:nvGrpSpPr>
              <p:cNvPr id="25" name="Group 42"/>
              <p:cNvGrpSpPr>
                <a:grpSpLocks/>
              </p:cNvGrpSpPr>
              <p:nvPr/>
            </p:nvGrpSpPr>
            <p:grpSpPr bwMode="auto">
              <a:xfrm>
                <a:off x="4767243" y="256179"/>
                <a:ext cx="1511430" cy="55158"/>
                <a:chOff x="0" y="0"/>
                <a:chExt cx="1706048" cy="55158"/>
              </a:xfrm>
            </p:grpSpPr>
            <p:sp>
              <p:nvSpPr>
                <p:cNvPr id="26" name="Straight Connector 43"/>
                <p:cNvSpPr>
                  <a:spLocks noChangeShapeType="1"/>
                </p:cNvSpPr>
                <p:nvPr/>
              </p:nvSpPr>
              <p:spPr bwMode="auto">
                <a:xfrm>
                  <a:off x="0" y="55158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Straight Connector 4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33390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伍、學校特色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0147"/>
              </p:ext>
            </p:extLst>
          </p:nvPr>
        </p:nvGraphicFramePr>
        <p:xfrm>
          <a:off x="467544" y="1397000"/>
          <a:ext cx="8280921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32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8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學校特色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一、辦理特色課程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二、宣導特教理念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三、辦理特教親職服務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四、強化特教師本職學能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五、導入特教志工服務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259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CA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任意多边形 11"/>
          <p:cNvSpPr>
            <a:spLocks noChangeArrowheads="1"/>
          </p:cNvSpPr>
          <p:nvPr/>
        </p:nvSpPr>
        <p:spPr bwMode="auto">
          <a:xfrm rot="5400000">
            <a:off x="257757" y="-321256"/>
            <a:ext cx="7008813" cy="7524328"/>
          </a:xfrm>
          <a:custGeom>
            <a:avLst/>
            <a:gdLst>
              <a:gd name="T0" fmla="*/ 10588 w 1511970"/>
              <a:gd name="T1" fmla="*/ 1174642 h 1174642"/>
              <a:gd name="T2" fmla="*/ 10591 w 1511970"/>
              <a:gd name="T3" fmla="*/ 1174637 h 1174642"/>
              <a:gd name="T4" fmla="*/ 10591 w 1511970"/>
              <a:gd name="T5" fmla="*/ 665680 h 1174642"/>
              <a:gd name="T6" fmla="*/ 0 w 1511970"/>
              <a:gd name="T7" fmla="*/ 677726 h 1174642"/>
              <a:gd name="T8" fmla="*/ 728441 w 1511970"/>
              <a:gd name="T9" fmla="*/ 0 h 1174642"/>
              <a:gd name="T10" fmla="*/ 1511970 w 1511970"/>
              <a:gd name="T11" fmla="*/ 507190 h 1174642"/>
              <a:gd name="T12" fmla="*/ 1508316 w 1511970"/>
              <a:gd name="T13" fmla="*/ 503043 h 1174642"/>
              <a:gd name="T14" fmla="*/ 1508315 w 1511970"/>
              <a:gd name="T15" fmla="*/ 1174641 h 1174642"/>
              <a:gd name="T16" fmla="*/ 1508315 w 1511970"/>
              <a:gd name="T17" fmla="*/ 1174641 h 1174642"/>
              <a:gd name="T18" fmla="*/ 1508315 w 1511970"/>
              <a:gd name="T19" fmla="*/ 1174642 h 1174642"/>
              <a:gd name="T20" fmla="*/ 10588 w 1511970"/>
              <a:gd name="T21" fmla="*/ 1174642 h 11746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11970"/>
              <a:gd name="T34" fmla="*/ 0 h 1174642"/>
              <a:gd name="T35" fmla="*/ 1511970 w 1511970"/>
              <a:gd name="T36" fmla="*/ 1174642 h 11746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11970" h="1174642">
                <a:moveTo>
                  <a:pt x="10588" y="1174642"/>
                </a:moveTo>
                <a:cubicBezTo>
                  <a:pt x="10589" y="1174640"/>
                  <a:pt x="10590" y="1174639"/>
                  <a:pt x="10591" y="1174637"/>
                </a:cubicBezTo>
                <a:cubicBezTo>
                  <a:pt x="11739" y="1104805"/>
                  <a:pt x="9443" y="735512"/>
                  <a:pt x="10591" y="665680"/>
                </a:cubicBezTo>
                <a:lnTo>
                  <a:pt x="0" y="677726"/>
                </a:lnTo>
                <a:lnTo>
                  <a:pt x="728441" y="0"/>
                </a:lnTo>
                <a:lnTo>
                  <a:pt x="1511970" y="507190"/>
                </a:lnTo>
                <a:lnTo>
                  <a:pt x="1508316" y="503043"/>
                </a:lnTo>
                <a:cubicBezTo>
                  <a:pt x="1508316" y="726909"/>
                  <a:pt x="1508315" y="950775"/>
                  <a:pt x="1508315" y="1174641"/>
                </a:cubicBezTo>
                <a:lnTo>
                  <a:pt x="1508315" y="1174641"/>
                </a:lnTo>
                <a:lnTo>
                  <a:pt x="1508315" y="1174642"/>
                </a:lnTo>
                <a:lnTo>
                  <a:pt x="10588" y="1174642"/>
                </a:lnTo>
                <a:close/>
              </a:path>
            </a:pathLst>
          </a:cu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76064" y="2348038"/>
            <a:ext cx="7772400" cy="1971651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The End</a:t>
            </a:r>
            <a:endParaRPr lang="zh-TW" altLang="en-US" sz="6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932040" y="2146182"/>
            <a:ext cx="2660874" cy="2329281"/>
            <a:chOff x="4259263" y="1157288"/>
            <a:chExt cx="6229350" cy="5453062"/>
          </a:xfrm>
        </p:grpSpPr>
        <p:sp>
          <p:nvSpPr>
            <p:cNvPr id="7" name="Oval 1"/>
            <p:cNvSpPr>
              <a:spLocks noChangeArrowheads="1"/>
            </p:cNvSpPr>
            <p:nvPr/>
          </p:nvSpPr>
          <p:spPr bwMode="auto">
            <a:xfrm>
              <a:off x="4259263" y="4351338"/>
              <a:ext cx="4240212" cy="1601787"/>
            </a:xfrm>
            <a:custGeom>
              <a:avLst/>
              <a:gdLst>
                <a:gd name="T0" fmla="*/ 245299 w 4239998"/>
                <a:gd name="T1" fmla="*/ 254963 h 1601996"/>
                <a:gd name="T2" fmla="*/ 2391408 w 4239998"/>
                <a:gd name="T3" fmla="*/ 22950 h 1601996"/>
                <a:gd name="T4" fmla="*/ 1227937 w 4239998"/>
                <a:gd name="T5" fmla="*/ 1128420 h 1601996"/>
                <a:gd name="T6" fmla="*/ 3053325 w 4239998"/>
                <a:gd name="T7" fmla="*/ 718986 h 1601996"/>
                <a:gd name="T8" fmla="*/ 2573379 w 4239998"/>
                <a:gd name="T9" fmla="*/ 1564010 h 1601996"/>
                <a:gd name="T10" fmla="*/ 4239998 w 4239998"/>
                <a:gd name="T11" fmla="*/ 1601996 h 16019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39998"/>
                <a:gd name="T19" fmla="*/ 0 h 1601996"/>
                <a:gd name="T20" fmla="*/ 4239998 w 4239998"/>
                <a:gd name="T21" fmla="*/ 1601996 h 16019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39998" h="1601996">
                  <a:moveTo>
                    <a:pt x="245299" y="254963"/>
                  </a:moveTo>
                  <a:cubicBezTo>
                    <a:pt x="-863677" y="1360431"/>
                    <a:pt x="2132100" y="-204513"/>
                    <a:pt x="2391408" y="22950"/>
                  </a:cubicBezTo>
                  <a:cubicBezTo>
                    <a:pt x="2650716" y="250413"/>
                    <a:pt x="1035732" y="916879"/>
                    <a:pt x="1227937" y="1128420"/>
                  </a:cubicBezTo>
                  <a:cubicBezTo>
                    <a:pt x="1420142" y="1339961"/>
                    <a:pt x="2747199" y="578149"/>
                    <a:pt x="3053325" y="718986"/>
                  </a:cubicBezTo>
                  <a:cubicBezTo>
                    <a:pt x="3359451" y="859823"/>
                    <a:pt x="2443839" y="1384997"/>
                    <a:pt x="2573379" y="1564010"/>
                  </a:cubicBezTo>
                  <a:cubicBezTo>
                    <a:pt x="2702919" y="1743023"/>
                    <a:pt x="3247996" y="1008811"/>
                    <a:pt x="4239998" y="1601996"/>
                  </a:cubicBezTo>
                </a:path>
              </a:pathLst>
            </a:custGeom>
            <a:noFill/>
            <a:ln w="12700" cap="rnd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8" name="Group 69"/>
            <p:cNvGrpSpPr>
              <a:grpSpLocks/>
            </p:cNvGrpSpPr>
            <p:nvPr/>
          </p:nvGrpSpPr>
          <p:grpSpPr bwMode="auto">
            <a:xfrm rot="18600000">
              <a:off x="7546182" y="3667919"/>
              <a:ext cx="5453062" cy="431800"/>
              <a:chOff x="0" y="0"/>
              <a:chExt cx="6705601" cy="531495"/>
            </a:xfrm>
          </p:grpSpPr>
          <p:sp>
            <p:nvSpPr>
              <p:cNvPr id="9" name="Rounded Rectangle 70"/>
              <p:cNvSpPr>
                <a:spLocks noChangeArrowheads="1"/>
              </p:cNvSpPr>
              <p:nvPr/>
            </p:nvSpPr>
            <p:spPr bwMode="auto">
              <a:xfrm>
                <a:off x="5867401" y="116118"/>
                <a:ext cx="838200" cy="304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F7F7F"/>
                  </a:gs>
                  <a:gs pos="50999">
                    <a:srgbClr val="FFFFFF"/>
                  </a:gs>
                  <a:gs pos="100000">
                    <a:srgbClr val="7F7F7F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0" name="Isosceles Triangle 12"/>
              <p:cNvSpPr>
                <a:spLocks noChangeArrowheads="1"/>
              </p:cNvSpPr>
              <p:nvPr/>
            </p:nvSpPr>
            <p:spPr bwMode="auto">
              <a:xfrm rot="16200000">
                <a:off x="128132" y="92181"/>
                <a:ext cx="81170" cy="337433"/>
              </a:xfrm>
              <a:custGeom>
                <a:avLst/>
                <a:gdLst>
                  <a:gd name="T0" fmla="*/ 0 w 64009"/>
                  <a:gd name="T1" fmla="*/ 0 h 266094"/>
                  <a:gd name="T2" fmla="*/ 64009 w 64009"/>
                  <a:gd name="T3" fmla="*/ 266094 h 266094"/>
                </a:gdLst>
                <a:ahLst/>
                <a:cxnLst/>
                <a:rect l="T0" t="T1" r="T2" b="T3"/>
                <a:pathLst>
                  <a:path w="64009" h="266094">
                    <a:moveTo>
                      <a:pt x="64009" y="82284"/>
                    </a:moveTo>
                    <a:lnTo>
                      <a:pt x="64009" y="120601"/>
                    </a:lnTo>
                    <a:lnTo>
                      <a:pt x="64008" y="120601"/>
                    </a:lnTo>
                    <a:lnTo>
                      <a:pt x="64008" y="266094"/>
                    </a:lnTo>
                    <a:lnTo>
                      <a:pt x="0" y="266094"/>
                    </a:lnTo>
                    <a:lnTo>
                      <a:pt x="0" y="113694"/>
                    </a:lnTo>
                    <a:lnTo>
                      <a:pt x="1" y="113694"/>
                    </a:lnTo>
                    <a:lnTo>
                      <a:pt x="1" y="82284"/>
                    </a:lnTo>
                    <a:lnTo>
                      <a:pt x="28685" y="0"/>
                    </a:lnTo>
                    <a:lnTo>
                      <a:pt x="353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62626"/>
                  </a:gs>
                  <a:gs pos="35999">
                    <a:srgbClr val="7F7F7F"/>
                  </a:gs>
                  <a:gs pos="64999">
                    <a:srgbClr val="FFFFFF"/>
                  </a:gs>
                  <a:gs pos="79999">
                    <a:srgbClr val="FFFFFF"/>
                  </a:gs>
                  <a:gs pos="100000">
                    <a:srgbClr val="262626"/>
                  </a:gs>
                </a:gsLst>
                <a:lin ang="0" scaled="1"/>
              </a:gradFill>
              <a:ln w="952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1" name="Rounded Rectangle 72"/>
              <p:cNvSpPr>
                <a:spLocks noChangeArrowheads="1"/>
              </p:cNvSpPr>
              <p:nvPr/>
            </p:nvSpPr>
            <p:spPr bwMode="auto">
              <a:xfrm>
                <a:off x="860238" y="0"/>
                <a:ext cx="2313291" cy="521797"/>
              </a:xfrm>
              <a:prstGeom prst="roundRect">
                <a:avLst>
                  <a:gd name="adj" fmla="val 10718"/>
                </a:avLst>
              </a:prstGeom>
              <a:solidFill>
                <a:schemeClr val="bg1"/>
              </a:solidFill>
              <a:ln w="12700" cap="flat" cmpd="sng">
                <a:solidFill>
                  <a:schemeClr val="bg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2" name="Isosceles Triangle 24"/>
              <p:cNvSpPr>
                <a:spLocks noChangeArrowheads="1"/>
              </p:cNvSpPr>
              <p:nvPr/>
            </p:nvSpPr>
            <p:spPr bwMode="auto">
              <a:xfrm rot="16200000">
                <a:off x="259015" y="-79428"/>
                <a:ext cx="463820" cy="680652"/>
              </a:xfrm>
              <a:custGeom>
                <a:avLst/>
                <a:gdLst>
                  <a:gd name="T0" fmla="*/ 0 w 365760"/>
                  <a:gd name="T1" fmla="*/ 0 h 536750"/>
                  <a:gd name="T2" fmla="*/ 365760 w 365760"/>
                  <a:gd name="T3" fmla="*/ 536750 h 536750"/>
                </a:gdLst>
                <a:ahLst/>
                <a:cxnLst/>
                <a:rect l="T0" t="T1" r="T2" b="T3"/>
                <a:pathLst>
                  <a:path w="365760" h="536750">
                    <a:moveTo>
                      <a:pt x="365760" y="536750"/>
                    </a:moveTo>
                    <a:lnTo>
                      <a:pt x="0" y="536750"/>
                    </a:lnTo>
                    <a:lnTo>
                      <a:pt x="129028" y="0"/>
                    </a:lnTo>
                    <a:lnTo>
                      <a:pt x="2367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50000">
                    <a:srgbClr val="D8D8D8"/>
                  </a:gs>
                  <a:gs pos="100000">
                    <a:srgbClr val="7F7F7F"/>
                  </a:gs>
                </a:gsLst>
                <a:lin ang="10800000" scaled="1"/>
              </a:gradFill>
              <a:ln w="317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3" name="Freeform 74"/>
              <p:cNvSpPr>
                <a:spLocks noChangeAspect="1" noChangeArrowheads="1"/>
              </p:cNvSpPr>
              <p:nvPr/>
            </p:nvSpPr>
            <p:spPr bwMode="auto">
              <a:xfrm>
                <a:off x="3165774" y="0"/>
                <a:ext cx="3363053" cy="521797"/>
              </a:xfrm>
              <a:custGeom>
                <a:avLst/>
                <a:gdLst>
                  <a:gd name="T0" fmla="*/ 3065 w 3084"/>
                  <a:gd name="T1" fmla="*/ 68 h 476"/>
                  <a:gd name="T2" fmla="*/ 3064 w 3084"/>
                  <a:gd name="T3" fmla="*/ 414 h 476"/>
                  <a:gd name="T4" fmla="*/ 2791 w 3084"/>
                  <a:gd name="T5" fmla="*/ 458 h 476"/>
                  <a:gd name="T6" fmla="*/ 208 w 3084"/>
                  <a:gd name="T7" fmla="*/ 456 h 476"/>
                  <a:gd name="T8" fmla="*/ 0 w 3084"/>
                  <a:gd name="T9" fmla="*/ 476 h 476"/>
                  <a:gd name="T10" fmla="*/ 0 w 3084"/>
                  <a:gd name="T11" fmla="*/ 0 h 476"/>
                  <a:gd name="T12" fmla="*/ 219 w 3084"/>
                  <a:gd name="T13" fmla="*/ 28 h 476"/>
                  <a:gd name="T14" fmla="*/ 2786 w 3084"/>
                  <a:gd name="T15" fmla="*/ 43 h 476"/>
                  <a:gd name="T16" fmla="*/ 3065 w 3084"/>
                  <a:gd name="T17" fmla="*/ 68 h 4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84"/>
                  <a:gd name="T28" fmla="*/ 0 h 476"/>
                  <a:gd name="T29" fmla="*/ 3084 w 3084"/>
                  <a:gd name="T30" fmla="*/ 476 h 4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84" h="476">
                    <a:moveTo>
                      <a:pt x="3065" y="68"/>
                    </a:moveTo>
                    <a:cubicBezTo>
                      <a:pt x="3084" y="85"/>
                      <a:pt x="3079" y="397"/>
                      <a:pt x="3064" y="414"/>
                    </a:cubicBezTo>
                    <a:cubicBezTo>
                      <a:pt x="3049" y="431"/>
                      <a:pt x="2891" y="455"/>
                      <a:pt x="2791" y="458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105" y="449"/>
                      <a:pt x="44" y="462"/>
                      <a:pt x="0" y="4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9" y="21"/>
                      <a:pt x="126" y="25"/>
                      <a:pt x="219" y="28"/>
                    </a:cubicBezTo>
                    <a:cubicBezTo>
                      <a:pt x="2786" y="43"/>
                      <a:pt x="2786" y="43"/>
                      <a:pt x="2786" y="43"/>
                    </a:cubicBezTo>
                    <a:cubicBezTo>
                      <a:pt x="2890" y="40"/>
                      <a:pt x="3045" y="51"/>
                      <a:pt x="3065" y="68"/>
                    </a:cubicBezTo>
                    <a:close/>
                  </a:path>
                </a:pathLst>
              </a:custGeom>
              <a:solidFill>
                <a:srgbClr val="EE0F68"/>
              </a:solidFill>
              <a:ln w="12700" cap="flat" cmpd="sng">
                <a:solidFill>
                  <a:srgbClr val="EE0F68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/>
            </p:nvSpPr>
            <p:spPr bwMode="auto">
              <a:xfrm>
                <a:off x="3109412" y="0"/>
                <a:ext cx="57977" cy="52179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5" name="Rounded Rectangle 76"/>
              <p:cNvSpPr>
                <a:spLocks noChangeArrowheads="1"/>
              </p:cNvSpPr>
              <p:nvPr/>
            </p:nvSpPr>
            <p:spPr bwMode="auto">
              <a:xfrm>
                <a:off x="827859" y="5797"/>
                <a:ext cx="57977" cy="510202"/>
              </a:xfrm>
              <a:prstGeom prst="roundRect">
                <a:avLst>
                  <a:gd name="adj" fmla="val 36856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6" name="Rounded Rectangle 77"/>
              <p:cNvSpPr>
                <a:spLocks noChangeArrowheads="1"/>
              </p:cNvSpPr>
              <p:nvPr/>
            </p:nvSpPr>
            <p:spPr bwMode="auto">
              <a:xfrm>
                <a:off x="6160841" y="28575"/>
                <a:ext cx="164592" cy="502920"/>
              </a:xfrm>
              <a:prstGeom prst="roundRect">
                <a:avLst>
                  <a:gd name="adj" fmla="val 19810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7" name="Rounded Rectangle 78"/>
              <p:cNvSpPr>
                <a:spLocks noChangeArrowheads="1"/>
              </p:cNvSpPr>
              <p:nvPr/>
            </p:nvSpPr>
            <p:spPr bwMode="auto">
              <a:xfrm>
                <a:off x="4614635" y="201462"/>
                <a:ext cx="1816646" cy="164592"/>
              </a:xfrm>
              <a:prstGeom prst="roundRect">
                <a:avLst>
                  <a:gd name="adj" fmla="val 5000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grpSp>
            <p:nvGrpSpPr>
              <p:cNvPr id="18" name="Group 79"/>
              <p:cNvGrpSpPr>
                <a:grpSpLocks/>
              </p:cNvGrpSpPr>
              <p:nvPr/>
            </p:nvGrpSpPr>
            <p:grpSpPr bwMode="auto">
              <a:xfrm>
                <a:off x="4767243" y="256179"/>
                <a:ext cx="1511430" cy="55158"/>
                <a:chOff x="0" y="0"/>
                <a:chExt cx="1706048" cy="55158"/>
              </a:xfrm>
            </p:grpSpPr>
            <p:sp>
              <p:nvSpPr>
                <p:cNvPr id="19" name="Straight Connector 80"/>
                <p:cNvSpPr>
                  <a:spLocks noChangeShapeType="1"/>
                </p:cNvSpPr>
                <p:nvPr/>
              </p:nvSpPr>
              <p:spPr bwMode="auto">
                <a:xfrm>
                  <a:off x="0" y="55158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" name="Straight Connector 81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4445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I风格的彩色铅笔PPT背景图片- 第一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1"/>
          <a:stretch/>
        </p:blipFill>
        <p:spPr bwMode="auto">
          <a:xfrm>
            <a:off x="-278918" y="-27384"/>
            <a:ext cx="945943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評鑑小叮嚀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上傳要根據指標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順序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統整後再上傳  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-1(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1-1 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1-2) 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-2 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呈現內容要去呼應評鑑指標、準備資料內容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呈現內容合乎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精神及符合學生需求、團隊合作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61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-351740" y="-31749"/>
            <a:ext cx="9639754" cy="6921499"/>
            <a:chOff x="-351740" y="-31749"/>
            <a:chExt cx="9639754" cy="6921499"/>
          </a:xfrm>
        </p:grpSpPr>
        <p:sp>
          <p:nvSpPr>
            <p:cNvPr id="5" name="矩形 5"/>
            <p:cNvSpPr>
              <a:spLocks noChangeArrowheads="1"/>
            </p:cNvSpPr>
            <p:nvPr/>
          </p:nvSpPr>
          <p:spPr bwMode="auto">
            <a:xfrm>
              <a:off x="-351740" y="0"/>
              <a:ext cx="9639754" cy="6889750"/>
            </a:xfrm>
            <a:prstGeom prst="rect">
              <a:avLst/>
            </a:prstGeom>
            <a:solidFill>
              <a:srgbClr val="00C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" name="直角三角形 4"/>
            <p:cNvSpPr>
              <a:spLocks noChangeArrowheads="1"/>
            </p:cNvSpPr>
            <p:nvPr/>
          </p:nvSpPr>
          <p:spPr bwMode="auto">
            <a:xfrm rot="5400000">
              <a:off x="-755271" y="371782"/>
              <a:ext cx="5643563" cy="4836501"/>
            </a:xfrm>
            <a:prstGeom prst="rtTriangle">
              <a:avLst/>
            </a:prstGeom>
            <a:solidFill>
              <a:srgbClr val="EE0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7" name="TextBox 16"/>
          <p:cNvSpPr>
            <a:spLocks noChangeArrowheads="1"/>
          </p:cNvSpPr>
          <p:nvPr/>
        </p:nvSpPr>
        <p:spPr bwMode="auto">
          <a:xfrm rot="18827360">
            <a:off x="-693662" y="1620837"/>
            <a:ext cx="3879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評鑑項目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" name="TextBox 13"/>
          <p:cNvSpPr>
            <a:spLocks noChangeArrowheads="1"/>
          </p:cNvSpPr>
          <p:nvPr/>
        </p:nvSpPr>
        <p:spPr bwMode="auto">
          <a:xfrm>
            <a:off x="4555753" y="1268760"/>
            <a:ext cx="476877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  <a:sym typeface="微软雅黑" pitchFamily="34" charset="-122"/>
              </a:rPr>
              <a:t>壹、發展家長參與服務功能</a:t>
            </a:r>
            <a:endParaRPr lang="zh-CN" altLang="en-US" sz="2800" b="1" dirty="0">
              <a:latin typeface="標楷體" pitchFamily="65" charset="-120"/>
              <a:ea typeface="標楷體" pitchFamily="65" charset="-120"/>
              <a:sym typeface="微软雅黑" pitchFamily="34" charset="-122"/>
            </a:endParaRPr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 flipH="1">
            <a:off x="504900" y="3908425"/>
            <a:ext cx="1292225" cy="935038"/>
          </a:xfrm>
          <a:custGeom>
            <a:avLst/>
            <a:gdLst>
              <a:gd name="T0" fmla="*/ 442373 w 3095365"/>
              <a:gd name="T1" fmla="*/ 0 h 2240766"/>
              <a:gd name="T2" fmla="*/ 1279495 w 3095365"/>
              <a:gd name="T3" fmla="*/ 291582 h 2240766"/>
              <a:gd name="T4" fmla="*/ 17852 w 3095365"/>
              <a:gd name="T5" fmla="*/ 1233430 h 2240766"/>
              <a:gd name="T6" fmla="*/ 1461466 w 3095365"/>
              <a:gd name="T7" fmla="*/ 1243599 h 2240766"/>
              <a:gd name="T8" fmla="*/ 386480 w 3095365"/>
              <a:gd name="T9" fmla="*/ 2155539 h 2240766"/>
              <a:gd name="T10" fmla="*/ 3095365 w 3095365"/>
              <a:gd name="T11" fmla="*/ 2034248 h 22407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95365"/>
              <a:gd name="T19" fmla="*/ 0 h 2240766"/>
              <a:gd name="T20" fmla="*/ 3095365 w 3095365"/>
              <a:gd name="T21" fmla="*/ 2240766 h 224076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95365" h="2240766">
                <a:moveTo>
                  <a:pt x="442373" y="0"/>
                </a:moveTo>
                <a:cubicBezTo>
                  <a:pt x="-666603" y="1105468"/>
                  <a:pt x="1284799" y="-44888"/>
                  <a:pt x="1279495" y="291582"/>
                </a:cubicBezTo>
                <a:cubicBezTo>
                  <a:pt x="1274191" y="628052"/>
                  <a:pt x="-176101" y="911137"/>
                  <a:pt x="17852" y="1233430"/>
                </a:cubicBezTo>
                <a:cubicBezTo>
                  <a:pt x="211805" y="1555723"/>
                  <a:pt x="1269130" y="959016"/>
                  <a:pt x="1461466" y="1243599"/>
                </a:cubicBezTo>
                <a:cubicBezTo>
                  <a:pt x="1653802" y="1528182"/>
                  <a:pt x="321420" y="1865595"/>
                  <a:pt x="386480" y="2155539"/>
                </a:cubicBezTo>
                <a:cubicBezTo>
                  <a:pt x="451540" y="2445483"/>
                  <a:pt x="3014764" y="1890839"/>
                  <a:pt x="3095365" y="2034248"/>
                </a:cubicBezTo>
              </a:path>
            </a:pathLst>
          </a:custGeom>
          <a:noFill/>
          <a:ln w="12700" cap="rnd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方正兰亭粗黑_GBK" charset="-122"/>
              <a:ea typeface="方正兰亭粗黑_GBK" charset="-122"/>
              <a:sym typeface="方正兰亭粗黑_GBK" charset="-122"/>
            </a:endParaRPr>
          </a:p>
        </p:txBody>
      </p:sp>
      <p:grpSp>
        <p:nvGrpSpPr>
          <p:cNvPr id="13" name="Group 32"/>
          <p:cNvGrpSpPr>
            <a:grpSpLocks/>
          </p:cNvGrpSpPr>
          <p:nvPr/>
        </p:nvGrpSpPr>
        <p:grpSpPr bwMode="auto">
          <a:xfrm rot="18752668">
            <a:off x="986707" y="2304256"/>
            <a:ext cx="3835400" cy="319087"/>
            <a:chOff x="0" y="0"/>
            <a:chExt cx="6705601" cy="531495"/>
          </a:xfrm>
        </p:grpSpPr>
        <p:sp>
          <p:nvSpPr>
            <p:cNvPr id="14" name="Rounded Rectangle 33"/>
            <p:cNvSpPr>
              <a:spLocks noChangeArrowheads="1"/>
            </p:cNvSpPr>
            <p:nvPr/>
          </p:nvSpPr>
          <p:spPr bwMode="auto"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999">
                  <a:srgbClr val="FFFFFF"/>
                </a:gs>
                <a:gs pos="100000">
                  <a:srgbClr val="7F7F7F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15" name="Isosceles Triangle 12"/>
            <p:cNvSpPr>
              <a:spLocks noChangeArrowheads="1"/>
            </p:cNvSpPr>
            <p:nvPr/>
          </p:nvSpPr>
          <p:spPr bwMode="auto">
            <a:xfrm rot="16200000">
              <a:off x="128132" y="92181"/>
              <a:ext cx="81170" cy="337433"/>
            </a:xfrm>
            <a:custGeom>
              <a:avLst/>
              <a:gdLst>
                <a:gd name="T0" fmla="*/ 0 w 64009"/>
                <a:gd name="T1" fmla="*/ 0 h 266094"/>
                <a:gd name="T2" fmla="*/ 64009 w 64009"/>
                <a:gd name="T3" fmla="*/ 266094 h 266094"/>
              </a:gdLst>
              <a:ahLst/>
              <a:cxnLst/>
              <a:rect l="T0" t="T1" r="T2" b="T3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16" name="Rounded Rectangle 35"/>
            <p:cNvSpPr>
              <a:spLocks noChangeArrowheads="1"/>
            </p:cNvSpPr>
            <p:nvPr/>
          </p:nvSpPr>
          <p:spPr bwMode="auto"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17" name="Isosceles Triangle 24"/>
            <p:cNvSpPr>
              <a:spLocks noChangeArrowheads="1"/>
            </p:cNvSpPr>
            <p:nvPr/>
          </p:nvSpPr>
          <p:spPr bwMode="auto">
            <a:xfrm rot="16200000">
              <a:off x="259015" y="-79428"/>
              <a:ext cx="463820" cy="680652"/>
            </a:xfrm>
            <a:custGeom>
              <a:avLst/>
              <a:gdLst>
                <a:gd name="T0" fmla="*/ 0 w 365760"/>
                <a:gd name="T1" fmla="*/ 0 h 536750"/>
                <a:gd name="T2" fmla="*/ 365760 w 365760"/>
                <a:gd name="T3" fmla="*/ 536750 h 536750"/>
              </a:gdLst>
              <a:ahLst/>
              <a:cxnLst/>
              <a:rect l="T0" t="T1" r="T2" b="T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10800000" scaled="1"/>
            </a:gradFill>
            <a:ln w="3175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18" name="Freeform 37"/>
            <p:cNvSpPr>
              <a:spLocks noChangeAspect="1" noChangeArrowheads="1"/>
            </p:cNvSpPr>
            <p:nvPr/>
          </p:nvSpPr>
          <p:spPr bwMode="auto">
            <a:xfrm>
              <a:off x="3165774" y="0"/>
              <a:ext cx="3363053" cy="521797"/>
            </a:xfrm>
            <a:custGeom>
              <a:avLst/>
              <a:gdLst>
                <a:gd name="T0" fmla="*/ 3065 w 3084"/>
                <a:gd name="T1" fmla="*/ 68 h 476"/>
                <a:gd name="T2" fmla="*/ 3064 w 3084"/>
                <a:gd name="T3" fmla="*/ 414 h 476"/>
                <a:gd name="T4" fmla="*/ 2791 w 3084"/>
                <a:gd name="T5" fmla="*/ 458 h 476"/>
                <a:gd name="T6" fmla="*/ 208 w 3084"/>
                <a:gd name="T7" fmla="*/ 456 h 476"/>
                <a:gd name="T8" fmla="*/ 0 w 3084"/>
                <a:gd name="T9" fmla="*/ 476 h 476"/>
                <a:gd name="T10" fmla="*/ 0 w 3084"/>
                <a:gd name="T11" fmla="*/ 0 h 476"/>
                <a:gd name="T12" fmla="*/ 219 w 3084"/>
                <a:gd name="T13" fmla="*/ 28 h 476"/>
                <a:gd name="T14" fmla="*/ 2786 w 3084"/>
                <a:gd name="T15" fmla="*/ 43 h 476"/>
                <a:gd name="T16" fmla="*/ 3065 w 3084"/>
                <a:gd name="T17" fmla="*/ 68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0" name="Rounded Rectangle 39"/>
            <p:cNvSpPr>
              <a:spLocks noChangeArrowheads="1"/>
            </p:cNvSpPr>
            <p:nvPr/>
          </p:nvSpPr>
          <p:spPr bwMode="auto"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1" name="Rounded Rectangle 40"/>
            <p:cNvSpPr>
              <a:spLocks noChangeArrowheads="1"/>
            </p:cNvSpPr>
            <p:nvPr/>
          </p:nvSpPr>
          <p:spPr bwMode="auto"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sp>
          <p:nvSpPr>
            <p:cNvPr id="22" name="Rounded Rectangle 41"/>
            <p:cNvSpPr>
              <a:spLocks noChangeArrowheads="1"/>
            </p:cNvSpPr>
            <p:nvPr/>
          </p:nvSpPr>
          <p:spPr bwMode="auto"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24" name="Straight Connector 43"/>
              <p:cNvSpPr>
                <a:spLocks noChangeShapeType="1"/>
              </p:cNvSpPr>
              <p:nvPr/>
            </p:nvSpPr>
            <p:spPr bwMode="auto">
              <a:xfrm>
                <a:off x="0" y="55158"/>
                <a:ext cx="1706048" cy="1"/>
              </a:xfrm>
              <a:prstGeom prst="line">
                <a:avLst/>
              </a:prstGeom>
              <a:noFill/>
              <a:ln w="19050" cap="rnd" cmpd="sng">
                <a:solidFill>
                  <a:srgbClr val="7F7F7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Straight Connector 44"/>
              <p:cNvSpPr>
                <a:spLocks noChangeShapeType="1"/>
              </p:cNvSpPr>
              <p:nvPr/>
            </p:nvSpPr>
            <p:spPr bwMode="auto">
              <a:xfrm>
                <a:off x="0" y="0"/>
                <a:ext cx="1706048" cy="1"/>
              </a:xfrm>
              <a:prstGeom prst="line">
                <a:avLst/>
              </a:prstGeom>
              <a:noFill/>
              <a:ln w="19050" cap="rnd" cmpd="sng">
                <a:solidFill>
                  <a:srgbClr val="7F7F7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" name="TextBox 13"/>
          <p:cNvSpPr>
            <a:spLocks noChangeArrowheads="1"/>
          </p:cNvSpPr>
          <p:nvPr/>
        </p:nvSpPr>
        <p:spPr bwMode="auto">
          <a:xfrm>
            <a:off x="3897872" y="2252648"/>
            <a:ext cx="476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  <a:sym typeface="微软雅黑" pitchFamily="34" charset="-122"/>
              </a:rPr>
              <a:t>貳、人力資源發展與運用</a:t>
            </a:r>
            <a:endParaRPr lang="zh-CN" altLang="en-US" sz="2800" b="1" dirty="0">
              <a:latin typeface="標楷體" pitchFamily="65" charset="-120"/>
              <a:ea typeface="標楷體" pitchFamily="65" charset="-120"/>
              <a:sym typeface="微软雅黑" pitchFamily="34" charset="-122"/>
            </a:endParaRPr>
          </a:p>
        </p:txBody>
      </p:sp>
      <p:sp>
        <p:nvSpPr>
          <p:cNvPr id="52" name="TextBox 13"/>
          <p:cNvSpPr>
            <a:spLocks noChangeArrowheads="1"/>
          </p:cNvSpPr>
          <p:nvPr/>
        </p:nvSpPr>
        <p:spPr bwMode="auto">
          <a:xfrm>
            <a:off x="3368129" y="3260760"/>
            <a:ext cx="476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  <a:sym typeface="微软雅黑" pitchFamily="34" charset="-122"/>
              </a:rPr>
              <a:t>參、適性的課程與教學</a:t>
            </a:r>
            <a:endParaRPr lang="zh-CN" altLang="en-US" sz="2800" b="1" dirty="0">
              <a:latin typeface="標楷體" pitchFamily="65" charset="-120"/>
              <a:ea typeface="標楷體" pitchFamily="65" charset="-120"/>
              <a:sym typeface="微软雅黑" pitchFamily="34" charset="-122"/>
            </a:endParaRPr>
          </a:p>
        </p:txBody>
      </p:sp>
      <p:sp>
        <p:nvSpPr>
          <p:cNvPr id="53" name="TextBox 13"/>
          <p:cNvSpPr>
            <a:spLocks noChangeArrowheads="1"/>
          </p:cNvSpPr>
          <p:nvPr/>
        </p:nvSpPr>
        <p:spPr bwMode="auto">
          <a:xfrm>
            <a:off x="2808312" y="4288036"/>
            <a:ext cx="476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  <a:sym typeface="微软雅黑" pitchFamily="34" charset="-122"/>
              </a:rPr>
              <a:t>肆、提供完整的轉介服務</a:t>
            </a:r>
            <a:endParaRPr lang="zh-CN" altLang="en-US" sz="2800" b="1" dirty="0">
              <a:latin typeface="標楷體" pitchFamily="65" charset="-120"/>
              <a:ea typeface="標楷體" pitchFamily="65" charset="-120"/>
              <a:sym typeface="微软雅黑" pitchFamily="34" charset="-122"/>
            </a:endParaRPr>
          </a:p>
        </p:txBody>
      </p:sp>
      <p:sp>
        <p:nvSpPr>
          <p:cNvPr id="54" name="TextBox 13"/>
          <p:cNvSpPr>
            <a:spLocks noChangeArrowheads="1"/>
          </p:cNvSpPr>
          <p:nvPr/>
        </p:nvSpPr>
        <p:spPr bwMode="auto">
          <a:xfrm>
            <a:off x="2304256" y="5276984"/>
            <a:ext cx="476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  <a:sym typeface="微软雅黑" pitchFamily="34" charset="-122"/>
              </a:rPr>
              <a:t>伍、學校特色</a:t>
            </a:r>
            <a:endParaRPr lang="zh-CN" altLang="en-US" sz="2800" b="1" dirty="0">
              <a:latin typeface="標楷體" pitchFamily="65" charset="-120"/>
              <a:ea typeface="標楷體" pitchFamily="65" charset="-12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16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61"/>
          <p:cNvSpPr>
            <a:spLocks noChangeArrowheads="1"/>
          </p:cNvSpPr>
          <p:nvPr/>
        </p:nvSpPr>
        <p:spPr bwMode="auto">
          <a:xfrm rot="16200000">
            <a:off x="3897757" y="-1161221"/>
            <a:ext cx="1348486" cy="9171049"/>
          </a:xfrm>
          <a:custGeom>
            <a:avLst/>
            <a:gdLst>
              <a:gd name="T0" fmla="*/ 1594705 w 1594705"/>
              <a:gd name="T1" fmla="*/ 398675 h 10849808"/>
              <a:gd name="T2" fmla="*/ 1594705 w 1594705"/>
              <a:gd name="T3" fmla="*/ 10011102 h 10849808"/>
              <a:gd name="T4" fmla="*/ 1594704 w 1594705"/>
              <a:gd name="T5" fmla="*/ 10011102 h 10849808"/>
              <a:gd name="T6" fmla="*/ 1594704 w 1594705"/>
              <a:gd name="T7" fmla="*/ 10121470 h 10849808"/>
              <a:gd name="T8" fmla="*/ 797352 w 1594705"/>
              <a:gd name="T9" fmla="*/ 10849808 h 10849808"/>
              <a:gd name="T10" fmla="*/ 0 w 1594705"/>
              <a:gd name="T11" fmla="*/ 10121470 h 10849808"/>
              <a:gd name="T12" fmla="*/ 0 w 1594705"/>
              <a:gd name="T13" fmla="*/ 8721492 h 10849808"/>
              <a:gd name="T14" fmla="*/ 2 w 1594705"/>
              <a:gd name="T15" fmla="*/ 8721492 h 10849808"/>
              <a:gd name="T16" fmla="*/ 2 w 1594705"/>
              <a:gd name="T17" fmla="*/ 0 h 10849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94705"/>
              <a:gd name="T28" fmla="*/ 0 h 10849808"/>
              <a:gd name="T29" fmla="*/ 1594705 w 1594705"/>
              <a:gd name="T30" fmla="*/ 10849808 h 10849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94705" h="10849808">
                <a:moveTo>
                  <a:pt x="1594705" y="398675"/>
                </a:moveTo>
                <a:lnTo>
                  <a:pt x="1594705" y="10011102"/>
                </a:lnTo>
                <a:lnTo>
                  <a:pt x="1594704" y="10011102"/>
                </a:lnTo>
                <a:lnTo>
                  <a:pt x="1594704" y="10121470"/>
                </a:lnTo>
                <a:lnTo>
                  <a:pt x="797352" y="10849808"/>
                </a:lnTo>
                <a:lnTo>
                  <a:pt x="0" y="10121470"/>
                </a:lnTo>
                <a:lnTo>
                  <a:pt x="0" y="8721492"/>
                </a:lnTo>
                <a:lnTo>
                  <a:pt x="2" y="8721492"/>
                </a:lnTo>
                <a:lnTo>
                  <a:pt x="2" y="0"/>
                </a:lnTo>
                <a:close/>
              </a:path>
            </a:pathLst>
          </a:custGeom>
          <a:solidFill>
            <a:srgbClr val="00CA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" name="梯形 54"/>
          <p:cNvSpPr>
            <a:spLocks noChangeArrowheads="1"/>
          </p:cNvSpPr>
          <p:nvPr/>
        </p:nvSpPr>
        <p:spPr bwMode="auto">
          <a:xfrm flipV="1">
            <a:off x="2483768" y="2476338"/>
            <a:ext cx="135519" cy="27372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" name="平行四边形 56"/>
          <p:cNvSpPr>
            <a:spLocks noChangeArrowheads="1"/>
          </p:cNvSpPr>
          <p:nvPr/>
        </p:nvSpPr>
        <p:spPr bwMode="auto">
          <a:xfrm>
            <a:off x="719087" y="2476338"/>
            <a:ext cx="1822134" cy="1905324"/>
          </a:xfrm>
          <a:prstGeom prst="parallelogram">
            <a:avLst>
              <a:gd name="adj" fmla="val 25000"/>
            </a:avLst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梯形 55"/>
          <p:cNvSpPr>
            <a:spLocks noChangeArrowheads="1"/>
          </p:cNvSpPr>
          <p:nvPr/>
        </p:nvSpPr>
        <p:spPr bwMode="auto">
          <a:xfrm>
            <a:off x="683568" y="4098547"/>
            <a:ext cx="135520" cy="27238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8" name="TextBox 12"/>
          <p:cNvSpPr>
            <a:spLocks noChangeArrowheads="1"/>
          </p:cNvSpPr>
          <p:nvPr/>
        </p:nvSpPr>
        <p:spPr bwMode="auto">
          <a:xfrm>
            <a:off x="2483768" y="2996952"/>
            <a:ext cx="59237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  <a:sym typeface="微软雅黑" pitchFamily="34" charset="-122"/>
              </a:rPr>
              <a:t>發展家長參與服務功能</a:t>
            </a:r>
            <a:endParaRPr lang="zh-CN" altLang="en-US" sz="4400" b="1" dirty="0">
              <a:latin typeface="標楷體" pitchFamily="65" charset="-120"/>
              <a:ea typeface="標楷體" pitchFamily="65" charset="-120"/>
              <a:sym typeface="微软雅黑" pitchFamily="34" charset="-122"/>
            </a:endParaRPr>
          </a:p>
        </p:txBody>
      </p:sp>
      <p:sp>
        <p:nvSpPr>
          <p:cNvPr id="9" name="TextBox 12"/>
          <p:cNvSpPr>
            <a:spLocks noChangeArrowheads="1"/>
          </p:cNvSpPr>
          <p:nvPr/>
        </p:nvSpPr>
        <p:spPr bwMode="auto">
          <a:xfrm>
            <a:off x="1043608" y="2799706"/>
            <a:ext cx="1086840" cy="110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6600" b="1" dirty="0">
                <a:latin typeface="標楷體" pitchFamily="65" charset="-120"/>
                <a:ea typeface="標楷體" pitchFamily="65" charset="-120"/>
                <a:sym typeface="418-CAI978" pitchFamily="2" charset="-122"/>
              </a:rPr>
              <a:t>壹</a:t>
            </a:r>
            <a:endParaRPr lang="zh-CN" altLang="en-US" sz="6600" b="1" dirty="0">
              <a:latin typeface="標楷體" pitchFamily="65" charset="-120"/>
              <a:ea typeface="標楷體" pitchFamily="65" charset="-120"/>
              <a:sym typeface="418-CAI978" pitchFamily="2" charset="-122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6622486" y="2708920"/>
            <a:ext cx="1621922" cy="2722655"/>
            <a:chOff x="5954849" y="-1538288"/>
            <a:chExt cx="2559050" cy="4295775"/>
          </a:xfrm>
        </p:grpSpPr>
        <p:sp>
          <p:nvSpPr>
            <p:cNvPr id="14" name="Oval 1"/>
            <p:cNvSpPr>
              <a:spLocks noChangeArrowheads="1"/>
            </p:cNvSpPr>
            <p:nvPr/>
          </p:nvSpPr>
          <p:spPr bwMode="auto">
            <a:xfrm flipH="1">
              <a:off x="5954849" y="1822450"/>
              <a:ext cx="1290638" cy="935037"/>
            </a:xfrm>
            <a:custGeom>
              <a:avLst/>
              <a:gdLst>
                <a:gd name="T0" fmla="*/ 442373 w 3095365"/>
                <a:gd name="T1" fmla="*/ 0 h 2240766"/>
                <a:gd name="T2" fmla="*/ 1279495 w 3095365"/>
                <a:gd name="T3" fmla="*/ 291582 h 2240766"/>
                <a:gd name="T4" fmla="*/ 17852 w 3095365"/>
                <a:gd name="T5" fmla="*/ 1233430 h 2240766"/>
                <a:gd name="T6" fmla="*/ 1461466 w 3095365"/>
                <a:gd name="T7" fmla="*/ 1243599 h 2240766"/>
                <a:gd name="T8" fmla="*/ 386480 w 3095365"/>
                <a:gd name="T9" fmla="*/ 2155539 h 2240766"/>
                <a:gd name="T10" fmla="*/ 3095365 w 3095365"/>
                <a:gd name="T11" fmla="*/ 2034248 h 2240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95365"/>
                <a:gd name="T19" fmla="*/ 0 h 2240766"/>
                <a:gd name="T20" fmla="*/ 3095365 w 3095365"/>
                <a:gd name="T21" fmla="*/ 2240766 h 2240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95365" h="2240766">
                  <a:moveTo>
                    <a:pt x="442373" y="0"/>
                  </a:moveTo>
                  <a:cubicBezTo>
                    <a:pt x="-666603" y="1105468"/>
                    <a:pt x="1284799" y="-44888"/>
                    <a:pt x="1279495" y="291582"/>
                  </a:cubicBezTo>
                  <a:cubicBezTo>
                    <a:pt x="1274191" y="628052"/>
                    <a:pt x="-176101" y="911137"/>
                    <a:pt x="17852" y="1233430"/>
                  </a:cubicBezTo>
                  <a:cubicBezTo>
                    <a:pt x="211805" y="1555723"/>
                    <a:pt x="1269130" y="959016"/>
                    <a:pt x="1461466" y="1243599"/>
                  </a:cubicBezTo>
                  <a:cubicBezTo>
                    <a:pt x="1653802" y="1528182"/>
                    <a:pt x="321420" y="1865595"/>
                    <a:pt x="386480" y="2155539"/>
                  </a:cubicBezTo>
                  <a:cubicBezTo>
                    <a:pt x="451540" y="2445483"/>
                    <a:pt x="3014764" y="1890839"/>
                    <a:pt x="3095365" y="2034248"/>
                  </a:cubicBezTo>
                </a:path>
              </a:pathLst>
            </a:custGeom>
            <a:noFill/>
            <a:ln w="12700" cap="rnd" cmpd="sng">
              <a:solidFill>
                <a:srgbClr val="EE0F68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方正兰亭粗黑_GBK" charset="-122"/>
                <a:ea typeface="方正兰亭粗黑_GBK" charset="-122"/>
                <a:sym typeface="方正兰亭粗黑_GBK" charset="-122"/>
              </a:endParaRPr>
            </a:p>
          </p:txBody>
        </p:sp>
        <p:grpSp>
          <p:nvGrpSpPr>
            <p:cNvPr id="15" name="Group 32"/>
            <p:cNvGrpSpPr>
              <a:grpSpLocks/>
            </p:cNvGrpSpPr>
            <p:nvPr/>
          </p:nvGrpSpPr>
          <p:grpSpPr bwMode="auto">
            <a:xfrm rot="18752668">
              <a:off x="6437449" y="219075"/>
              <a:ext cx="3833813" cy="319087"/>
              <a:chOff x="0" y="0"/>
              <a:chExt cx="6705601" cy="531495"/>
            </a:xfrm>
          </p:grpSpPr>
          <p:sp>
            <p:nvSpPr>
              <p:cNvPr id="16" name="Rounded Rectangle 33"/>
              <p:cNvSpPr>
                <a:spLocks noChangeArrowheads="1"/>
              </p:cNvSpPr>
              <p:nvPr/>
            </p:nvSpPr>
            <p:spPr bwMode="auto">
              <a:xfrm>
                <a:off x="5867401" y="116118"/>
                <a:ext cx="838200" cy="3048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F7F7F"/>
                  </a:gs>
                  <a:gs pos="50999">
                    <a:srgbClr val="FFFFFF"/>
                  </a:gs>
                  <a:gs pos="100000">
                    <a:srgbClr val="7F7F7F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7" name="Isosceles Triangle 12"/>
              <p:cNvSpPr>
                <a:spLocks noChangeArrowheads="1"/>
              </p:cNvSpPr>
              <p:nvPr/>
            </p:nvSpPr>
            <p:spPr bwMode="auto">
              <a:xfrm rot="16200000">
                <a:off x="128132" y="92181"/>
                <a:ext cx="81170" cy="337433"/>
              </a:xfrm>
              <a:custGeom>
                <a:avLst/>
                <a:gdLst>
                  <a:gd name="T0" fmla="*/ 0 w 64009"/>
                  <a:gd name="T1" fmla="*/ 0 h 266094"/>
                  <a:gd name="T2" fmla="*/ 64009 w 64009"/>
                  <a:gd name="T3" fmla="*/ 266094 h 266094"/>
                </a:gdLst>
                <a:ahLst/>
                <a:cxnLst/>
                <a:rect l="T0" t="T1" r="T2" b="T3"/>
                <a:pathLst>
                  <a:path w="64009" h="266094">
                    <a:moveTo>
                      <a:pt x="64009" y="82284"/>
                    </a:moveTo>
                    <a:lnTo>
                      <a:pt x="64009" y="120601"/>
                    </a:lnTo>
                    <a:lnTo>
                      <a:pt x="64008" y="120601"/>
                    </a:lnTo>
                    <a:lnTo>
                      <a:pt x="64008" y="266094"/>
                    </a:lnTo>
                    <a:lnTo>
                      <a:pt x="0" y="266094"/>
                    </a:lnTo>
                    <a:lnTo>
                      <a:pt x="0" y="113694"/>
                    </a:lnTo>
                    <a:lnTo>
                      <a:pt x="1" y="113694"/>
                    </a:lnTo>
                    <a:lnTo>
                      <a:pt x="1" y="82284"/>
                    </a:lnTo>
                    <a:lnTo>
                      <a:pt x="28685" y="0"/>
                    </a:lnTo>
                    <a:lnTo>
                      <a:pt x="353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62626"/>
                  </a:gs>
                  <a:gs pos="35999">
                    <a:srgbClr val="7F7F7F"/>
                  </a:gs>
                  <a:gs pos="64999">
                    <a:srgbClr val="FFFFFF"/>
                  </a:gs>
                  <a:gs pos="79999">
                    <a:srgbClr val="FFFFFF"/>
                  </a:gs>
                  <a:gs pos="100000">
                    <a:srgbClr val="262626"/>
                  </a:gs>
                </a:gsLst>
                <a:lin ang="0" scaled="1"/>
              </a:gradFill>
              <a:ln w="952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8" name="Rounded Rectangle 35"/>
              <p:cNvSpPr>
                <a:spLocks noChangeArrowheads="1"/>
              </p:cNvSpPr>
              <p:nvPr/>
            </p:nvSpPr>
            <p:spPr bwMode="auto">
              <a:xfrm>
                <a:off x="860238" y="0"/>
                <a:ext cx="2313291" cy="521797"/>
              </a:xfrm>
              <a:prstGeom prst="roundRect">
                <a:avLst>
                  <a:gd name="adj" fmla="val 10718"/>
                </a:avLst>
              </a:prstGeom>
              <a:solidFill>
                <a:srgbClr val="EE0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19" name="Isosceles Triangle 24"/>
              <p:cNvSpPr>
                <a:spLocks noChangeArrowheads="1"/>
              </p:cNvSpPr>
              <p:nvPr/>
            </p:nvSpPr>
            <p:spPr bwMode="auto">
              <a:xfrm rot="16200000">
                <a:off x="259015" y="-79428"/>
                <a:ext cx="463820" cy="680652"/>
              </a:xfrm>
              <a:custGeom>
                <a:avLst/>
                <a:gdLst>
                  <a:gd name="T0" fmla="*/ 0 w 365760"/>
                  <a:gd name="T1" fmla="*/ 0 h 536750"/>
                  <a:gd name="T2" fmla="*/ 365760 w 365760"/>
                  <a:gd name="T3" fmla="*/ 536750 h 536750"/>
                </a:gdLst>
                <a:ahLst/>
                <a:cxnLst/>
                <a:rect l="T0" t="T1" r="T2" b="T3"/>
                <a:pathLst>
                  <a:path w="365760" h="536750">
                    <a:moveTo>
                      <a:pt x="365760" y="536750"/>
                    </a:moveTo>
                    <a:lnTo>
                      <a:pt x="0" y="536750"/>
                    </a:lnTo>
                    <a:lnTo>
                      <a:pt x="129028" y="0"/>
                    </a:lnTo>
                    <a:lnTo>
                      <a:pt x="23673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50000">
                    <a:srgbClr val="D8D8D8"/>
                  </a:gs>
                  <a:gs pos="100000">
                    <a:srgbClr val="7F7F7F"/>
                  </a:gs>
                </a:gsLst>
                <a:lin ang="10800000" scaled="1"/>
              </a:gradFill>
              <a:ln w="3175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0" name="Freeform 37"/>
              <p:cNvSpPr>
                <a:spLocks noChangeAspect="1" noChangeArrowheads="1"/>
              </p:cNvSpPr>
              <p:nvPr/>
            </p:nvSpPr>
            <p:spPr bwMode="auto">
              <a:xfrm>
                <a:off x="3165774" y="0"/>
                <a:ext cx="3363053" cy="521797"/>
              </a:xfrm>
              <a:custGeom>
                <a:avLst/>
                <a:gdLst>
                  <a:gd name="T0" fmla="*/ 3065 w 3084"/>
                  <a:gd name="T1" fmla="*/ 68 h 476"/>
                  <a:gd name="T2" fmla="*/ 3064 w 3084"/>
                  <a:gd name="T3" fmla="*/ 414 h 476"/>
                  <a:gd name="T4" fmla="*/ 2791 w 3084"/>
                  <a:gd name="T5" fmla="*/ 458 h 476"/>
                  <a:gd name="T6" fmla="*/ 208 w 3084"/>
                  <a:gd name="T7" fmla="*/ 456 h 476"/>
                  <a:gd name="T8" fmla="*/ 0 w 3084"/>
                  <a:gd name="T9" fmla="*/ 476 h 476"/>
                  <a:gd name="T10" fmla="*/ 0 w 3084"/>
                  <a:gd name="T11" fmla="*/ 0 h 476"/>
                  <a:gd name="T12" fmla="*/ 219 w 3084"/>
                  <a:gd name="T13" fmla="*/ 28 h 476"/>
                  <a:gd name="T14" fmla="*/ 2786 w 3084"/>
                  <a:gd name="T15" fmla="*/ 43 h 476"/>
                  <a:gd name="T16" fmla="*/ 3065 w 3084"/>
                  <a:gd name="T17" fmla="*/ 68 h 4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84"/>
                  <a:gd name="T28" fmla="*/ 0 h 476"/>
                  <a:gd name="T29" fmla="*/ 3084 w 3084"/>
                  <a:gd name="T30" fmla="*/ 476 h 4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84" h="476">
                    <a:moveTo>
                      <a:pt x="3065" y="68"/>
                    </a:moveTo>
                    <a:cubicBezTo>
                      <a:pt x="3084" y="85"/>
                      <a:pt x="3079" y="397"/>
                      <a:pt x="3064" y="414"/>
                    </a:cubicBezTo>
                    <a:cubicBezTo>
                      <a:pt x="3049" y="431"/>
                      <a:pt x="2891" y="455"/>
                      <a:pt x="2791" y="458"/>
                    </a:cubicBezTo>
                    <a:cubicBezTo>
                      <a:pt x="208" y="456"/>
                      <a:pt x="208" y="456"/>
                      <a:pt x="208" y="456"/>
                    </a:cubicBezTo>
                    <a:cubicBezTo>
                      <a:pt x="105" y="449"/>
                      <a:pt x="44" y="462"/>
                      <a:pt x="0" y="47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9" y="21"/>
                      <a:pt x="126" y="25"/>
                      <a:pt x="219" y="28"/>
                    </a:cubicBezTo>
                    <a:cubicBezTo>
                      <a:pt x="2786" y="43"/>
                      <a:pt x="2786" y="43"/>
                      <a:pt x="2786" y="43"/>
                    </a:cubicBezTo>
                    <a:cubicBezTo>
                      <a:pt x="2890" y="40"/>
                      <a:pt x="3045" y="51"/>
                      <a:pt x="3065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1" name="Rectangle 38"/>
              <p:cNvSpPr>
                <a:spLocks noChangeArrowheads="1"/>
              </p:cNvSpPr>
              <p:nvPr/>
            </p:nvSpPr>
            <p:spPr bwMode="auto">
              <a:xfrm>
                <a:off x="3109412" y="0"/>
                <a:ext cx="57977" cy="521797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2" name="Rounded Rectangle 39"/>
              <p:cNvSpPr>
                <a:spLocks noChangeArrowheads="1"/>
              </p:cNvSpPr>
              <p:nvPr/>
            </p:nvSpPr>
            <p:spPr bwMode="auto">
              <a:xfrm>
                <a:off x="827859" y="5797"/>
                <a:ext cx="57977" cy="510202"/>
              </a:xfrm>
              <a:prstGeom prst="roundRect">
                <a:avLst>
                  <a:gd name="adj" fmla="val 36856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3" name="Rounded Rectangle 40"/>
              <p:cNvSpPr>
                <a:spLocks noChangeArrowheads="1"/>
              </p:cNvSpPr>
              <p:nvPr/>
            </p:nvSpPr>
            <p:spPr bwMode="auto">
              <a:xfrm>
                <a:off x="6160841" y="28575"/>
                <a:ext cx="164592" cy="502920"/>
              </a:xfrm>
              <a:prstGeom prst="roundRect">
                <a:avLst>
                  <a:gd name="adj" fmla="val 19810"/>
                </a:avLst>
              </a:prstGeom>
              <a:solidFill>
                <a:srgbClr val="D8D8D8"/>
              </a:solidFill>
              <a:ln w="6350" cap="flat" cmpd="sng">
                <a:solidFill>
                  <a:srgbClr val="7F7F7F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sp>
            <p:nvSpPr>
              <p:cNvPr id="24" name="Rounded Rectangle 41"/>
              <p:cNvSpPr>
                <a:spLocks noChangeArrowheads="1"/>
              </p:cNvSpPr>
              <p:nvPr/>
            </p:nvSpPr>
            <p:spPr bwMode="auto">
              <a:xfrm>
                <a:off x="4614635" y="201462"/>
                <a:ext cx="1816646" cy="164592"/>
              </a:xfrm>
              <a:prstGeom prst="roundRect">
                <a:avLst>
                  <a:gd name="adj" fmla="val 50000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方正兰亭粗黑_GBK" charset="-122"/>
                  <a:ea typeface="方正兰亭粗黑_GBK" charset="-122"/>
                  <a:sym typeface="方正兰亭粗黑_GBK" charset="-122"/>
                </a:endParaRPr>
              </a:p>
            </p:txBody>
          </p:sp>
          <p:grpSp>
            <p:nvGrpSpPr>
              <p:cNvPr id="25" name="Group 42"/>
              <p:cNvGrpSpPr>
                <a:grpSpLocks/>
              </p:cNvGrpSpPr>
              <p:nvPr/>
            </p:nvGrpSpPr>
            <p:grpSpPr bwMode="auto">
              <a:xfrm>
                <a:off x="4767243" y="256179"/>
                <a:ext cx="1511430" cy="55158"/>
                <a:chOff x="0" y="0"/>
                <a:chExt cx="1706048" cy="55158"/>
              </a:xfrm>
            </p:grpSpPr>
            <p:sp>
              <p:nvSpPr>
                <p:cNvPr id="26" name="Straight Connector 43"/>
                <p:cNvSpPr>
                  <a:spLocks noChangeShapeType="1"/>
                </p:cNvSpPr>
                <p:nvPr/>
              </p:nvSpPr>
              <p:spPr bwMode="auto">
                <a:xfrm>
                  <a:off x="0" y="55158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Straight Connector 4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706048" cy="1"/>
                </a:xfrm>
                <a:prstGeom prst="line">
                  <a:avLst/>
                </a:prstGeom>
                <a:noFill/>
                <a:ln w="19050" cap="rnd" cmpd="sng">
                  <a:solidFill>
                    <a:srgbClr val="7F7F7F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8629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I风格的彩色铅笔PPT背景图片- 第一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1"/>
          <a:stretch/>
        </p:blipFill>
        <p:spPr bwMode="auto">
          <a:xfrm>
            <a:off x="-278918" y="-27384"/>
            <a:ext cx="945943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巡迴輔導班評鑑指標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540262"/>
              </p:ext>
            </p:extLst>
          </p:nvPr>
        </p:nvGraphicFramePr>
        <p:xfrm>
          <a:off x="457200" y="1600200"/>
          <a:ext cx="8229600" cy="422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5842992"/>
              </a:tblGrid>
              <a:tr h="565559">
                <a:tc grid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壹、發展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參與服務功能 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(20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734221">
                <a:tc row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一、特教學生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參與機會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(8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邀請家長共同參與擬定學生個別化教育計畫，並落實於教學中。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221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家長參與各項會議：個案會議、轉銜會議或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會議等。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二、親師互動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能有多元的親師互動交流機會與溝通管道。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221">
                <a:tc row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三、家庭支持服務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(8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提供家長相關教育與社會福利申請之訊息，並協助申請。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221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提供家長相關特殊教育諮詢、輔導及轉介服務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例如提供家長手冊或定期出版特教相關刊物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2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6305550"/>
            <a:ext cx="9144000" cy="552450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壹、發展家長參與服務功能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49489"/>
              </p:ext>
            </p:extLst>
          </p:nvPr>
        </p:nvGraphicFramePr>
        <p:xfrm>
          <a:off x="467544" y="1397000"/>
          <a:ext cx="8280921" cy="419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1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評鑑項目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評分指標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777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一、特教學生家長參與機會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邀請家長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共同參與擬定學生個別化教育計畫，並落實於教學中。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-1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邀請家長與學生共同參與擬定學生個別化教育計畫，並落實於教學中。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en-US" altLang="zh-TW" sz="20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會議通知單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特殊教育法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  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高級中等以下各教育階段學校，應以團隊合作方式對身心障礙學生訂定個別化教育計畫，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訂定時應邀請身心障礙學生家長參與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，必要時家長得邀請相關人員陪同參與。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474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3316</Words>
  <Application>Microsoft Office PowerPoint</Application>
  <PresentationFormat>如螢幕大小 (4:3)</PresentationFormat>
  <Paragraphs>355</Paragraphs>
  <Slides>48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49" baseType="lpstr">
      <vt:lpstr>Office 佈景主題</vt:lpstr>
      <vt:lpstr>特殊教育評鑑計畫說明 (巡迴輔導班)</vt:lpstr>
      <vt:lpstr>線上評鑑資料內容及時間</vt:lpstr>
      <vt:lpstr>評鑑小叮嚀</vt:lpstr>
      <vt:lpstr>評鑑小叮嚀-</vt:lpstr>
      <vt:lpstr>評鑑小叮嚀-</vt:lpstr>
      <vt:lpstr>PowerPoint 簡報</vt:lpstr>
      <vt:lpstr>PowerPoint 簡報</vt:lpstr>
      <vt:lpstr>巡迴輔導班評鑑指標</vt:lpstr>
      <vt:lpstr>壹、發展家長參與服務功能</vt:lpstr>
      <vt:lpstr>PowerPoint 簡報</vt:lpstr>
      <vt:lpstr>壹、發展家長參與服務功能</vt:lpstr>
      <vt:lpstr>壹、發展家長參與服務功能</vt:lpstr>
      <vt:lpstr>PowerPoint 簡報</vt:lpstr>
      <vt:lpstr>PowerPoint 簡報</vt:lpstr>
      <vt:lpstr>PowerPoint 簡報</vt:lpstr>
      <vt:lpstr>巡迴輔導班評鑑指標</vt:lpstr>
      <vt:lpstr>貳、人力資源發展與運用 </vt:lpstr>
      <vt:lpstr>貳、人力資源發展與運用 </vt:lpstr>
      <vt:lpstr>貳、人力資源發展與運用 </vt:lpstr>
      <vt:lpstr>貳、人力資源發展與運用 </vt:lpstr>
      <vt:lpstr>PowerPoint 簡報</vt:lpstr>
      <vt:lpstr>PowerPoint 簡報</vt:lpstr>
      <vt:lpstr>PowerPoint 簡報</vt:lpstr>
      <vt:lpstr>巡迴輔導班評鑑指標(IEP內容)</vt:lpstr>
      <vt:lpstr>參、適性的課程與教學</vt:lpstr>
      <vt:lpstr>參、適性的課程與教學</vt:lpstr>
      <vt:lpstr>PowerPoint 簡報</vt:lpstr>
      <vt:lpstr>3.IEP內容包括特殊教育法施行細則第9條之所列事項</vt:lpstr>
      <vt:lpstr>PowerPoint 簡報</vt:lpstr>
      <vt:lpstr>PowerPoint 簡報</vt:lpstr>
      <vt:lpstr>PowerPoint 簡報</vt:lpstr>
      <vt:lpstr>PowerPoint 簡報</vt:lpstr>
      <vt:lpstr>PowerPoint 簡報</vt:lpstr>
      <vt:lpstr>參、適性的課程與教學</vt:lpstr>
      <vt:lpstr>參、適性的課程與教學</vt:lpstr>
      <vt:lpstr>參、適性的課程與教學</vt:lpstr>
      <vt:lpstr>PowerPoint 簡報</vt:lpstr>
      <vt:lpstr>參、適性的課程與教學</vt:lpstr>
      <vt:lpstr>參、適性的課程與教學</vt:lpstr>
      <vt:lpstr>PowerPoint 簡報</vt:lpstr>
      <vt:lpstr>PowerPoint 簡報</vt:lpstr>
      <vt:lpstr>參、適性的課程與教學</vt:lpstr>
      <vt:lpstr>PowerPoint 簡報</vt:lpstr>
      <vt:lpstr>PowerPoint 簡報</vt:lpstr>
      <vt:lpstr>肆、提供完整的轉介服務</vt:lpstr>
      <vt:lpstr>PowerPoint 簡報</vt:lpstr>
      <vt:lpstr>伍、學校特色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關於特教評鑑的那些事~</dc:title>
  <dc:creator>user</dc:creator>
  <cp:lastModifiedBy>Windows 使用者</cp:lastModifiedBy>
  <cp:revision>83</cp:revision>
  <dcterms:created xsi:type="dcterms:W3CDTF">2020-09-04T06:46:44Z</dcterms:created>
  <dcterms:modified xsi:type="dcterms:W3CDTF">2020-10-03T02:19:25Z</dcterms:modified>
</cp:coreProperties>
</file>