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67" r:id="rId3"/>
    <p:sldId id="271" r:id="rId4"/>
    <p:sldId id="274" r:id="rId5"/>
    <p:sldId id="275" r:id="rId6"/>
    <p:sldId id="276" r:id="rId7"/>
    <p:sldId id="278" r:id="rId8"/>
    <p:sldId id="279" r:id="rId9"/>
    <p:sldId id="280" r:id="rId10"/>
    <p:sldId id="281" r:id="rId11"/>
    <p:sldId id="282" r:id="rId12"/>
    <p:sldId id="283" r:id="rId13"/>
    <p:sldId id="268" r:id="rId14"/>
    <p:sldId id="284" r:id="rId15"/>
    <p:sldId id="272"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ABC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86"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5D72DEBB-C4EE-4A4C-998A-DBACC02F0CFB}">
      <dgm:prSet phldrT="[文本]" custT="1"/>
      <dgm:spPr/>
      <dgm:t>
        <a:bodyPr/>
        <a:lstStyle/>
        <a:p>
          <a:r>
            <a:rPr lang="zh-TW" altLang="en-US" sz="2800" dirty="0" smtClean="0">
              <a:latin typeface="SimSun" pitchFamily="2" charset="-122"/>
              <a:ea typeface="SimSun" pitchFamily="2" charset="-122"/>
            </a:rPr>
            <a:t>社群成立目的</a:t>
          </a:r>
          <a:endParaRPr lang="zh-CN" altLang="en-US" sz="2800" dirty="0">
            <a:latin typeface="SimSun" pitchFamily="2" charset="-122"/>
            <a:ea typeface="SimSun" pitchFamily="2" charset="-122"/>
          </a:endParaRPr>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custT="1"/>
      <dgm:spPr/>
      <dgm:t>
        <a:bodyPr/>
        <a:lstStyle/>
        <a:p>
          <a:r>
            <a:rPr lang="zh-TW" altLang="en-US" sz="2800" dirty="0" smtClean="0">
              <a:latin typeface="SimSun" pitchFamily="2" charset="-122"/>
              <a:ea typeface="SimSun" pitchFamily="2" charset="-122"/>
            </a:rPr>
            <a:t>社群成員</a:t>
          </a:r>
          <a:endParaRPr lang="zh-CN" altLang="en-US" sz="2800" dirty="0">
            <a:latin typeface="SimSun" pitchFamily="2" charset="-122"/>
            <a:ea typeface="SimSun" pitchFamily="2" charset="-122"/>
          </a:endParaRPr>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6CA6A9AE-E224-409F-9A53-FF6F3DCCE01E}">
      <dgm:prSet custT="1"/>
      <dgm:spPr/>
      <dgm:t>
        <a:bodyPr/>
        <a:lstStyle/>
        <a:p>
          <a:r>
            <a:rPr lang="zh-TW" altLang="en-US" sz="2800" dirty="0" smtClean="0">
              <a:latin typeface="SimSun" pitchFamily="2" charset="-122"/>
              <a:ea typeface="SimSun" pitchFamily="2" charset="-122"/>
            </a:rPr>
            <a:t>社群實施方式</a:t>
          </a:r>
          <a:endParaRPr lang="zh-TW" altLang="en-US" sz="2800" dirty="0">
            <a:latin typeface="SimSun" pitchFamily="2" charset="-122"/>
            <a:ea typeface="SimSun" pitchFamily="2" charset="-122"/>
          </a:endParaRPr>
        </a:p>
      </dgm:t>
    </dgm:pt>
    <dgm:pt modelId="{44182857-A952-40EF-BBCD-EF781B9F7AEF}" type="parTrans" cxnId="{DEDDC66B-0548-4BAE-AA0E-B6541F5E0D57}">
      <dgm:prSet/>
      <dgm:spPr/>
      <dgm:t>
        <a:bodyPr/>
        <a:lstStyle/>
        <a:p>
          <a:endParaRPr lang="zh-TW" altLang="en-US"/>
        </a:p>
      </dgm:t>
    </dgm:pt>
    <dgm:pt modelId="{605C6BA8-3509-4EDF-A042-04EA1DDFDAC3}" type="sibTrans" cxnId="{DEDDC66B-0548-4BAE-AA0E-B6541F5E0D57}">
      <dgm:prSet/>
      <dgm:spPr/>
      <dgm:t>
        <a:bodyPr/>
        <a:lstStyle/>
        <a:p>
          <a:endParaRPr lang="zh-TW" altLang="en-US"/>
        </a:p>
      </dgm:t>
    </dgm:pt>
    <dgm:pt modelId="{B05E394A-9B94-4D12-AA2A-4A782672DD2C}">
      <dgm:prSet phldrT="[文本]" custT="1"/>
      <dgm:spPr/>
      <dgm:t>
        <a:bodyPr/>
        <a:lstStyle/>
        <a:p>
          <a:r>
            <a:rPr lang="zh-TW" altLang="en-US" sz="2800" dirty="0" smtClean="0">
              <a:latin typeface="SimSun" pitchFamily="2" charset="-122"/>
              <a:ea typeface="SimSun" pitchFamily="2" charset="-122"/>
            </a:rPr>
            <a:t>社群場次活動介紹</a:t>
          </a:r>
          <a:endParaRPr lang="zh-CN" altLang="en-US" sz="2800" dirty="0">
            <a:latin typeface="SimSun" pitchFamily="2" charset="-122"/>
            <a:ea typeface="SimSun" pitchFamily="2" charset="-122"/>
          </a:endParaRPr>
        </a:p>
      </dgm:t>
    </dgm:pt>
    <dgm:pt modelId="{7A5B6132-DA9E-4D4C-92AC-FEA7555A6732}" type="sibTrans" cxnId="{DAD30B86-5D82-4561-9BF4-8FBCCDDA715C}">
      <dgm:prSet/>
      <dgm:spPr/>
      <dgm:t>
        <a:bodyPr/>
        <a:lstStyle/>
        <a:p>
          <a:endParaRPr lang="zh-CN" altLang="en-US"/>
        </a:p>
      </dgm:t>
    </dgm:pt>
    <dgm:pt modelId="{A56B56F5-D1A3-4E94-9B1D-AFE1904D8299}" type="parTrans" cxnId="{DAD30B86-5D82-4561-9BF4-8FBCCDDA715C}">
      <dgm:prSet/>
      <dgm:spPr/>
      <dgm:t>
        <a:bodyPr/>
        <a:lstStyle/>
        <a:p>
          <a:endParaRPr lang="zh-CN" altLang="en-US"/>
        </a:p>
      </dgm:t>
    </dgm:pt>
    <dgm:pt modelId="{83578BB6-B3F5-4ADF-878A-395F5EF74E25}">
      <dgm:prSet phldrT="[文本]" custT="1"/>
      <dgm:spPr/>
      <dgm:t>
        <a:bodyPr/>
        <a:lstStyle/>
        <a:p>
          <a:r>
            <a:rPr lang="zh-TW" altLang="en-US" sz="2800" dirty="0" smtClean="0">
              <a:latin typeface="SimSun" pitchFamily="2" charset="-122"/>
              <a:ea typeface="SimSun" pitchFamily="2" charset="-122"/>
            </a:rPr>
            <a:t>社群成員心得</a:t>
          </a:r>
          <a:endParaRPr lang="zh-CN" altLang="en-US" sz="2800" dirty="0">
            <a:latin typeface="SimSun" pitchFamily="2" charset="-122"/>
            <a:ea typeface="SimSun" pitchFamily="2" charset="-122"/>
          </a:endParaRPr>
        </a:p>
      </dgm:t>
    </dgm:pt>
    <dgm:pt modelId="{D7C331B1-B626-444B-8ACD-1015B2020D48}" type="sibTrans" cxnId="{BE16DD0B-BFA5-4077-B844-00E91935EA3C}">
      <dgm:prSet/>
      <dgm:spPr/>
      <dgm:t>
        <a:bodyPr/>
        <a:lstStyle/>
        <a:p>
          <a:endParaRPr lang="zh-CN" altLang="en-US"/>
        </a:p>
      </dgm:t>
    </dgm:pt>
    <dgm:pt modelId="{E979F724-AD34-47DB-9CB5-E3DE439F7501}" type="parTrans" cxnId="{BE16DD0B-BFA5-4077-B844-00E91935EA3C}">
      <dgm:prSet/>
      <dgm:spPr/>
      <dgm:t>
        <a:bodyPr/>
        <a:lstStyle/>
        <a:p>
          <a:endParaRPr lang="zh-CN" altLang="en-US"/>
        </a:p>
      </dgm:t>
    </dgm:pt>
    <dgm:pt modelId="{A577BABC-BE0D-45B3-AC73-9E1090C16047}">
      <dgm:prSet phldrT="[文本]" custT="1"/>
      <dgm:spPr/>
      <dgm:t>
        <a:bodyPr/>
        <a:lstStyle/>
        <a:p>
          <a:r>
            <a:rPr lang="zh-TW" altLang="en-US" sz="2800" dirty="0" smtClean="0">
              <a:latin typeface="SimSun" pitchFamily="2" charset="-122"/>
              <a:ea typeface="SimSun" pitchFamily="2" charset="-122"/>
            </a:rPr>
            <a:t>社群的效益與檢討</a:t>
          </a:r>
          <a:endParaRPr lang="zh-CN" altLang="en-US" sz="2800" dirty="0">
            <a:latin typeface="SimSun" pitchFamily="2" charset="-122"/>
            <a:ea typeface="SimSun" pitchFamily="2" charset="-122"/>
          </a:endParaRPr>
        </a:p>
      </dgm:t>
    </dgm:pt>
    <dgm:pt modelId="{6E111F6D-FAA8-4B0F-B97F-FF274B009E84}" type="sibTrans" cxnId="{2FC90D75-5B86-4910-86AB-B9614D96AA7F}">
      <dgm:prSet/>
      <dgm:spPr/>
      <dgm:t>
        <a:bodyPr/>
        <a:lstStyle/>
        <a:p>
          <a:endParaRPr lang="zh-CN" altLang="en-US"/>
        </a:p>
      </dgm:t>
    </dgm:pt>
    <dgm:pt modelId="{F5DCB4A3-5B14-435D-A7CB-F38F33510392}" type="parTrans" cxnId="{2FC90D75-5B86-4910-86AB-B9614D96AA7F}">
      <dgm:prSet/>
      <dgm:spPr/>
      <dgm:t>
        <a:bodyPr/>
        <a:lstStyle/>
        <a:p>
          <a:endParaRPr lang="zh-CN" altLang="en-US"/>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zh-CN" altLang="en-US"/>
        </a:p>
      </dgm:t>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6"/>
      <dgm:spPr/>
      <dgm:t>
        <a:bodyPr/>
        <a:lstStyle/>
        <a:p>
          <a:endParaRPr lang="zh-CN" altLang="en-US"/>
        </a:p>
      </dgm:t>
    </dgm:pt>
    <dgm:pt modelId="{833C47F7-914D-4919-99FE-C55F44DD4350}" type="pres">
      <dgm:prSet presAssocID="{5D72DEBB-C4EE-4A4C-998A-DBACC02F0CFB}" presName="parentText" presStyleLbl="node1" presStyleIdx="0" presStyleCnt="6">
        <dgm:presLayoutVars>
          <dgm:chMax val="0"/>
          <dgm:bulletEnabled val="1"/>
        </dgm:presLayoutVars>
      </dgm:prSet>
      <dgm:spPr/>
      <dgm:t>
        <a:bodyPr/>
        <a:lstStyle/>
        <a:p>
          <a:endParaRPr lang="zh-CN" altLang="en-US"/>
        </a:p>
      </dgm:t>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6">
        <dgm:presLayoutVars>
          <dgm:bulletEnabled val="1"/>
        </dgm:presLayoutVars>
      </dgm:prSet>
      <dgm:spPr/>
    </dgm:pt>
    <dgm:pt modelId="{D5BCB613-75FD-4DEE-8DA5-6CE19F632FB4}" type="pres">
      <dgm:prSet presAssocID="{2E39222F-7B7B-4ED2-827E-1328DFCF5572}"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0" presStyleCnt="6"/>
      <dgm:spPr/>
      <dgm:t>
        <a:bodyPr/>
        <a:lstStyle/>
        <a:p>
          <a:endParaRPr lang="zh-CN" altLang="en-US"/>
        </a:p>
      </dgm:t>
    </dgm:pt>
    <dgm:pt modelId="{120FC45C-3BD5-48EA-A639-E7D5A20ED3FD}" type="pres">
      <dgm:prSet presAssocID="{240C59D7-2CE4-462A-9515-C237DA44CA8D}" presName="parentText" presStyleLbl="node1" presStyleIdx="1" presStyleCnt="6" custLinFactNeighborX="9369" custLinFactNeighborY="-769">
        <dgm:presLayoutVars>
          <dgm:chMax val="0"/>
          <dgm:bulletEnabled val="1"/>
        </dgm:presLayoutVars>
      </dgm:prSet>
      <dgm:spPr/>
      <dgm:t>
        <a:bodyPr/>
        <a:lstStyle/>
        <a:p>
          <a:endParaRPr lang="zh-CN" altLang="en-US"/>
        </a:p>
      </dgm:t>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1" presStyleCnt="6">
        <dgm:presLayoutVars>
          <dgm:bulletEnabled val="1"/>
        </dgm:presLayoutVars>
      </dgm:prSet>
      <dgm:spPr/>
    </dgm:pt>
    <dgm:pt modelId="{C761DE94-27E5-4F75-9E5A-A7E6DD8791DF}" type="pres">
      <dgm:prSet presAssocID="{947B3124-FA3E-44E6-A51D-10587B3FB02E}" presName="spaceBetweenRectangles" presStyleCnt="0"/>
      <dgm:spPr/>
    </dgm:pt>
    <dgm:pt modelId="{6371A590-1FB2-44F1-B03E-1A17AFAE0412}" type="pres">
      <dgm:prSet presAssocID="{6CA6A9AE-E224-409F-9A53-FF6F3DCCE01E}" presName="parentLin" presStyleCnt="0"/>
      <dgm:spPr/>
    </dgm:pt>
    <dgm:pt modelId="{DEF753C0-95D6-4E71-BC9C-C5829C4334F3}" type="pres">
      <dgm:prSet presAssocID="{6CA6A9AE-E224-409F-9A53-FF6F3DCCE01E}" presName="parentLeftMargin" presStyleLbl="node1" presStyleIdx="1" presStyleCnt="6"/>
      <dgm:spPr/>
      <dgm:t>
        <a:bodyPr/>
        <a:lstStyle/>
        <a:p>
          <a:endParaRPr lang="zh-TW" altLang="en-US"/>
        </a:p>
      </dgm:t>
    </dgm:pt>
    <dgm:pt modelId="{893D5CDD-E39A-4B10-A9D8-7AFCAD5ABDDA}" type="pres">
      <dgm:prSet presAssocID="{6CA6A9AE-E224-409F-9A53-FF6F3DCCE01E}" presName="parentText" presStyleLbl="node1" presStyleIdx="2" presStyleCnt="6" custLinFactNeighborX="-14069" custLinFactNeighborY="2160">
        <dgm:presLayoutVars>
          <dgm:chMax val="0"/>
          <dgm:bulletEnabled val="1"/>
        </dgm:presLayoutVars>
      </dgm:prSet>
      <dgm:spPr/>
      <dgm:t>
        <a:bodyPr/>
        <a:lstStyle/>
        <a:p>
          <a:endParaRPr lang="zh-TW" altLang="en-US"/>
        </a:p>
      </dgm:t>
    </dgm:pt>
    <dgm:pt modelId="{12D3340B-2F2B-4AC3-8BA0-5A8D306DCD26}" type="pres">
      <dgm:prSet presAssocID="{6CA6A9AE-E224-409F-9A53-FF6F3DCCE01E}" presName="negativeSpace" presStyleCnt="0"/>
      <dgm:spPr/>
    </dgm:pt>
    <dgm:pt modelId="{C4822CA6-46C8-420B-9BEC-005537F6FBED}" type="pres">
      <dgm:prSet presAssocID="{6CA6A9AE-E224-409F-9A53-FF6F3DCCE01E}" presName="childText" presStyleLbl="conFgAcc1" presStyleIdx="2" presStyleCnt="6">
        <dgm:presLayoutVars>
          <dgm:bulletEnabled val="1"/>
        </dgm:presLayoutVars>
      </dgm:prSet>
      <dgm:spPr/>
    </dgm:pt>
    <dgm:pt modelId="{FAB22748-B149-4DB0-9BD8-A171C7D6C7DD}" type="pres">
      <dgm:prSet presAssocID="{605C6BA8-3509-4EDF-A042-04EA1DDFDAC3}" presName="spaceBetweenRectangles" presStyleCnt="0"/>
      <dgm:spPr/>
    </dgm:pt>
    <dgm:pt modelId="{B38C66CE-824B-42F9-A9FE-390D8396D086}" type="pres">
      <dgm:prSet presAssocID="{B05E394A-9B94-4D12-AA2A-4A782672DD2C}" presName="parentLin" presStyleCnt="0"/>
      <dgm:spPr/>
    </dgm:pt>
    <dgm:pt modelId="{0846F4B8-B208-428D-B0F2-ECF3D2F850BA}" type="pres">
      <dgm:prSet presAssocID="{B05E394A-9B94-4D12-AA2A-4A782672DD2C}" presName="parentLeftMargin" presStyleLbl="node1" presStyleIdx="2" presStyleCnt="6"/>
      <dgm:spPr/>
      <dgm:t>
        <a:bodyPr/>
        <a:lstStyle/>
        <a:p>
          <a:endParaRPr lang="zh-CN" altLang="en-US"/>
        </a:p>
      </dgm:t>
    </dgm:pt>
    <dgm:pt modelId="{8D3EE3B5-4895-4D5C-BF7C-9C953348E53B}" type="pres">
      <dgm:prSet presAssocID="{B05E394A-9B94-4D12-AA2A-4A782672DD2C}" presName="parentText" presStyleLbl="node1" presStyleIdx="3" presStyleCnt="6">
        <dgm:presLayoutVars>
          <dgm:chMax val="0"/>
          <dgm:bulletEnabled val="1"/>
        </dgm:presLayoutVars>
      </dgm:prSet>
      <dgm:spPr/>
      <dgm:t>
        <a:bodyPr/>
        <a:lstStyle/>
        <a:p>
          <a:endParaRPr lang="zh-CN" altLang="en-US"/>
        </a:p>
      </dgm:t>
    </dgm:pt>
    <dgm:pt modelId="{F262F509-6396-4BFC-87D5-70BB0970B22E}" type="pres">
      <dgm:prSet presAssocID="{B05E394A-9B94-4D12-AA2A-4A782672DD2C}" presName="negativeSpace" presStyleCnt="0"/>
      <dgm:spPr/>
    </dgm:pt>
    <dgm:pt modelId="{F776FF77-BBFD-429A-B555-3A759A0377CC}" type="pres">
      <dgm:prSet presAssocID="{B05E394A-9B94-4D12-AA2A-4A782672DD2C}" presName="childText" presStyleLbl="conFgAcc1" presStyleIdx="3" presStyleCnt="6">
        <dgm:presLayoutVars>
          <dgm:bulletEnabled val="1"/>
        </dgm:presLayoutVars>
      </dgm:prSet>
      <dgm:spPr/>
    </dgm:pt>
    <dgm:pt modelId="{50B95615-CB8F-4CC2-8F64-0166EFD65558}" type="pres">
      <dgm:prSet presAssocID="{7A5B6132-DA9E-4D4C-92AC-FEA7555A6732}" presName="spaceBetweenRectangles" presStyleCnt="0"/>
      <dgm:spPr/>
    </dgm:pt>
    <dgm:pt modelId="{4B0D7589-22A6-4093-85FF-B52BB19A6325}" type="pres">
      <dgm:prSet presAssocID="{A577BABC-BE0D-45B3-AC73-9E1090C16047}" presName="parentLin" presStyleCnt="0"/>
      <dgm:spPr/>
    </dgm:pt>
    <dgm:pt modelId="{3444074F-3C3B-44FF-B1C8-C2FC4CF70827}" type="pres">
      <dgm:prSet presAssocID="{A577BABC-BE0D-45B3-AC73-9E1090C16047}" presName="parentLeftMargin" presStyleLbl="node1" presStyleIdx="3" presStyleCnt="6"/>
      <dgm:spPr/>
      <dgm:t>
        <a:bodyPr/>
        <a:lstStyle/>
        <a:p>
          <a:endParaRPr lang="zh-CN" altLang="en-US"/>
        </a:p>
      </dgm:t>
    </dgm:pt>
    <dgm:pt modelId="{333FF6B1-F70A-4601-8A6C-57EE44B43E8C}" type="pres">
      <dgm:prSet presAssocID="{A577BABC-BE0D-45B3-AC73-9E1090C16047}" presName="parentText" presStyleLbl="node1" presStyleIdx="4" presStyleCnt="6" custLinFactNeighborX="17188" custLinFactNeighborY="8018">
        <dgm:presLayoutVars>
          <dgm:chMax val="0"/>
          <dgm:bulletEnabled val="1"/>
        </dgm:presLayoutVars>
      </dgm:prSet>
      <dgm:spPr/>
      <dgm:t>
        <a:bodyPr/>
        <a:lstStyle/>
        <a:p>
          <a:endParaRPr lang="zh-CN" altLang="en-US"/>
        </a:p>
      </dgm:t>
    </dgm:pt>
    <dgm:pt modelId="{A06FE5F2-4C5B-4AE5-B042-17870F7FAEAD}" type="pres">
      <dgm:prSet presAssocID="{A577BABC-BE0D-45B3-AC73-9E1090C16047}" presName="negativeSpace" presStyleCnt="0"/>
      <dgm:spPr/>
    </dgm:pt>
    <dgm:pt modelId="{B3A81B91-F9F1-4E1B-9092-F6EAFCC3BD5D}" type="pres">
      <dgm:prSet presAssocID="{A577BABC-BE0D-45B3-AC73-9E1090C16047}" presName="childText" presStyleLbl="conFgAcc1" presStyleIdx="4" presStyleCnt="6">
        <dgm:presLayoutVars>
          <dgm:bulletEnabled val="1"/>
        </dgm:presLayoutVars>
      </dgm:prSet>
      <dgm:spPr/>
    </dgm:pt>
    <dgm:pt modelId="{4AD53AE3-8CDF-441C-B3A0-2ED4097C20A9}" type="pres">
      <dgm:prSet presAssocID="{6E111F6D-FAA8-4B0F-B97F-FF274B009E84}" presName="spaceBetweenRectangles" presStyleCnt="0"/>
      <dgm:spPr/>
    </dgm:pt>
    <dgm:pt modelId="{3834DEFA-E02F-4329-92D5-A35C1EE3B07C}" type="pres">
      <dgm:prSet presAssocID="{83578BB6-B3F5-4ADF-878A-395F5EF74E25}" presName="parentLin" presStyleCnt="0"/>
      <dgm:spPr/>
    </dgm:pt>
    <dgm:pt modelId="{395C27E2-AB6B-4FD1-9EDB-F325E941D159}" type="pres">
      <dgm:prSet presAssocID="{83578BB6-B3F5-4ADF-878A-395F5EF74E25}" presName="parentLeftMargin" presStyleLbl="node1" presStyleIdx="4" presStyleCnt="6"/>
      <dgm:spPr/>
      <dgm:t>
        <a:bodyPr/>
        <a:lstStyle/>
        <a:p>
          <a:endParaRPr lang="zh-CN" altLang="en-US"/>
        </a:p>
      </dgm:t>
    </dgm:pt>
    <dgm:pt modelId="{2118B82E-EB03-4B25-BA76-C419BF1C3E27}" type="pres">
      <dgm:prSet presAssocID="{83578BB6-B3F5-4ADF-878A-395F5EF74E25}" presName="parentText" presStyleLbl="node1" presStyleIdx="5" presStyleCnt="6">
        <dgm:presLayoutVars>
          <dgm:chMax val="0"/>
          <dgm:bulletEnabled val="1"/>
        </dgm:presLayoutVars>
      </dgm:prSet>
      <dgm:spPr/>
      <dgm:t>
        <a:bodyPr/>
        <a:lstStyle/>
        <a:p>
          <a:endParaRPr lang="zh-CN" altLang="en-US"/>
        </a:p>
      </dgm:t>
    </dgm:pt>
    <dgm:pt modelId="{AD64A507-4AA6-452E-970C-9FEB4687112B}" type="pres">
      <dgm:prSet presAssocID="{83578BB6-B3F5-4ADF-878A-395F5EF74E25}" presName="negativeSpace" presStyleCnt="0"/>
      <dgm:spPr/>
    </dgm:pt>
    <dgm:pt modelId="{B0B7E2F0-E6A0-4BF7-86CC-76C4F20CBB72}" type="pres">
      <dgm:prSet presAssocID="{83578BB6-B3F5-4ADF-878A-395F5EF74E25}" presName="childText" presStyleLbl="conFgAcc1" presStyleIdx="5" presStyleCnt="6">
        <dgm:presLayoutVars>
          <dgm:bulletEnabled val="1"/>
        </dgm:presLayoutVars>
      </dgm:prSet>
      <dgm:spPr/>
    </dgm:pt>
  </dgm:ptLst>
  <dgm:cxnLst>
    <dgm:cxn modelId="{20119073-DD47-49F0-9081-9D7FFFAC4894}" type="presOf" srcId="{A577BABC-BE0D-45B3-AC73-9E1090C16047}" destId="{333FF6B1-F70A-4601-8A6C-57EE44B43E8C}" srcOrd="1" destOrd="0" presId="urn:microsoft.com/office/officeart/2005/8/layout/list1"/>
    <dgm:cxn modelId="{06500679-10C0-4FD7-AD0A-7FF4068A0755}" type="presOf" srcId="{5D72DEBB-C4EE-4A4C-998A-DBACC02F0CFB}" destId="{20A6C866-FD85-4400-83D4-E3B919A34B51}" srcOrd="0" destOrd="0" presId="urn:microsoft.com/office/officeart/2005/8/layout/list1"/>
    <dgm:cxn modelId="{142E39B0-CE42-464F-A63A-5C7C2C9EA7F7}" type="presOf" srcId="{240C59D7-2CE4-462A-9515-C237DA44CA8D}" destId="{1C3B8E56-CDD6-48F6-8138-C0343817464C}" srcOrd="0" destOrd="0" presId="urn:microsoft.com/office/officeart/2005/8/layout/list1"/>
    <dgm:cxn modelId="{1A220DA0-ED41-4929-AA2B-745CE0C8832B}" srcId="{0274B17C-A8D6-4EC1-9F74-DEF1B852E50E}" destId="{5D72DEBB-C4EE-4A4C-998A-DBACC02F0CFB}" srcOrd="0" destOrd="0" parTransId="{17E68D72-00DC-4896-AF97-6202D147E269}" sibTransId="{2E39222F-7B7B-4ED2-827E-1328DFCF5572}"/>
    <dgm:cxn modelId="{ACF7C355-5AF7-4D29-867D-82E3839C09B0}" type="presOf" srcId="{B05E394A-9B94-4D12-AA2A-4A782672DD2C}" destId="{8D3EE3B5-4895-4D5C-BF7C-9C953348E53B}" srcOrd="1" destOrd="0" presId="urn:microsoft.com/office/officeart/2005/8/layout/list1"/>
    <dgm:cxn modelId="{757C1EEA-06A5-4450-B07C-00F161B1FFB6}" type="presOf" srcId="{5D72DEBB-C4EE-4A4C-998A-DBACC02F0CFB}" destId="{833C47F7-914D-4919-99FE-C55F44DD4350}" srcOrd="1" destOrd="0" presId="urn:microsoft.com/office/officeart/2005/8/layout/list1"/>
    <dgm:cxn modelId="{910A7DF5-E214-4793-B0E5-4BDA9128D21F}" srcId="{0274B17C-A8D6-4EC1-9F74-DEF1B852E50E}" destId="{240C59D7-2CE4-462A-9515-C237DA44CA8D}" srcOrd="1" destOrd="0" parTransId="{CD49C4B8-92C8-418B-931E-B71E1BE6881B}" sibTransId="{947B3124-FA3E-44E6-A51D-10587B3FB02E}"/>
    <dgm:cxn modelId="{4DD414D8-F682-4091-BC3A-AF58E8D8B297}" type="presOf" srcId="{0274B17C-A8D6-4EC1-9F74-DEF1B852E50E}" destId="{290ADAC8-17E0-4F11-BE79-899CD4DD5E12}" srcOrd="0" destOrd="0" presId="urn:microsoft.com/office/officeart/2005/8/layout/list1"/>
    <dgm:cxn modelId="{ED321A02-1FDD-4CFD-9118-2FC894924480}" type="presOf" srcId="{A577BABC-BE0D-45B3-AC73-9E1090C16047}" destId="{3444074F-3C3B-44FF-B1C8-C2FC4CF70827}" srcOrd="0" destOrd="0" presId="urn:microsoft.com/office/officeart/2005/8/layout/list1"/>
    <dgm:cxn modelId="{B01D60E5-AA0E-425D-B4DD-A88EBE3ACF1C}" type="presOf" srcId="{83578BB6-B3F5-4ADF-878A-395F5EF74E25}" destId="{2118B82E-EB03-4B25-BA76-C419BF1C3E27}" srcOrd="1" destOrd="0" presId="urn:microsoft.com/office/officeart/2005/8/layout/list1"/>
    <dgm:cxn modelId="{CB00848D-B858-4554-B954-660DF5A55068}" type="presOf" srcId="{B05E394A-9B94-4D12-AA2A-4A782672DD2C}" destId="{0846F4B8-B208-428D-B0F2-ECF3D2F850BA}" srcOrd="0" destOrd="0" presId="urn:microsoft.com/office/officeart/2005/8/layout/list1"/>
    <dgm:cxn modelId="{749DCF81-1396-43C9-AB95-9848E335437A}" type="presOf" srcId="{83578BB6-B3F5-4ADF-878A-395F5EF74E25}" destId="{395C27E2-AB6B-4FD1-9EDB-F325E941D159}" srcOrd="0" destOrd="0" presId="urn:microsoft.com/office/officeart/2005/8/layout/list1"/>
    <dgm:cxn modelId="{DAD30B86-5D82-4561-9BF4-8FBCCDDA715C}" srcId="{0274B17C-A8D6-4EC1-9F74-DEF1B852E50E}" destId="{B05E394A-9B94-4D12-AA2A-4A782672DD2C}" srcOrd="3" destOrd="0" parTransId="{A56B56F5-D1A3-4E94-9B1D-AFE1904D8299}" sibTransId="{7A5B6132-DA9E-4D4C-92AC-FEA7555A6732}"/>
    <dgm:cxn modelId="{DEDDC66B-0548-4BAE-AA0E-B6541F5E0D57}" srcId="{0274B17C-A8D6-4EC1-9F74-DEF1B852E50E}" destId="{6CA6A9AE-E224-409F-9A53-FF6F3DCCE01E}" srcOrd="2" destOrd="0" parTransId="{44182857-A952-40EF-BBCD-EF781B9F7AEF}" sibTransId="{605C6BA8-3509-4EDF-A042-04EA1DDFDAC3}"/>
    <dgm:cxn modelId="{54BB42AD-3326-4015-A2C6-132012F4CDE1}" type="presOf" srcId="{6CA6A9AE-E224-409F-9A53-FF6F3DCCE01E}" destId="{DEF753C0-95D6-4E71-BC9C-C5829C4334F3}" srcOrd="0" destOrd="0" presId="urn:microsoft.com/office/officeart/2005/8/layout/list1"/>
    <dgm:cxn modelId="{BB12A5B4-F2DE-4FD2-956F-50209C86B9E4}" type="presOf" srcId="{240C59D7-2CE4-462A-9515-C237DA44CA8D}" destId="{120FC45C-3BD5-48EA-A639-E7D5A20ED3FD}" srcOrd="1" destOrd="0" presId="urn:microsoft.com/office/officeart/2005/8/layout/list1"/>
    <dgm:cxn modelId="{BE16DD0B-BFA5-4077-B844-00E91935EA3C}" srcId="{0274B17C-A8D6-4EC1-9F74-DEF1B852E50E}" destId="{83578BB6-B3F5-4ADF-878A-395F5EF74E25}" srcOrd="5" destOrd="0" parTransId="{E979F724-AD34-47DB-9CB5-E3DE439F7501}" sibTransId="{D7C331B1-B626-444B-8ACD-1015B2020D48}"/>
    <dgm:cxn modelId="{D07EE267-BEF1-4B3C-9DD3-3B74295DA0AB}" type="presOf" srcId="{6CA6A9AE-E224-409F-9A53-FF6F3DCCE01E}" destId="{893D5CDD-E39A-4B10-A9D8-7AFCAD5ABDDA}" srcOrd="1" destOrd="0" presId="urn:microsoft.com/office/officeart/2005/8/layout/list1"/>
    <dgm:cxn modelId="{2FC90D75-5B86-4910-86AB-B9614D96AA7F}" srcId="{0274B17C-A8D6-4EC1-9F74-DEF1B852E50E}" destId="{A577BABC-BE0D-45B3-AC73-9E1090C16047}" srcOrd="4" destOrd="0" parTransId="{F5DCB4A3-5B14-435D-A7CB-F38F33510392}" sibTransId="{6E111F6D-FAA8-4B0F-B97F-FF274B009E84}"/>
    <dgm:cxn modelId="{504254A2-4734-461F-890B-8A2935EA5E2D}" type="presParOf" srcId="{290ADAC8-17E0-4F11-BE79-899CD4DD5E12}" destId="{45EF6FC4-75DC-49E3-BD05-7B7E6300CE25}" srcOrd="0" destOrd="0" presId="urn:microsoft.com/office/officeart/2005/8/layout/list1"/>
    <dgm:cxn modelId="{7B60B633-F835-49BF-935F-9151AD0CC7FB}" type="presParOf" srcId="{45EF6FC4-75DC-49E3-BD05-7B7E6300CE25}" destId="{20A6C866-FD85-4400-83D4-E3B919A34B51}" srcOrd="0" destOrd="0" presId="urn:microsoft.com/office/officeart/2005/8/layout/list1"/>
    <dgm:cxn modelId="{C91331CA-799A-4B9B-8D0F-15E825EF233C}" type="presParOf" srcId="{45EF6FC4-75DC-49E3-BD05-7B7E6300CE25}" destId="{833C47F7-914D-4919-99FE-C55F44DD4350}" srcOrd="1" destOrd="0" presId="urn:microsoft.com/office/officeart/2005/8/layout/list1"/>
    <dgm:cxn modelId="{1E6BA5A6-4E4D-4246-82F2-0841FE5F36BA}" type="presParOf" srcId="{290ADAC8-17E0-4F11-BE79-899CD4DD5E12}" destId="{1CA09CCC-EF99-4340-B4E1-5E5C5D8074D6}" srcOrd="1" destOrd="0" presId="urn:microsoft.com/office/officeart/2005/8/layout/list1"/>
    <dgm:cxn modelId="{D4EF31A8-38E1-4741-8ADD-466AE7BEAC83}" type="presParOf" srcId="{290ADAC8-17E0-4F11-BE79-899CD4DD5E12}" destId="{5EFADA3F-DBD8-47B3-87A4-F7C4DF43CC18}" srcOrd="2" destOrd="0" presId="urn:microsoft.com/office/officeart/2005/8/layout/list1"/>
    <dgm:cxn modelId="{1CBC850F-8CA5-407E-9736-908C5582A4E5}" type="presParOf" srcId="{290ADAC8-17E0-4F11-BE79-899CD4DD5E12}" destId="{D5BCB613-75FD-4DEE-8DA5-6CE19F632FB4}" srcOrd="3" destOrd="0" presId="urn:microsoft.com/office/officeart/2005/8/layout/list1"/>
    <dgm:cxn modelId="{BE52A903-936B-423B-AF50-0E493962C83E}" type="presParOf" srcId="{290ADAC8-17E0-4F11-BE79-899CD4DD5E12}" destId="{AD00622C-704A-40DB-AA9A-CF6B66B9CB56}" srcOrd="4" destOrd="0" presId="urn:microsoft.com/office/officeart/2005/8/layout/list1"/>
    <dgm:cxn modelId="{3C98067C-B87D-43C4-98D7-F60FB6B25B35}" type="presParOf" srcId="{AD00622C-704A-40DB-AA9A-CF6B66B9CB56}" destId="{1C3B8E56-CDD6-48F6-8138-C0343817464C}" srcOrd="0" destOrd="0" presId="urn:microsoft.com/office/officeart/2005/8/layout/list1"/>
    <dgm:cxn modelId="{731C102D-C4F9-4E23-8EE4-6F5FB890AE35}" type="presParOf" srcId="{AD00622C-704A-40DB-AA9A-CF6B66B9CB56}" destId="{120FC45C-3BD5-48EA-A639-E7D5A20ED3FD}" srcOrd="1" destOrd="0" presId="urn:microsoft.com/office/officeart/2005/8/layout/list1"/>
    <dgm:cxn modelId="{146F5676-8B00-483D-ACBA-858563A5C76C}" type="presParOf" srcId="{290ADAC8-17E0-4F11-BE79-899CD4DD5E12}" destId="{197A93D8-BD3E-486E-ABDB-8DA346AD7C11}" srcOrd="5" destOrd="0" presId="urn:microsoft.com/office/officeart/2005/8/layout/list1"/>
    <dgm:cxn modelId="{5A53E8E4-A69F-4131-BE37-9909B76D0686}" type="presParOf" srcId="{290ADAC8-17E0-4F11-BE79-899CD4DD5E12}" destId="{58D67328-282B-4E2B-B4DB-8AD412BAFFBC}" srcOrd="6" destOrd="0" presId="urn:microsoft.com/office/officeart/2005/8/layout/list1"/>
    <dgm:cxn modelId="{0D30B5C9-DCCC-482E-9D74-06295F7E4AEA}" type="presParOf" srcId="{290ADAC8-17E0-4F11-BE79-899CD4DD5E12}" destId="{C761DE94-27E5-4F75-9E5A-A7E6DD8791DF}" srcOrd="7" destOrd="0" presId="urn:microsoft.com/office/officeart/2005/8/layout/list1"/>
    <dgm:cxn modelId="{90D117E8-0439-44A2-BF5A-4CB26A0E54DD}" type="presParOf" srcId="{290ADAC8-17E0-4F11-BE79-899CD4DD5E12}" destId="{6371A590-1FB2-44F1-B03E-1A17AFAE0412}" srcOrd="8" destOrd="0" presId="urn:microsoft.com/office/officeart/2005/8/layout/list1"/>
    <dgm:cxn modelId="{1EAAC1FF-0096-4071-9363-46DC2B4A77CE}" type="presParOf" srcId="{6371A590-1FB2-44F1-B03E-1A17AFAE0412}" destId="{DEF753C0-95D6-4E71-BC9C-C5829C4334F3}" srcOrd="0" destOrd="0" presId="urn:microsoft.com/office/officeart/2005/8/layout/list1"/>
    <dgm:cxn modelId="{89F3C1D3-A3E7-40E9-AB9C-9D66FF275A09}" type="presParOf" srcId="{6371A590-1FB2-44F1-B03E-1A17AFAE0412}" destId="{893D5CDD-E39A-4B10-A9D8-7AFCAD5ABDDA}" srcOrd="1" destOrd="0" presId="urn:microsoft.com/office/officeart/2005/8/layout/list1"/>
    <dgm:cxn modelId="{620D2B68-A9D4-41D2-B7D7-8CB84607D870}" type="presParOf" srcId="{290ADAC8-17E0-4F11-BE79-899CD4DD5E12}" destId="{12D3340B-2F2B-4AC3-8BA0-5A8D306DCD26}" srcOrd="9" destOrd="0" presId="urn:microsoft.com/office/officeart/2005/8/layout/list1"/>
    <dgm:cxn modelId="{76AFC48F-F416-46F9-9A8C-D9C07B6EA605}" type="presParOf" srcId="{290ADAC8-17E0-4F11-BE79-899CD4DD5E12}" destId="{C4822CA6-46C8-420B-9BEC-005537F6FBED}" srcOrd="10" destOrd="0" presId="urn:microsoft.com/office/officeart/2005/8/layout/list1"/>
    <dgm:cxn modelId="{4F14DD97-25C7-4F6B-9883-3F555A6F7F1E}" type="presParOf" srcId="{290ADAC8-17E0-4F11-BE79-899CD4DD5E12}" destId="{FAB22748-B149-4DB0-9BD8-A171C7D6C7DD}" srcOrd="11" destOrd="0" presId="urn:microsoft.com/office/officeart/2005/8/layout/list1"/>
    <dgm:cxn modelId="{CBD6B6A1-3A2A-418D-B793-9BB93AAC7FA2}" type="presParOf" srcId="{290ADAC8-17E0-4F11-BE79-899CD4DD5E12}" destId="{B38C66CE-824B-42F9-A9FE-390D8396D086}" srcOrd="12" destOrd="0" presId="urn:microsoft.com/office/officeart/2005/8/layout/list1"/>
    <dgm:cxn modelId="{CE80E5BA-FAB9-4289-B1F6-239DBAAC2CE6}" type="presParOf" srcId="{B38C66CE-824B-42F9-A9FE-390D8396D086}" destId="{0846F4B8-B208-428D-B0F2-ECF3D2F850BA}" srcOrd="0" destOrd="0" presId="urn:microsoft.com/office/officeart/2005/8/layout/list1"/>
    <dgm:cxn modelId="{27BA5025-2FF4-492E-86B2-BB23AEA5779A}" type="presParOf" srcId="{B38C66CE-824B-42F9-A9FE-390D8396D086}" destId="{8D3EE3B5-4895-4D5C-BF7C-9C953348E53B}" srcOrd="1" destOrd="0" presId="urn:microsoft.com/office/officeart/2005/8/layout/list1"/>
    <dgm:cxn modelId="{9F71C2AD-F618-43F6-99D6-AD3606A58724}" type="presParOf" srcId="{290ADAC8-17E0-4F11-BE79-899CD4DD5E12}" destId="{F262F509-6396-4BFC-87D5-70BB0970B22E}" srcOrd="13" destOrd="0" presId="urn:microsoft.com/office/officeart/2005/8/layout/list1"/>
    <dgm:cxn modelId="{5E412CA5-B36E-43B6-B369-179550552FB5}" type="presParOf" srcId="{290ADAC8-17E0-4F11-BE79-899CD4DD5E12}" destId="{F776FF77-BBFD-429A-B555-3A759A0377CC}" srcOrd="14" destOrd="0" presId="urn:microsoft.com/office/officeart/2005/8/layout/list1"/>
    <dgm:cxn modelId="{CB418B93-6E0B-42AF-93A7-D185E2FB2D4A}" type="presParOf" srcId="{290ADAC8-17E0-4F11-BE79-899CD4DD5E12}" destId="{50B95615-CB8F-4CC2-8F64-0166EFD65558}" srcOrd="15" destOrd="0" presId="urn:microsoft.com/office/officeart/2005/8/layout/list1"/>
    <dgm:cxn modelId="{19A6F45B-868C-433C-8026-BF5972B1399C}" type="presParOf" srcId="{290ADAC8-17E0-4F11-BE79-899CD4DD5E12}" destId="{4B0D7589-22A6-4093-85FF-B52BB19A6325}" srcOrd="16" destOrd="0" presId="urn:microsoft.com/office/officeart/2005/8/layout/list1"/>
    <dgm:cxn modelId="{4A3BBDC2-B702-436C-A857-9BCCE443431E}" type="presParOf" srcId="{4B0D7589-22A6-4093-85FF-B52BB19A6325}" destId="{3444074F-3C3B-44FF-B1C8-C2FC4CF70827}" srcOrd="0" destOrd="0" presId="urn:microsoft.com/office/officeart/2005/8/layout/list1"/>
    <dgm:cxn modelId="{DDEF31C1-F4D7-4DC9-8217-433B2C02E200}" type="presParOf" srcId="{4B0D7589-22A6-4093-85FF-B52BB19A6325}" destId="{333FF6B1-F70A-4601-8A6C-57EE44B43E8C}" srcOrd="1" destOrd="0" presId="urn:microsoft.com/office/officeart/2005/8/layout/list1"/>
    <dgm:cxn modelId="{5EE54134-4F07-48E5-B81D-15113AE2BAA2}" type="presParOf" srcId="{290ADAC8-17E0-4F11-BE79-899CD4DD5E12}" destId="{A06FE5F2-4C5B-4AE5-B042-17870F7FAEAD}" srcOrd="17" destOrd="0" presId="urn:microsoft.com/office/officeart/2005/8/layout/list1"/>
    <dgm:cxn modelId="{03670209-B5D1-4F31-9A73-40389A677FE9}" type="presParOf" srcId="{290ADAC8-17E0-4F11-BE79-899CD4DD5E12}" destId="{B3A81B91-F9F1-4E1B-9092-F6EAFCC3BD5D}" srcOrd="18" destOrd="0" presId="urn:microsoft.com/office/officeart/2005/8/layout/list1"/>
    <dgm:cxn modelId="{C6873E21-B424-4248-BF83-A270E3FF874F}" type="presParOf" srcId="{290ADAC8-17E0-4F11-BE79-899CD4DD5E12}" destId="{4AD53AE3-8CDF-441C-B3A0-2ED4097C20A9}" srcOrd="19" destOrd="0" presId="urn:microsoft.com/office/officeart/2005/8/layout/list1"/>
    <dgm:cxn modelId="{46EAF97B-6DF2-4CD3-9D6B-67F20B136401}" type="presParOf" srcId="{290ADAC8-17E0-4F11-BE79-899CD4DD5E12}" destId="{3834DEFA-E02F-4329-92D5-A35C1EE3B07C}" srcOrd="20" destOrd="0" presId="urn:microsoft.com/office/officeart/2005/8/layout/list1"/>
    <dgm:cxn modelId="{362D156C-4E0F-44D3-BABA-179F99043072}" type="presParOf" srcId="{3834DEFA-E02F-4329-92D5-A35C1EE3B07C}" destId="{395C27E2-AB6B-4FD1-9EDB-F325E941D159}" srcOrd="0" destOrd="0" presId="urn:microsoft.com/office/officeart/2005/8/layout/list1"/>
    <dgm:cxn modelId="{1EADD183-0F7C-476F-89F0-5B73EF6CF464}" type="presParOf" srcId="{3834DEFA-E02F-4329-92D5-A35C1EE3B07C}" destId="{2118B82E-EB03-4B25-BA76-C419BF1C3E27}" srcOrd="1" destOrd="0" presId="urn:microsoft.com/office/officeart/2005/8/layout/list1"/>
    <dgm:cxn modelId="{086ACB60-0E06-4C38-B002-7F225B86FE03}" type="presParOf" srcId="{290ADAC8-17E0-4F11-BE79-899CD4DD5E12}" destId="{AD64A507-4AA6-452E-970C-9FEB4687112B}" srcOrd="21" destOrd="0" presId="urn:microsoft.com/office/officeart/2005/8/layout/list1"/>
    <dgm:cxn modelId="{BF59E748-6C2B-4324-8E79-FD5CE2905127}" type="presParOf" srcId="{290ADAC8-17E0-4F11-BE79-899CD4DD5E12}" destId="{B0B7E2F0-E6A0-4BF7-86CC-76C4F20CBB72}" srcOrd="22"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DA3F-DBD8-47B3-87A4-F7C4DF43CC18}">
      <dsp:nvSpPr>
        <dsp:cNvPr id="0" name=""/>
        <dsp:cNvSpPr/>
      </dsp:nvSpPr>
      <dsp:spPr>
        <a:xfrm>
          <a:off x="0" y="355999"/>
          <a:ext cx="6096000" cy="478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304800" y="75559"/>
          <a:ext cx="4267200" cy="5608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zh-TW" altLang="en-US" sz="2400" kern="1200" dirty="0" smtClean="0"/>
            <a:t>社群簡介</a:t>
          </a:r>
          <a:endParaRPr lang="zh-CN" altLang="en-US" sz="2400" kern="1200" dirty="0"/>
        </a:p>
      </dsp:txBody>
      <dsp:txXfrm>
        <a:off x="332180" y="102939"/>
        <a:ext cx="4212440" cy="506120"/>
      </dsp:txXfrm>
    </dsp:sp>
    <dsp:sp modelId="{58D67328-282B-4E2B-B4DB-8AD412BAFFBC}">
      <dsp:nvSpPr>
        <dsp:cNvPr id="0" name=""/>
        <dsp:cNvSpPr/>
      </dsp:nvSpPr>
      <dsp:spPr>
        <a:xfrm>
          <a:off x="0" y="1217839"/>
          <a:ext cx="6096000" cy="478800"/>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304800" y="937399"/>
          <a:ext cx="4267200" cy="56088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zh-TW" altLang="en-US" sz="2400" kern="1200" dirty="0" smtClean="0"/>
            <a:t>社群成立宗旨與目標</a:t>
          </a:r>
          <a:endParaRPr lang="zh-CN" altLang="en-US" sz="2400" kern="1200" dirty="0"/>
        </a:p>
      </dsp:txBody>
      <dsp:txXfrm>
        <a:off x="332180" y="964779"/>
        <a:ext cx="4212440" cy="506120"/>
      </dsp:txXfrm>
    </dsp:sp>
    <dsp:sp modelId="{F776FF77-BBFD-429A-B555-3A759A0377CC}">
      <dsp:nvSpPr>
        <dsp:cNvPr id="0" name=""/>
        <dsp:cNvSpPr/>
      </dsp:nvSpPr>
      <dsp:spPr>
        <a:xfrm>
          <a:off x="0" y="2079679"/>
          <a:ext cx="6096000" cy="4788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304800" y="1799239"/>
          <a:ext cx="4267200" cy="56088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zh-TW" altLang="en-US" sz="2400" kern="1200" dirty="0" smtClean="0"/>
            <a:t>社群成員</a:t>
          </a:r>
          <a:endParaRPr lang="zh-CN" altLang="en-US" sz="2400" kern="1200" dirty="0"/>
        </a:p>
      </dsp:txBody>
      <dsp:txXfrm>
        <a:off x="332180" y="1826619"/>
        <a:ext cx="4212440" cy="506120"/>
      </dsp:txXfrm>
    </dsp:sp>
    <dsp:sp modelId="{B3A81B91-F9F1-4E1B-9092-F6EAFCC3BD5D}">
      <dsp:nvSpPr>
        <dsp:cNvPr id="0" name=""/>
        <dsp:cNvSpPr/>
      </dsp:nvSpPr>
      <dsp:spPr>
        <a:xfrm>
          <a:off x="0" y="2941519"/>
          <a:ext cx="6096000" cy="47880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sp>
    <dsp:sp modelId="{333FF6B1-F70A-4601-8A6C-57EE44B43E8C}">
      <dsp:nvSpPr>
        <dsp:cNvPr id="0" name=""/>
        <dsp:cNvSpPr/>
      </dsp:nvSpPr>
      <dsp:spPr>
        <a:xfrm>
          <a:off x="304800" y="2661079"/>
          <a:ext cx="4267200" cy="56088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zh-TW" altLang="en-US" sz="2400" kern="1200" dirty="0" smtClean="0"/>
            <a:t>社群主要活動</a:t>
          </a:r>
          <a:endParaRPr lang="zh-CN" altLang="en-US" sz="2400" kern="1200" dirty="0"/>
        </a:p>
      </dsp:txBody>
      <dsp:txXfrm>
        <a:off x="332180" y="2688459"/>
        <a:ext cx="4212440" cy="506120"/>
      </dsp:txXfrm>
    </dsp:sp>
    <dsp:sp modelId="{B0B7E2F0-E6A0-4BF7-86CC-76C4F20CBB72}">
      <dsp:nvSpPr>
        <dsp:cNvPr id="0" name=""/>
        <dsp:cNvSpPr/>
      </dsp:nvSpPr>
      <dsp:spPr>
        <a:xfrm>
          <a:off x="0" y="3803359"/>
          <a:ext cx="6096000" cy="478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2118B82E-EB03-4B25-BA76-C419BF1C3E27}">
      <dsp:nvSpPr>
        <dsp:cNvPr id="0" name=""/>
        <dsp:cNvSpPr/>
      </dsp:nvSpPr>
      <dsp:spPr>
        <a:xfrm>
          <a:off x="304800" y="3522919"/>
          <a:ext cx="4267200" cy="5608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zh-TW" altLang="en-US" sz="2400" kern="1200" dirty="0" smtClean="0"/>
            <a:t>社群的效益與檢討</a:t>
          </a:r>
          <a:endParaRPr lang="zh-CN" altLang="en-US" sz="2400" kern="1200" dirty="0"/>
        </a:p>
      </dsp:txBody>
      <dsp:txXfrm>
        <a:off x="332180" y="3550299"/>
        <a:ext cx="421244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ED9DD-B7ED-44A3-8A68-D8AB50498481}" type="datetimeFigureOut">
              <a:rPr lang="zh-CN" altLang="en-US" smtClean="0"/>
              <a:pPr/>
              <a:t>2019/11/1</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9B98F-115B-489C-95E9-81EEE04A0A96}" type="slidenum">
              <a:rPr lang="zh-CN" altLang="en-US" smtClean="0"/>
              <a:pPr/>
              <a:t>‹#›</a:t>
            </a:fld>
            <a:endParaRPr lang="zh-CN" altLang="en-US"/>
          </a:p>
        </p:txBody>
      </p:sp>
    </p:spTree>
    <p:extLst>
      <p:ext uri="{BB962C8B-B14F-4D97-AF65-F5344CB8AC3E}">
        <p14:creationId xmlns:p14="http://schemas.microsoft.com/office/powerpoint/2010/main" xmlns="" val="69575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819B98F-115B-489C-95E9-81EEE04A0A96}"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9144000" cy="1285860"/>
          </a:xfrm>
        </p:spPr>
        <p:txBody>
          <a:bodyPr/>
          <a:lstStyle/>
          <a:p>
            <a:r>
              <a:rPr lang="zh-TW" altLang="en-US" smtClean="0"/>
              <a:t>按一下圖示以新增圖片</a:t>
            </a:r>
            <a:endParaRPr lang="zh-CN" altLang="en-US"/>
          </a:p>
        </p:txBody>
      </p:sp>
      <p:sp>
        <p:nvSpPr>
          <p:cNvPr id="4" name="图片占位符 3"/>
          <p:cNvSpPr>
            <a:spLocks noGrp="1"/>
          </p:cNvSpPr>
          <p:nvPr>
            <p:ph type="pic" sz="quarter" idx="11"/>
          </p:nvPr>
        </p:nvSpPr>
        <p:spPr>
          <a:xfrm>
            <a:off x="571472" y="1571612"/>
            <a:ext cx="2456364" cy="2327082"/>
          </a:xfrm>
        </p:spPr>
        <p:txBody>
          <a:bodyPr/>
          <a:lstStyle/>
          <a:p>
            <a:r>
              <a:rPr lang="zh-TW" altLang="en-US" smtClean="0"/>
              <a:t>按一下圖示以新增圖片</a:t>
            </a:r>
            <a:endParaRPr lang="zh-CN" altLang="en-US"/>
          </a:p>
        </p:txBody>
      </p:sp>
      <p:sp>
        <p:nvSpPr>
          <p:cNvPr id="5" name="图片占位符 3"/>
          <p:cNvSpPr>
            <a:spLocks noGrp="1"/>
          </p:cNvSpPr>
          <p:nvPr>
            <p:ph type="pic" sz="quarter" idx="12"/>
          </p:nvPr>
        </p:nvSpPr>
        <p:spPr>
          <a:xfrm>
            <a:off x="571472" y="4071942"/>
            <a:ext cx="2456364" cy="2327082"/>
          </a:xfrm>
        </p:spPr>
        <p:txBody>
          <a:bodyPr/>
          <a:lstStyle/>
          <a:p>
            <a:r>
              <a:rPr lang="zh-TW" altLang="en-US" smtClean="0"/>
              <a:t>按一下圖示以新增圖片</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占位符 4"/>
          <p:cNvSpPr>
            <a:spLocks noGrp="1"/>
          </p:cNvSpPr>
          <p:nvPr>
            <p:ph type="dt" sz="half" idx="10"/>
          </p:nvPr>
        </p:nvSpPr>
        <p:spPr/>
        <p:txBody>
          <a:bodyPr/>
          <a:lstStyle/>
          <a:p>
            <a:fld id="{BBE80C67-8F53-4A2A-82D6-7B4DBFAD1B44}"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7556C2-5A16-4413-BB74-FA7ACBCC937E}"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占位符 3"/>
          <p:cNvSpPr>
            <a:spLocks noGrp="1"/>
          </p:cNvSpPr>
          <p:nvPr>
            <p:ph type="dt" sz="half" idx="10"/>
          </p:nvPr>
        </p:nvSpPr>
        <p:spPr/>
        <p:txBody>
          <a:bodyPr/>
          <a:lstStyle/>
          <a:p>
            <a:fld id="{BBE80C67-8F53-4A2A-82D6-7B4DBFAD1B44}"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7556C2-5A16-4413-BB74-FA7ACBCC937E}"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日期占位符 3"/>
          <p:cNvSpPr>
            <a:spLocks noGrp="1"/>
          </p:cNvSpPr>
          <p:nvPr>
            <p:ph type="dt" sz="half" idx="10"/>
          </p:nvPr>
        </p:nvSpPr>
        <p:spPr/>
        <p:txBody>
          <a:bodyPr/>
          <a:lstStyle/>
          <a:p>
            <a:fld id="{BBE80C67-8F53-4A2A-82D6-7B4DBFAD1B44}"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7556C2-5A16-4413-BB74-FA7ACBCC937E}"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占位符 3"/>
          <p:cNvSpPr>
            <a:spLocks noGrp="1"/>
          </p:cNvSpPr>
          <p:nvPr>
            <p:ph type="dt" sz="half" idx="10"/>
          </p:nvPr>
        </p:nvSpPr>
        <p:spPr/>
        <p:txBody>
          <a:bodyPr/>
          <a:lstStyle/>
          <a:p>
            <a:fld id="{BBE80C67-8F53-4A2A-82D6-7B4DBFAD1B44}"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7556C2-5A16-4413-BB74-FA7ACBCC937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日期占位符 4"/>
          <p:cNvSpPr>
            <a:spLocks noGrp="1"/>
          </p:cNvSpPr>
          <p:nvPr>
            <p:ph type="dt" sz="half" idx="10"/>
          </p:nvPr>
        </p:nvSpPr>
        <p:spPr/>
        <p:txBody>
          <a:bodyPr/>
          <a:lstStyle/>
          <a:p>
            <a:fld id="{BBE80C67-8F53-4A2A-82D6-7B4DBFAD1B44}"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7556C2-5A16-4413-BB74-FA7ACBCC937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TW" altLang="en-US" smtClean="0"/>
              <a:t>按一下以編輯母片標題樣式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7" name="日期占位符 6"/>
          <p:cNvSpPr>
            <a:spLocks noGrp="1"/>
          </p:cNvSpPr>
          <p:nvPr>
            <p:ph type="dt" sz="half" idx="10"/>
          </p:nvPr>
        </p:nvSpPr>
        <p:spPr/>
        <p:txBody>
          <a:bodyPr/>
          <a:lstStyle/>
          <a:p>
            <a:fld id="{BBE80C67-8F53-4A2A-82D6-7B4DBFAD1B44}" type="datetimeFigureOut">
              <a:rPr lang="zh-CN" altLang="en-US" smtClean="0"/>
              <a:pPr/>
              <a:t>2019/11/1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7556C2-5A16-4413-BB74-FA7ACBCC937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按一下以編輯母片標題樣式</a:t>
            </a:r>
            <a:endParaRPr lang="zh-CN" altLang="en-US"/>
          </a:p>
        </p:txBody>
      </p:sp>
      <p:sp>
        <p:nvSpPr>
          <p:cNvPr id="3" name="日期占位符 2"/>
          <p:cNvSpPr>
            <a:spLocks noGrp="1"/>
          </p:cNvSpPr>
          <p:nvPr>
            <p:ph type="dt" sz="half" idx="10"/>
          </p:nvPr>
        </p:nvSpPr>
        <p:spPr/>
        <p:txBody>
          <a:bodyPr/>
          <a:lstStyle/>
          <a:p>
            <a:fld id="{BBE80C67-8F53-4A2A-82D6-7B4DBFAD1B44}" type="datetimeFigureOut">
              <a:rPr lang="zh-CN" altLang="en-US" smtClean="0"/>
              <a:pPr/>
              <a:t>2019/11/1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7556C2-5A16-4413-BB74-FA7ACBCC937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9144000" cy="1285860"/>
          </a:xfrm>
        </p:spPr>
        <p:txBody>
          <a:bodyPr/>
          <a:lstStyle/>
          <a:p>
            <a:r>
              <a:rPr lang="zh-TW" altLang="en-US" smtClean="0"/>
              <a:t>按一下圖示以新增圖片</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80C67-8F53-4A2A-82D6-7B4DBFAD1B44}" type="datetimeFigureOut">
              <a:rPr lang="zh-CN" altLang="en-US" smtClean="0"/>
              <a:pPr/>
              <a:t>2019/11/1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556C2-5A16-4413-BB74-FA7ACBCC937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61"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9512" y="571480"/>
            <a:ext cx="8783334" cy="1540026"/>
            <a:chOff x="179512" y="571480"/>
            <a:chExt cx="8783334" cy="1092730"/>
          </a:xfrm>
        </p:grpSpPr>
        <p:sp>
          <p:nvSpPr>
            <p:cNvPr id="2" name="矩形 1"/>
            <p:cNvSpPr/>
            <p:nvPr/>
          </p:nvSpPr>
          <p:spPr>
            <a:xfrm>
              <a:off x="179512" y="571480"/>
              <a:ext cx="8712968" cy="707886"/>
            </a:xfrm>
            <a:prstGeom prst="rect">
              <a:avLst/>
            </a:prstGeom>
          </p:spPr>
          <p:txBody>
            <a:bodyPr wrap="square">
              <a:spAutoFit/>
            </a:bodyPr>
            <a:lstStyle/>
            <a:p>
              <a:endParaRPr lang="en-US" altLang="zh-CN" sz="4000" b="1" dirty="0" smtClean="0">
                <a:effectLst>
                  <a:reflection blurRad="6350" stA="55000" endA="300" endPos="45500" dir="5400000" sy="-100000" algn="bl" rotWithShape="0"/>
                </a:effectLst>
                <a:latin typeface="Arial" pitchFamily="34" charset="0"/>
                <a:cs typeface="Arial" pitchFamily="34" charset="0"/>
              </a:endParaRPr>
            </a:p>
          </p:txBody>
        </p:sp>
        <p:sp>
          <p:nvSpPr>
            <p:cNvPr id="3" name="矩形 2"/>
            <p:cNvSpPr/>
            <p:nvPr/>
          </p:nvSpPr>
          <p:spPr>
            <a:xfrm>
              <a:off x="442565" y="1052736"/>
              <a:ext cx="8520281" cy="611474"/>
            </a:xfrm>
            <a:prstGeom prst="rect">
              <a:avLst/>
            </a:prstGeom>
          </p:spPr>
          <p:txBody>
            <a:bodyPr wrap="none">
              <a:spAutoFit/>
            </a:bodyPr>
            <a:lstStyle/>
            <a:p>
              <a:r>
                <a:rPr lang="zh-TW" altLang="en-US" sz="5000" b="1" dirty="0">
                  <a:effectLst>
                    <a:reflection blurRad="6350" stA="55000" endA="300" endPos="45500" dir="5400000" sy="-100000" algn="bl" rotWithShape="0"/>
                  </a:effectLst>
                  <a:latin typeface="Arial" pitchFamily="34" charset="0"/>
                  <a:cs typeface="Arial" pitchFamily="34" charset="0"/>
                </a:rPr>
                <a:t>學前教師教學輔導技巧之運用</a:t>
              </a:r>
              <a:endParaRPr lang="zh-CN" altLang="en-US" sz="5000" b="1" dirty="0">
                <a:effectLst>
                  <a:reflection blurRad="6350" stA="55000" endA="300" endPos="45500" dir="5400000" sy="-100000" algn="bl" rotWithShape="0"/>
                </a:effectLst>
                <a:latin typeface="Arial" pitchFamily="34" charset="0"/>
                <a:cs typeface="Arial" pitchFamily="34" charset="0"/>
              </a:endParaRPr>
            </a:p>
          </p:txBody>
        </p:sp>
      </p:grpSp>
      <p:sp>
        <p:nvSpPr>
          <p:cNvPr id="4" name="矩形 3"/>
          <p:cNvSpPr/>
          <p:nvPr/>
        </p:nvSpPr>
        <p:spPr>
          <a:xfrm>
            <a:off x="0" y="5174348"/>
            <a:ext cx="5004048" cy="1200329"/>
          </a:xfrm>
          <a:prstGeom prst="rect">
            <a:avLst/>
          </a:prstGeom>
        </p:spPr>
        <p:txBody>
          <a:bodyPr wrap="square">
            <a:spAutoFit/>
          </a:bodyPr>
          <a:lstStyle/>
          <a:p>
            <a:pPr marL="0" lvl="1">
              <a:lnSpc>
                <a:spcPct val="90000"/>
              </a:lnSpc>
              <a:spcBef>
                <a:spcPct val="20000"/>
              </a:spcBef>
              <a:defRPr/>
            </a:pPr>
            <a:r>
              <a:rPr lang="zh-TW" altLang="en-US" sz="3600" dirty="0">
                <a:solidFill>
                  <a:schemeClr val="bg1"/>
                </a:solidFill>
                <a:ea typeface="宋体" charset="-122"/>
              </a:rPr>
              <a:t>高雄市左營國小</a:t>
            </a:r>
            <a:r>
              <a:rPr lang="en-US" altLang="zh-TW" sz="3600" dirty="0">
                <a:solidFill>
                  <a:schemeClr val="bg1"/>
                </a:solidFill>
                <a:ea typeface="宋体" charset="-122"/>
              </a:rPr>
              <a:t>107</a:t>
            </a:r>
            <a:r>
              <a:rPr lang="zh-TW" altLang="en-US" sz="3600" dirty="0" smtClean="0">
                <a:solidFill>
                  <a:schemeClr val="bg1"/>
                </a:solidFill>
                <a:ea typeface="宋体" charset="-122"/>
              </a:rPr>
              <a:t>年度</a:t>
            </a:r>
            <a:endParaRPr lang="en-US" altLang="zh-TW" sz="3600" dirty="0" smtClean="0">
              <a:solidFill>
                <a:schemeClr val="bg1"/>
              </a:solidFill>
              <a:ea typeface="宋体" charset="-122"/>
            </a:endParaRPr>
          </a:p>
          <a:p>
            <a:pPr marL="0" lvl="1">
              <a:lnSpc>
                <a:spcPct val="90000"/>
              </a:lnSpc>
              <a:spcBef>
                <a:spcPct val="20000"/>
              </a:spcBef>
              <a:defRPr/>
            </a:pPr>
            <a:r>
              <a:rPr lang="zh-TW" altLang="en-US" sz="3600" dirty="0" smtClean="0">
                <a:solidFill>
                  <a:schemeClr val="bg1"/>
                </a:solidFill>
                <a:ea typeface="宋体" charset="-122"/>
              </a:rPr>
              <a:t>      教師</a:t>
            </a:r>
            <a:r>
              <a:rPr lang="zh-TW" altLang="en-US" sz="3600" dirty="0">
                <a:solidFill>
                  <a:schemeClr val="bg1"/>
                </a:solidFill>
                <a:ea typeface="宋体" charset="-122"/>
              </a:rPr>
              <a:t>專業成長社群</a:t>
            </a:r>
            <a:endParaRPr lang="en-US" altLang="zh-CN" sz="3600" dirty="0">
              <a:solidFill>
                <a:schemeClr val="bg1"/>
              </a:solidFill>
              <a:ea typeface="宋体" charset="-122"/>
            </a:endParaRPr>
          </a:p>
        </p:txBody>
      </p:sp>
      <p:sp>
        <p:nvSpPr>
          <p:cNvPr id="5" name="矩形 4"/>
          <p:cNvSpPr/>
          <p:nvPr/>
        </p:nvSpPr>
        <p:spPr>
          <a:xfrm>
            <a:off x="6286512" y="6286520"/>
            <a:ext cx="2608406" cy="369332"/>
          </a:xfrm>
          <a:prstGeom prst="rect">
            <a:avLst/>
          </a:prstGeom>
          <a:solidFill>
            <a:srgbClr val="E1AA1F">
              <a:alpha val="80000"/>
            </a:srgbClr>
          </a:solidFill>
        </p:spPr>
        <p:txBody>
          <a:bodyPr wrap="none">
            <a:spAutoFit/>
          </a:bodyPr>
          <a:lstStyle/>
          <a:p>
            <a:r>
              <a:rPr lang="zh-TW" altLang="en-US" dirty="0" smtClean="0">
                <a:latin typeface="SimSun" pitchFamily="2" charset="-122"/>
                <a:ea typeface="SimSun" pitchFamily="2" charset="-122"/>
                <a:cs typeface="Arial" pitchFamily="34" charset="0"/>
              </a:rPr>
              <a:t>報告人</a:t>
            </a:r>
            <a:r>
              <a:rPr lang="en-US" altLang="zh-TW" dirty="0" smtClean="0">
                <a:latin typeface="SimSun" pitchFamily="2" charset="-122"/>
                <a:ea typeface="SimSun" pitchFamily="2" charset="-122"/>
                <a:cs typeface="Arial" pitchFamily="34" charset="0"/>
              </a:rPr>
              <a:t>:</a:t>
            </a:r>
            <a:r>
              <a:rPr lang="zh-TW" altLang="en-US" dirty="0" smtClean="0">
                <a:latin typeface="SimSun" pitchFamily="2" charset="-122"/>
                <a:ea typeface="SimSun" pitchFamily="2" charset="-122"/>
                <a:cs typeface="Arial" pitchFamily="34" charset="0"/>
              </a:rPr>
              <a:t>左營國小林雅莉</a:t>
            </a:r>
            <a:endParaRPr lang="zh-CN" altLang="en-US" dirty="0">
              <a:latin typeface="SimSun" pitchFamily="2" charset="-122"/>
              <a:ea typeface="SimSun" pitchFamily="2" charset="-122"/>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a:xfrm>
            <a:off x="0" y="-43920"/>
            <a:ext cx="9144000" cy="1285860"/>
          </a:xfrm>
        </p:spPr>
      </p:pic>
      <p:sp>
        <p:nvSpPr>
          <p:cNvPr id="6" name="矩形 5"/>
          <p:cNvSpPr/>
          <p:nvPr/>
        </p:nvSpPr>
        <p:spPr>
          <a:xfrm>
            <a:off x="225934" y="214290"/>
            <a:ext cx="8418032" cy="769441"/>
          </a:xfrm>
          <a:prstGeom prst="rect">
            <a:avLst/>
          </a:prstGeom>
        </p:spPr>
        <p:txBody>
          <a:bodyPr wrap="square">
            <a:spAutoFit/>
          </a:bodyPr>
          <a:lstStyle/>
          <a:p>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群活動介紹</a:t>
            </a:r>
            <a:r>
              <a:rPr lang="en-US" altLang="zh-TW"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a:t>
            </a:r>
            <a:r>
              <a:rPr lang="en-US" altLang="zh-TW" sz="32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4.</a:t>
            </a:r>
            <a:r>
              <a:rPr lang="zh-TW" altLang="en-US" sz="3200" b="1" dirty="0" smtClean="0">
                <a:solidFill>
                  <a:schemeClr val="bg1"/>
                </a:solidFill>
                <a:ea typeface="宋体" charset="-122"/>
              </a:rPr>
              <a:t>感官肢體活動之運用</a:t>
            </a:r>
            <a:endParaRPr lang="zh-CN" altLang="en-US" sz="32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1026" name="Picture 2" descr="20190315肢體活動分享_190318_0025"/>
          <p:cNvPicPr>
            <a:picLocks noChangeAspect="1" noChangeArrowheads="1"/>
          </p:cNvPicPr>
          <p:nvPr/>
        </p:nvPicPr>
        <p:blipFill>
          <a:blip r:embed="rId4" cstate="print"/>
          <a:srcRect/>
          <a:stretch>
            <a:fillRect/>
          </a:stretch>
        </p:blipFill>
        <p:spPr bwMode="auto">
          <a:xfrm>
            <a:off x="714348" y="4071942"/>
            <a:ext cx="3000396" cy="2019300"/>
          </a:xfrm>
          <a:prstGeom prst="rect">
            <a:avLst/>
          </a:prstGeom>
          <a:noFill/>
          <a:ln w="9525">
            <a:noFill/>
            <a:miter lim="800000"/>
            <a:headEnd/>
            <a:tailEnd/>
          </a:ln>
        </p:spPr>
      </p:pic>
      <p:pic>
        <p:nvPicPr>
          <p:cNvPr id="1027" name="Picture 3" descr="20190315肢體活動分享_190318_0007"/>
          <p:cNvPicPr>
            <a:picLocks noChangeAspect="1" noChangeArrowheads="1"/>
          </p:cNvPicPr>
          <p:nvPr/>
        </p:nvPicPr>
        <p:blipFill>
          <a:blip r:embed="rId5" cstate="print"/>
          <a:srcRect/>
          <a:stretch>
            <a:fillRect/>
          </a:stretch>
        </p:blipFill>
        <p:spPr bwMode="auto">
          <a:xfrm>
            <a:off x="5286380" y="4071942"/>
            <a:ext cx="3000396" cy="2000250"/>
          </a:xfrm>
          <a:prstGeom prst="rect">
            <a:avLst/>
          </a:prstGeom>
          <a:noFill/>
          <a:ln w="9525">
            <a:noFill/>
            <a:miter lim="800000"/>
            <a:headEnd/>
            <a:tailEnd/>
          </a:ln>
        </p:spPr>
      </p:pic>
      <p:sp>
        <p:nvSpPr>
          <p:cNvPr id="7" name="矩形 6"/>
          <p:cNvSpPr/>
          <p:nvPr/>
        </p:nvSpPr>
        <p:spPr>
          <a:xfrm>
            <a:off x="5214942" y="6143644"/>
            <a:ext cx="3570208" cy="461665"/>
          </a:xfrm>
          <a:prstGeom prst="rect">
            <a:avLst/>
          </a:prstGeom>
        </p:spPr>
        <p:txBody>
          <a:bodyPr wrap="none">
            <a:spAutoFit/>
          </a:bodyPr>
          <a:lstStyle/>
          <a:p>
            <a:r>
              <a:rPr lang="zh-TW" altLang="en-US" sz="2400" dirty="0" smtClean="0">
                <a:latin typeface="SimSun" pitchFamily="2" charset="-122"/>
                <a:ea typeface="SimSun" pitchFamily="2" charset="-122"/>
              </a:rPr>
              <a:t>利用長條彩帶想像做動作</a:t>
            </a:r>
            <a:endParaRPr lang="zh-TW" altLang="en-US" sz="2400" dirty="0">
              <a:latin typeface="SimSun" pitchFamily="2" charset="-122"/>
              <a:ea typeface="SimSun" pitchFamily="2" charset="-122"/>
            </a:endParaRPr>
          </a:p>
        </p:txBody>
      </p:sp>
      <p:pic>
        <p:nvPicPr>
          <p:cNvPr id="2050" name="Picture 2" descr="20190315肢體活動分享_190318_0014"/>
          <p:cNvPicPr>
            <a:picLocks noChangeAspect="1" noChangeArrowheads="1"/>
          </p:cNvPicPr>
          <p:nvPr/>
        </p:nvPicPr>
        <p:blipFill>
          <a:blip r:embed="rId6" cstate="print"/>
          <a:srcRect/>
          <a:stretch>
            <a:fillRect/>
          </a:stretch>
        </p:blipFill>
        <p:spPr bwMode="auto">
          <a:xfrm>
            <a:off x="714348" y="1357298"/>
            <a:ext cx="3000396" cy="2143140"/>
          </a:xfrm>
          <a:prstGeom prst="rect">
            <a:avLst/>
          </a:prstGeom>
          <a:noFill/>
          <a:ln w="9525">
            <a:noFill/>
            <a:miter lim="800000"/>
            <a:headEnd/>
            <a:tailEnd/>
          </a:ln>
        </p:spPr>
      </p:pic>
      <p:pic>
        <p:nvPicPr>
          <p:cNvPr id="2051" name="Picture 3" descr="20190315肢體活動分享_190318_0015"/>
          <p:cNvPicPr>
            <a:picLocks noChangeAspect="1" noChangeArrowheads="1"/>
          </p:cNvPicPr>
          <p:nvPr/>
        </p:nvPicPr>
        <p:blipFill>
          <a:blip r:embed="rId7" cstate="print"/>
          <a:srcRect/>
          <a:stretch>
            <a:fillRect/>
          </a:stretch>
        </p:blipFill>
        <p:spPr bwMode="auto">
          <a:xfrm>
            <a:off x="5143504" y="1357298"/>
            <a:ext cx="3071834" cy="2143140"/>
          </a:xfrm>
          <a:prstGeom prst="rect">
            <a:avLst/>
          </a:prstGeom>
          <a:noFill/>
          <a:ln w="9525">
            <a:noFill/>
            <a:miter lim="800000"/>
            <a:headEnd/>
            <a:tailEnd/>
          </a:ln>
        </p:spPr>
      </p:pic>
      <p:sp>
        <p:nvSpPr>
          <p:cNvPr id="11" name="矩形 10"/>
          <p:cNvSpPr/>
          <p:nvPr/>
        </p:nvSpPr>
        <p:spPr>
          <a:xfrm>
            <a:off x="428596" y="3500438"/>
            <a:ext cx="3930884" cy="461665"/>
          </a:xfrm>
          <a:prstGeom prst="rect">
            <a:avLst/>
          </a:prstGeom>
        </p:spPr>
        <p:txBody>
          <a:bodyPr wrap="none">
            <a:spAutoFit/>
          </a:bodyPr>
          <a:lstStyle/>
          <a:p>
            <a:r>
              <a:rPr lang="zh-TW" altLang="en-US" dirty="0" smtClean="0"/>
              <a:t> </a:t>
            </a:r>
            <a:r>
              <a:rPr lang="zh-TW" altLang="en-US" sz="2400" dirty="0" smtClean="0">
                <a:latin typeface="SimSun" pitchFamily="2" charset="-122"/>
                <a:ea typeface="SimSun" pitchFamily="2" charset="-122"/>
              </a:rPr>
              <a:t>說明示範圖卡上的指定動作</a:t>
            </a:r>
            <a:endParaRPr lang="zh-TW" altLang="en-US" sz="2400" dirty="0">
              <a:latin typeface="SimSun" pitchFamily="2" charset="-122"/>
              <a:ea typeface="SimSun" pitchFamily="2" charset="-122"/>
            </a:endParaRPr>
          </a:p>
        </p:txBody>
      </p:sp>
      <p:sp>
        <p:nvSpPr>
          <p:cNvPr id="2053" name="Rectangle 5"/>
          <p:cNvSpPr>
            <a:spLocks noChangeArrowheads="1"/>
          </p:cNvSpPr>
          <p:nvPr/>
        </p:nvSpPr>
        <p:spPr bwMode="auto">
          <a:xfrm>
            <a:off x="5072066" y="3500438"/>
            <a:ext cx="378621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i="0" u="none" strike="noStrike" cap="none" normalizeH="0" baseline="0" dirty="0" smtClean="0">
                <a:ln>
                  <a:noFill/>
                </a:ln>
                <a:solidFill>
                  <a:schemeClr val="tx1"/>
                </a:solidFill>
                <a:effectLst/>
                <a:latin typeface="SimSun" pitchFamily="2" charset="-122"/>
                <a:ea typeface="SimSun" pitchFamily="2" charset="-122"/>
                <a:cs typeface="Calibri" pitchFamily="34" charset="0"/>
              </a:rPr>
              <a:t>把各指定動作做好做滿呢</a:t>
            </a:r>
            <a:r>
              <a:rPr kumimoji="1" lang="en-US" altLang="zh-TW" sz="2400" i="0" u="none" strike="noStrike" cap="none" normalizeH="0" baseline="0" dirty="0" smtClean="0">
                <a:ln>
                  <a:noFill/>
                </a:ln>
                <a:solidFill>
                  <a:schemeClr val="tx1"/>
                </a:solidFill>
                <a:effectLst/>
                <a:latin typeface="SimSun" pitchFamily="2" charset="-122"/>
                <a:ea typeface="SimSun" pitchFamily="2" charset="-122"/>
                <a:cs typeface="Calibri" pitchFamily="34" charset="0"/>
              </a:rPr>
              <a:t>!</a:t>
            </a:r>
            <a:endParaRPr kumimoji="1" lang="en-US" altLang="zh-TW" sz="2400" i="0" u="none" strike="noStrike" cap="none" normalizeH="0" baseline="0" dirty="0" smtClean="0">
              <a:ln>
                <a:noFill/>
              </a:ln>
              <a:solidFill>
                <a:schemeClr val="tx1"/>
              </a:solidFill>
              <a:effectLst/>
              <a:latin typeface="SimSun" pitchFamily="2" charset="-122"/>
              <a:ea typeface="SimSun" pitchFamily="2" charset="-122"/>
              <a:cs typeface="新細明體" pitchFamily="18" charset="-120"/>
            </a:endParaRPr>
          </a:p>
        </p:txBody>
      </p:sp>
      <p:sp>
        <p:nvSpPr>
          <p:cNvPr id="2054" name="Rectangle 6"/>
          <p:cNvSpPr>
            <a:spLocks noChangeArrowheads="1"/>
          </p:cNvSpPr>
          <p:nvPr/>
        </p:nvSpPr>
        <p:spPr bwMode="auto">
          <a:xfrm>
            <a:off x="500034" y="6143644"/>
            <a:ext cx="39290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0" i="0" u="none" strike="noStrike" cap="none" normalizeH="0" baseline="0" dirty="0" smtClean="0">
                <a:ln>
                  <a:noFill/>
                </a:ln>
                <a:solidFill>
                  <a:schemeClr val="tx1"/>
                </a:solidFill>
                <a:effectLst/>
                <a:latin typeface="SimSun" pitchFamily="2" charset="-122"/>
                <a:ea typeface="SimSun" pitchFamily="2" charset="-122"/>
                <a:cs typeface="Calibri" pitchFamily="34" charset="0"/>
              </a:rPr>
              <a:t>分組模仿巧拼片上畫的動作</a:t>
            </a:r>
            <a:endParaRPr kumimoji="1" lang="zh-TW" sz="2400" b="0" i="0" u="none" strike="noStrike" cap="none" normalizeH="0" baseline="0" dirty="0" smtClean="0">
              <a:ln>
                <a:noFill/>
              </a:ln>
              <a:solidFill>
                <a:schemeClr val="tx1"/>
              </a:solidFill>
              <a:effectLst/>
              <a:latin typeface="SimSun" pitchFamily="2" charset="-122"/>
              <a:ea typeface="SimSun" pitchFamily="2" charset="-122"/>
              <a:cs typeface="新細明體" pitchFamily="18" charset="-120"/>
            </a:endParaRPr>
          </a:p>
        </p:txBody>
      </p:sp>
    </p:spTree>
    <p:extLst>
      <p:ext uri="{BB962C8B-B14F-4D97-AF65-F5344CB8AC3E}">
        <p14:creationId xmlns:p14="http://schemas.microsoft.com/office/powerpoint/2010/main" xmlns="" val="1424057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a:xfrm>
            <a:off x="0" y="-43920"/>
            <a:ext cx="9144000" cy="1285860"/>
          </a:xfrm>
        </p:spPr>
      </p:pic>
      <p:sp>
        <p:nvSpPr>
          <p:cNvPr id="6" name="矩形 5"/>
          <p:cNvSpPr/>
          <p:nvPr/>
        </p:nvSpPr>
        <p:spPr>
          <a:xfrm>
            <a:off x="225934" y="214290"/>
            <a:ext cx="6992620" cy="769441"/>
          </a:xfrm>
          <a:prstGeom prst="rect">
            <a:avLst/>
          </a:prstGeom>
        </p:spPr>
        <p:txBody>
          <a:bodyPr wrap="none">
            <a:spAutoFit/>
          </a:bodyPr>
          <a:lstStyle/>
          <a:p>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群活動介紹</a:t>
            </a:r>
            <a:r>
              <a:rPr lang="en-US" altLang="zh-TW"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a:t>
            </a:r>
            <a:r>
              <a:rPr lang="en-US" altLang="zh-TW" sz="32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5.</a:t>
            </a:r>
            <a:r>
              <a:rPr lang="zh-TW" altLang="en-US" sz="3200" b="1" dirty="0" smtClean="0">
                <a:solidFill>
                  <a:schemeClr val="bg1"/>
                </a:solidFill>
                <a:ea typeface="宋体" charset="-122"/>
              </a:rPr>
              <a:t>情緒繪本之運用</a:t>
            </a:r>
            <a:endParaRPr lang="zh-CN" altLang="en-US" sz="32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2050" name="Picture 2" descr="2019419_190422_0053"/>
          <p:cNvPicPr>
            <a:picLocks noChangeAspect="1" noChangeArrowheads="1"/>
          </p:cNvPicPr>
          <p:nvPr/>
        </p:nvPicPr>
        <p:blipFill>
          <a:blip r:embed="rId4" cstate="print"/>
          <a:srcRect/>
          <a:stretch>
            <a:fillRect/>
          </a:stretch>
        </p:blipFill>
        <p:spPr bwMode="auto">
          <a:xfrm>
            <a:off x="1142976" y="3929066"/>
            <a:ext cx="2809877" cy="1928826"/>
          </a:xfrm>
          <a:prstGeom prst="rect">
            <a:avLst/>
          </a:prstGeom>
          <a:noFill/>
          <a:ln w="9525">
            <a:noFill/>
            <a:miter lim="800000"/>
            <a:headEnd/>
            <a:tailEnd/>
          </a:ln>
        </p:spPr>
      </p:pic>
      <p:pic>
        <p:nvPicPr>
          <p:cNvPr id="2051" name="Picture 3" descr="2019419%20%232_190422_0017"/>
          <p:cNvPicPr>
            <a:picLocks noChangeAspect="1" noChangeArrowheads="1"/>
          </p:cNvPicPr>
          <p:nvPr/>
        </p:nvPicPr>
        <p:blipFill>
          <a:blip r:embed="rId5" cstate="print"/>
          <a:srcRect/>
          <a:stretch>
            <a:fillRect/>
          </a:stretch>
        </p:blipFill>
        <p:spPr bwMode="auto">
          <a:xfrm>
            <a:off x="5000628" y="3929066"/>
            <a:ext cx="2786082" cy="1928826"/>
          </a:xfrm>
          <a:prstGeom prst="rect">
            <a:avLst/>
          </a:prstGeom>
          <a:noFill/>
          <a:ln w="9525">
            <a:noFill/>
            <a:miter lim="800000"/>
            <a:headEnd/>
            <a:tailEnd/>
          </a:ln>
        </p:spPr>
      </p:pic>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53" name="Picture 5" descr="2019419_190422_0022"/>
          <p:cNvPicPr>
            <a:picLocks noChangeAspect="1" noChangeArrowheads="1"/>
          </p:cNvPicPr>
          <p:nvPr/>
        </p:nvPicPr>
        <p:blipFill>
          <a:blip r:embed="rId6" cstate="print"/>
          <a:srcRect/>
          <a:stretch>
            <a:fillRect/>
          </a:stretch>
        </p:blipFill>
        <p:spPr bwMode="auto">
          <a:xfrm>
            <a:off x="357158" y="1357298"/>
            <a:ext cx="2520950" cy="1889125"/>
          </a:xfrm>
          <a:prstGeom prst="rect">
            <a:avLst/>
          </a:prstGeom>
          <a:noFill/>
        </p:spPr>
      </p:pic>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55" name="Picture 7" descr="2019419_190422_0013"/>
          <p:cNvPicPr>
            <a:picLocks noChangeAspect="1" noChangeArrowheads="1"/>
          </p:cNvPicPr>
          <p:nvPr/>
        </p:nvPicPr>
        <p:blipFill>
          <a:blip r:embed="rId7" cstate="print"/>
          <a:srcRect/>
          <a:stretch>
            <a:fillRect/>
          </a:stretch>
        </p:blipFill>
        <p:spPr bwMode="auto">
          <a:xfrm>
            <a:off x="3071802" y="1357298"/>
            <a:ext cx="2520950" cy="1889125"/>
          </a:xfrm>
          <a:prstGeom prst="rect">
            <a:avLst/>
          </a:prstGeom>
          <a:noFill/>
        </p:spPr>
      </p:pic>
      <p:pic>
        <p:nvPicPr>
          <p:cNvPr id="2057" name="Picture 9" descr="2019419_190422_0010"/>
          <p:cNvPicPr>
            <a:picLocks noChangeAspect="1" noChangeArrowheads="1"/>
          </p:cNvPicPr>
          <p:nvPr/>
        </p:nvPicPr>
        <p:blipFill>
          <a:blip r:embed="rId8" cstate="print"/>
          <a:srcRect t="5321" b="2408"/>
          <a:stretch>
            <a:fillRect/>
          </a:stretch>
        </p:blipFill>
        <p:spPr bwMode="auto">
          <a:xfrm>
            <a:off x="5786446" y="1357298"/>
            <a:ext cx="2552700" cy="1857388"/>
          </a:xfrm>
          <a:prstGeom prst="rect">
            <a:avLst/>
          </a:prstGeom>
          <a:noFill/>
          <a:ln w="9525">
            <a:noFill/>
            <a:miter lim="800000"/>
            <a:headEnd/>
            <a:tailEnd/>
          </a:ln>
        </p:spPr>
      </p:pic>
      <p:sp>
        <p:nvSpPr>
          <p:cNvPr id="12" name="矩形 11"/>
          <p:cNvSpPr/>
          <p:nvPr/>
        </p:nvSpPr>
        <p:spPr>
          <a:xfrm>
            <a:off x="428596" y="3214686"/>
            <a:ext cx="8286808"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SimSun" pitchFamily="2" charset="-122"/>
                <a:ea typeface="SimSun" pitchFamily="2" charset="-122"/>
              </a:rPr>
              <a:t>情緒相關繪本</a:t>
            </a:r>
            <a:r>
              <a:rPr lang="en-US" altLang="zh-TW" sz="2400" dirty="0" smtClean="0">
                <a:solidFill>
                  <a:schemeClr val="tx1"/>
                </a:solidFill>
                <a:latin typeface="SimSun" pitchFamily="2" charset="-122"/>
                <a:ea typeface="SimSun" pitchFamily="2" charset="-122"/>
              </a:rPr>
              <a:t>:</a:t>
            </a:r>
            <a:r>
              <a:rPr lang="zh-TW" altLang="en-US" sz="2400" dirty="0" smtClean="0">
                <a:solidFill>
                  <a:schemeClr val="tx1"/>
                </a:solidFill>
                <a:latin typeface="SimSun" pitchFamily="2" charset="-122"/>
                <a:ea typeface="SimSun" pitchFamily="2" charset="-122"/>
              </a:rPr>
              <a:t>彩色怪獸、不喜歡下雨天、</a:t>
            </a:r>
            <a:r>
              <a:rPr lang="zh-TW" altLang="en-US" sz="2400" dirty="0" smtClean="0">
                <a:solidFill>
                  <a:schemeClr val="tx1"/>
                </a:solidFill>
                <a:latin typeface="SimSun" pitchFamily="2" charset="-122"/>
                <a:ea typeface="SimSun" pitchFamily="2" charset="-122"/>
              </a:rPr>
              <a:t>派弟是</a:t>
            </a:r>
            <a:r>
              <a:rPr lang="zh-TW" altLang="en-US" sz="2400" dirty="0" smtClean="0">
                <a:solidFill>
                  <a:schemeClr val="tx1"/>
                </a:solidFill>
                <a:latin typeface="SimSun" pitchFamily="2" charset="-122"/>
                <a:ea typeface="SimSun" pitchFamily="2" charset="-122"/>
              </a:rPr>
              <a:t>個大披薩等。</a:t>
            </a:r>
            <a:endParaRPr lang="zh-TW" altLang="en-US" sz="2400" dirty="0">
              <a:solidFill>
                <a:schemeClr val="tx1"/>
              </a:solidFill>
              <a:latin typeface="SimSun" pitchFamily="2" charset="-122"/>
              <a:ea typeface="SimSun" pitchFamily="2" charset="-122"/>
            </a:endParaRPr>
          </a:p>
        </p:txBody>
      </p:sp>
      <p:sp>
        <p:nvSpPr>
          <p:cNvPr id="13" name="矩形 12"/>
          <p:cNvSpPr/>
          <p:nvPr/>
        </p:nvSpPr>
        <p:spPr>
          <a:xfrm>
            <a:off x="142844" y="5929330"/>
            <a:ext cx="4493538" cy="461665"/>
          </a:xfrm>
          <a:prstGeom prst="rect">
            <a:avLst/>
          </a:prstGeom>
        </p:spPr>
        <p:txBody>
          <a:bodyPr wrap="square">
            <a:spAutoFit/>
          </a:bodyPr>
          <a:lstStyle/>
          <a:p>
            <a:r>
              <a:rPr lang="zh-TW" altLang="en-US" sz="2400" dirty="0" smtClean="0">
                <a:latin typeface="SimSun" pitchFamily="2" charset="-122"/>
                <a:ea typeface="SimSun" pitchFamily="2" charset="-122"/>
              </a:rPr>
              <a:t>分享融合班學生表演情境情緒</a:t>
            </a:r>
            <a:endParaRPr lang="zh-TW" altLang="en-US" sz="2400" dirty="0">
              <a:latin typeface="SimSun" pitchFamily="2" charset="-122"/>
              <a:ea typeface="SimSun" pitchFamily="2" charset="-122"/>
            </a:endParaRPr>
          </a:p>
        </p:txBody>
      </p:sp>
      <p:sp>
        <p:nvSpPr>
          <p:cNvPr id="14" name="矩形 13"/>
          <p:cNvSpPr/>
          <p:nvPr/>
        </p:nvSpPr>
        <p:spPr>
          <a:xfrm>
            <a:off x="4714876" y="5857892"/>
            <a:ext cx="4143404" cy="830997"/>
          </a:xfrm>
          <a:prstGeom prst="rect">
            <a:avLst/>
          </a:prstGeom>
        </p:spPr>
        <p:txBody>
          <a:bodyPr wrap="square">
            <a:spAutoFit/>
          </a:bodyPr>
          <a:lstStyle/>
          <a:p>
            <a:r>
              <a:rPr lang="zh-TW" altLang="en-US" sz="2400" dirty="0" smtClean="0">
                <a:latin typeface="SimSun" pitchFamily="2" charset="-122"/>
                <a:ea typeface="SimSun" pitchFamily="2" charset="-122"/>
              </a:rPr>
              <a:t>怪獸是什麼樣的感覺呢</a:t>
            </a:r>
            <a:r>
              <a:rPr lang="en-US" sz="2400" dirty="0" smtClean="0">
                <a:latin typeface="SimSun" pitchFamily="2" charset="-122"/>
                <a:ea typeface="SimSun" pitchFamily="2" charset="-122"/>
              </a:rPr>
              <a:t>?</a:t>
            </a:r>
          </a:p>
          <a:p>
            <a:r>
              <a:rPr lang="zh-TW" altLang="en-US" sz="2400" dirty="0" smtClean="0">
                <a:latin typeface="SimSun" pitchFamily="2" charset="-122"/>
                <a:ea typeface="SimSun" pitchFamily="2" charset="-122"/>
              </a:rPr>
              <a:t>為他上色吧</a:t>
            </a:r>
            <a:r>
              <a:rPr lang="en-US" sz="2400" dirty="0" smtClean="0">
                <a:latin typeface="SimSun" pitchFamily="2" charset="-122"/>
                <a:ea typeface="SimSun" pitchFamily="2" charset="-122"/>
              </a:rPr>
              <a:t>!</a:t>
            </a:r>
            <a:endParaRPr lang="zh-TW" altLang="en-US" sz="2400" dirty="0">
              <a:latin typeface="SimSun" pitchFamily="2" charset="-122"/>
              <a:ea typeface="SimSun" pitchFamily="2" charset="-122"/>
            </a:endParaRPr>
          </a:p>
        </p:txBody>
      </p:sp>
    </p:spTree>
    <p:extLst>
      <p:ext uri="{BB962C8B-B14F-4D97-AF65-F5344CB8AC3E}">
        <p14:creationId xmlns:p14="http://schemas.microsoft.com/office/powerpoint/2010/main" xmlns="" val="1424057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a:xfrm>
            <a:off x="0" y="-43920"/>
            <a:ext cx="9144000" cy="1285860"/>
          </a:xfrm>
        </p:spPr>
      </p:pic>
      <p:sp>
        <p:nvSpPr>
          <p:cNvPr id="6" name="矩形 5"/>
          <p:cNvSpPr/>
          <p:nvPr/>
        </p:nvSpPr>
        <p:spPr>
          <a:xfrm>
            <a:off x="225934" y="214290"/>
            <a:ext cx="8945077" cy="769441"/>
          </a:xfrm>
          <a:prstGeom prst="rect">
            <a:avLst/>
          </a:prstGeom>
        </p:spPr>
        <p:txBody>
          <a:bodyPr wrap="square">
            <a:spAutoFit/>
          </a:bodyPr>
          <a:lstStyle/>
          <a:p>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群活動</a:t>
            </a:r>
            <a:r>
              <a:rPr lang="en-US" altLang="zh-TW"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a:t>
            </a:r>
            <a:r>
              <a:rPr lang="zh-TW" altLang="en-US" sz="4400" b="1" dirty="0" smtClean="0">
                <a:ea typeface="宋体" charset="-122"/>
              </a:rPr>
              <a:t> </a:t>
            </a:r>
            <a:r>
              <a:rPr lang="en-US" altLang="zh-TW" sz="3200" b="1" dirty="0" smtClean="0">
                <a:solidFill>
                  <a:schemeClr val="bg1"/>
                </a:solidFill>
                <a:ea typeface="宋体" charset="-122"/>
              </a:rPr>
              <a:t>6.</a:t>
            </a:r>
            <a:r>
              <a:rPr lang="zh-TW" altLang="en-US" sz="3200" b="1" dirty="0" smtClean="0">
                <a:solidFill>
                  <a:schemeClr val="bg1"/>
                </a:solidFill>
                <a:ea typeface="宋体" charset="-122"/>
              </a:rPr>
              <a:t>社會互動遊戲之運用</a:t>
            </a:r>
            <a:endParaRPr lang="zh-CN" altLang="en-US" sz="32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4097" name="Picture 1" descr="ScreenHunter 327"/>
          <p:cNvPicPr>
            <a:picLocks noChangeAspect="1" noChangeArrowheads="1"/>
          </p:cNvPicPr>
          <p:nvPr/>
        </p:nvPicPr>
        <p:blipFill>
          <a:blip r:embed="rId4" cstate="print"/>
          <a:srcRect/>
          <a:stretch>
            <a:fillRect/>
          </a:stretch>
        </p:blipFill>
        <p:spPr bwMode="auto">
          <a:xfrm>
            <a:off x="785786" y="1285860"/>
            <a:ext cx="3203207" cy="2035890"/>
          </a:xfrm>
          <a:prstGeom prst="rect">
            <a:avLst/>
          </a:prstGeom>
          <a:noFill/>
          <a:ln w="9525">
            <a:noFill/>
            <a:miter lim="800000"/>
            <a:headEnd/>
            <a:tailEnd/>
          </a:ln>
        </p:spPr>
      </p:pic>
      <p:sp>
        <p:nvSpPr>
          <p:cNvPr id="8" name="矩形 7"/>
          <p:cNvSpPr/>
          <p:nvPr/>
        </p:nvSpPr>
        <p:spPr>
          <a:xfrm>
            <a:off x="642910" y="3286124"/>
            <a:ext cx="3500462" cy="461665"/>
          </a:xfrm>
          <a:prstGeom prst="rect">
            <a:avLst/>
          </a:prstGeom>
        </p:spPr>
        <p:txBody>
          <a:bodyPr wrap="square">
            <a:spAutoFit/>
          </a:bodyPr>
          <a:lstStyle/>
          <a:p>
            <a:r>
              <a:rPr lang="zh-TW" altLang="en-US" sz="2400" dirty="0" smtClean="0">
                <a:latin typeface="SimSun" pitchFamily="2" charset="-122"/>
                <a:ea typeface="SimSun" pitchFamily="2" charset="-122"/>
              </a:rPr>
              <a:t>三人一組社會互動遊戲</a:t>
            </a:r>
            <a:endParaRPr lang="zh-TW" altLang="en-US" sz="2400" dirty="0">
              <a:latin typeface="SimSun" pitchFamily="2" charset="-122"/>
              <a:ea typeface="SimSun" pitchFamily="2" charset="-122"/>
            </a:endParaRPr>
          </a:p>
        </p:txBody>
      </p:sp>
      <p:pic>
        <p:nvPicPr>
          <p:cNvPr id="4098" name="Picture 2" descr="ScreenHunter 337"/>
          <p:cNvPicPr>
            <a:picLocks noChangeAspect="1" noChangeArrowheads="1"/>
          </p:cNvPicPr>
          <p:nvPr/>
        </p:nvPicPr>
        <p:blipFill>
          <a:blip r:embed="rId5"/>
          <a:srcRect/>
          <a:stretch>
            <a:fillRect/>
          </a:stretch>
        </p:blipFill>
        <p:spPr bwMode="auto">
          <a:xfrm>
            <a:off x="5072066" y="4000504"/>
            <a:ext cx="3143272" cy="2214578"/>
          </a:xfrm>
          <a:prstGeom prst="rect">
            <a:avLst/>
          </a:prstGeom>
          <a:noFill/>
          <a:ln w="9525">
            <a:noFill/>
            <a:miter lim="800000"/>
            <a:headEnd/>
            <a:tailEnd/>
          </a:ln>
        </p:spPr>
      </p:pic>
      <p:sp>
        <p:nvSpPr>
          <p:cNvPr id="10" name="矩形 9"/>
          <p:cNvSpPr/>
          <p:nvPr/>
        </p:nvSpPr>
        <p:spPr>
          <a:xfrm>
            <a:off x="4857752" y="6215082"/>
            <a:ext cx="3108543" cy="461665"/>
          </a:xfrm>
          <a:prstGeom prst="rect">
            <a:avLst/>
          </a:prstGeom>
        </p:spPr>
        <p:txBody>
          <a:bodyPr wrap="square">
            <a:spAutoFit/>
          </a:bodyPr>
          <a:lstStyle/>
          <a:p>
            <a:r>
              <a:rPr lang="zh-TW" altLang="en-US" sz="2400" dirty="0" smtClean="0">
                <a:latin typeface="SimSun" pitchFamily="2" charset="-122"/>
                <a:ea typeface="SimSun" pitchFamily="2" charset="-122"/>
              </a:rPr>
              <a:t>團體力量大體驗活動 </a:t>
            </a:r>
            <a:endParaRPr lang="zh-TW" altLang="en-US" sz="2400" dirty="0">
              <a:latin typeface="SimSun" pitchFamily="2" charset="-122"/>
              <a:ea typeface="SimSun" pitchFamily="2" charset="-122"/>
            </a:endParaRPr>
          </a:p>
        </p:txBody>
      </p:sp>
      <p:pic>
        <p:nvPicPr>
          <p:cNvPr id="10241" name="Picture 1" descr="ScreenHunter 330"/>
          <p:cNvPicPr>
            <a:picLocks noChangeAspect="1" noChangeArrowheads="1"/>
          </p:cNvPicPr>
          <p:nvPr/>
        </p:nvPicPr>
        <p:blipFill>
          <a:blip r:embed="rId6"/>
          <a:srcRect/>
          <a:stretch>
            <a:fillRect/>
          </a:stretch>
        </p:blipFill>
        <p:spPr bwMode="auto">
          <a:xfrm>
            <a:off x="785786" y="3857628"/>
            <a:ext cx="3048003" cy="2309812"/>
          </a:xfrm>
          <a:prstGeom prst="rect">
            <a:avLst/>
          </a:prstGeom>
          <a:noFill/>
          <a:ln w="9525">
            <a:noFill/>
            <a:miter lim="800000"/>
            <a:headEnd/>
            <a:tailEnd/>
          </a:ln>
        </p:spPr>
      </p:pic>
      <p:sp>
        <p:nvSpPr>
          <p:cNvPr id="9" name="矩形 8"/>
          <p:cNvSpPr/>
          <p:nvPr/>
        </p:nvSpPr>
        <p:spPr>
          <a:xfrm>
            <a:off x="500034" y="6215082"/>
            <a:ext cx="3262432" cy="461665"/>
          </a:xfrm>
          <a:prstGeom prst="rect">
            <a:avLst/>
          </a:prstGeom>
        </p:spPr>
        <p:txBody>
          <a:bodyPr wrap="none">
            <a:spAutoFit/>
          </a:bodyPr>
          <a:lstStyle/>
          <a:p>
            <a:r>
              <a:rPr lang="zh-TW" altLang="en-US" sz="2400" dirty="0" smtClean="0"/>
              <a:t>兩人一組玩翹翹板遊戲</a:t>
            </a:r>
            <a:endParaRPr lang="zh-TW" altLang="en-US" sz="2400" dirty="0"/>
          </a:p>
        </p:txBody>
      </p:sp>
      <p:pic>
        <p:nvPicPr>
          <p:cNvPr id="10242" name="Picture 2" descr="ScreenHunter 329"/>
          <p:cNvPicPr>
            <a:picLocks noChangeAspect="1" noChangeArrowheads="1"/>
          </p:cNvPicPr>
          <p:nvPr/>
        </p:nvPicPr>
        <p:blipFill>
          <a:blip r:embed="rId7"/>
          <a:srcRect/>
          <a:stretch>
            <a:fillRect/>
          </a:stretch>
        </p:blipFill>
        <p:spPr bwMode="auto">
          <a:xfrm>
            <a:off x="5072066" y="1285861"/>
            <a:ext cx="3214710" cy="2143140"/>
          </a:xfrm>
          <a:prstGeom prst="rect">
            <a:avLst/>
          </a:prstGeom>
          <a:noFill/>
          <a:ln w="9525">
            <a:noFill/>
            <a:miter lim="800000"/>
            <a:headEnd/>
            <a:tailEnd/>
          </a:ln>
        </p:spPr>
      </p:pic>
      <p:sp>
        <p:nvSpPr>
          <p:cNvPr id="11" name="矩形 10"/>
          <p:cNvSpPr/>
          <p:nvPr/>
        </p:nvSpPr>
        <p:spPr>
          <a:xfrm>
            <a:off x="4786314" y="3500438"/>
            <a:ext cx="4185761" cy="461665"/>
          </a:xfrm>
          <a:prstGeom prst="rect">
            <a:avLst/>
          </a:prstGeom>
        </p:spPr>
        <p:txBody>
          <a:bodyPr wrap="none">
            <a:spAutoFit/>
          </a:bodyPr>
          <a:lstStyle/>
          <a:p>
            <a:r>
              <a:rPr lang="zh-TW" altLang="en-US" sz="2400" dirty="0" smtClean="0"/>
              <a:t>利用問句猜猜頭上的物品名稱</a:t>
            </a:r>
            <a:endParaRPr lang="zh-TW" altLang="en-US" sz="2400" dirty="0"/>
          </a:p>
        </p:txBody>
      </p:sp>
    </p:spTree>
    <p:extLst>
      <p:ext uri="{BB962C8B-B14F-4D97-AF65-F5344CB8AC3E}">
        <p14:creationId xmlns:p14="http://schemas.microsoft.com/office/powerpoint/2010/main" xmlns="" val="1424057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30305" b="30305"/>
          <a:stretch>
            <a:fillRect/>
          </a:stretch>
        </p:blipFill>
        <p:spPr/>
      </p:pic>
      <p:sp>
        <p:nvSpPr>
          <p:cNvPr id="6" name="矩形 5"/>
          <p:cNvSpPr/>
          <p:nvPr/>
        </p:nvSpPr>
        <p:spPr>
          <a:xfrm>
            <a:off x="225934" y="214290"/>
            <a:ext cx="4698722" cy="769441"/>
          </a:xfrm>
          <a:prstGeom prst="rect">
            <a:avLst/>
          </a:prstGeom>
        </p:spPr>
        <p:txBody>
          <a:bodyPr wrap="none">
            <a:spAutoFit/>
          </a:bodyPr>
          <a:lstStyle/>
          <a:p>
            <a:pPr lvl="0"/>
            <a:r>
              <a:rPr lang="zh-TW" altLang="en-US" sz="4400" dirty="0" smtClean="0">
                <a:solidFill>
                  <a:schemeClr val="bg1"/>
                </a:solidFill>
                <a:latin typeface="SimSun" pitchFamily="2" charset="-122"/>
                <a:ea typeface="SimSun" pitchFamily="2" charset="-122"/>
              </a:rPr>
              <a:t>社群的效益與檢討</a:t>
            </a:r>
            <a:endParaRPr lang="zh-CN" altLang="en-US" sz="4400" dirty="0">
              <a:solidFill>
                <a:schemeClr val="bg1"/>
              </a:solidFill>
              <a:latin typeface="SimSun" pitchFamily="2" charset="-122"/>
              <a:ea typeface="SimSun" pitchFamily="2" charset="-122"/>
            </a:endParaRPr>
          </a:p>
        </p:txBody>
      </p:sp>
      <p:sp>
        <p:nvSpPr>
          <p:cNvPr id="8" name="Rectangle 3"/>
          <p:cNvSpPr txBox="1">
            <a:spLocks noChangeArrowheads="1"/>
          </p:cNvSpPr>
          <p:nvPr/>
        </p:nvSpPr>
        <p:spPr>
          <a:xfrm>
            <a:off x="285688" y="1285860"/>
            <a:ext cx="8715468" cy="5214974"/>
          </a:xfrm>
          <a:prstGeom prst="rect">
            <a:avLst/>
          </a:prstGeom>
        </p:spPr>
        <p:txBody>
          <a:bodyPr/>
          <a:lstStyle/>
          <a:p>
            <a:r>
              <a:rPr lang="zh-TW" altLang="en-US" sz="2400" b="1" dirty="0" smtClean="0">
                <a:latin typeface="SimSun" pitchFamily="2" charset="-122"/>
                <a:ea typeface="SimSun" pitchFamily="2" charset="-122"/>
              </a:rPr>
              <a:t>檢討</a:t>
            </a:r>
            <a:r>
              <a:rPr lang="en-US" sz="2400" b="1" dirty="0" smtClean="0">
                <a:latin typeface="SimSun" pitchFamily="2" charset="-122"/>
                <a:ea typeface="SimSun" pitchFamily="2" charset="-122"/>
              </a:rPr>
              <a:t>:</a:t>
            </a:r>
            <a:endParaRPr lang="zh-TW" altLang="en-US" sz="2400" b="1" dirty="0" smtClean="0">
              <a:latin typeface="SimSun" pitchFamily="2" charset="-122"/>
              <a:ea typeface="SimSun" pitchFamily="2" charset="-122"/>
            </a:endParaRPr>
          </a:p>
          <a:p>
            <a:r>
              <a:rPr lang="en-US" altLang="zh-TW" sz="2400" dirty="0" smtClean="0">
                <a:latin typeface="SimSun" pitchFamily="2" charset="-122"/>
                <a:ea typeface="SimSun" pitchFamily="2" charset="-122"/>
              </a:rPr>
              <a:t>1.</a:t>
            </a:r>
            <a:r>
              <a:rPr lang="zh-TW" altLang="en-US" sz="2400" dirty="0" smtClean="0">
                <a:latin typeface="SimSun" pitchFamily="2" charset="-122"/>
                <a:ea typeface="SimSun" pitchFamily="2" charset="-122"/>
              </a:rPr>
              <a:t>邀請</a:t>
            </a:r>
            <a:r>
              <a:rPr lang="zh-TW" altLang="en-US" sz="2400" dirty="0" smtClean="0">
                <a:latin typeface="SimSun" pitchFamily="2" charset="-122"/>
                <a:ea typeface="SimSun" pitchFamily="2" charset="-122"/>
              </a:rPr>
              <a:t>資深巡迴輔導老師來分享有關教材教具製作及鑑定安置評估分析，讓巡迴老師可以更充分的了解相關規定，排定的內容豐富，討論的時間稍嫌不足。</a:t>
            </a:r>
          </a:p>
          <a:p>
            <a:r>
              <a:rPr lang="en-US" sz="2400" dirty="0" smtClean="0">
                <a:latin typeface="SimSun" pitchFamily="2" charset="-122"/>
                <a:ea typeface="SimSun" pitchFamily="2" charset="-122"/>
              </a:rPr>
              <a:t>2.</a:t>
            </a:r>
            <a:r>
              <a:rPr lang="zh-TW" altLang="en-US" sz="2400" dirty="0" smtClean="0">
                <a:latin typeface="SimSun" pitchFamily="2" charset="-122"/>
                <a:ea typeface="SimSun" pitchFamily="2" charset="-122"/>
              </a:rPr>
              <a:t>社群夥伴藉由分組準備主題，呈現符合特殊幼兒的學習策略，可再增加分組討論的多元化性。</a:t>
            </a:r>
          </a:p>
          <a:p>
            <a:endParaRPr lang="en-US" altLang="zh-TW" sz="2400" dirty="0" smtClean="0">
              <a:latin typeface="SimSun" pitchFamily="2" charset="-122"/>
              <a:ea typeface="SimSun" pitchFamily="2" charset="-122"/>
            </a:endParaRPr>
          </a:p>
          <a:p>
            <a:endParaRPr lang="en-US" altLang="zh-TW" sz="2400" dirty="0" smtClean="0">
              <a:latin typeface="SimSun" pitchFamily="2" charset="-122"/>
              <a:ea typeface="SimSun" pitchFamily="2" charset="-122"/>
            </a:endParaRPr>
          </a:p>
          <a:p>
            <a:r>
              <a:rPr lang="zh-TW" altLang="en-US" sz="2400" b="1" dirty="0" smtClean="0">
                <a:latin typeface="SimSun" pitchFamily="2" charset="-122"/>
                <a:ea typeface="SimSun" pitchFamily="2" charset="-122"/>
              </a:rPr>
              <a:t>建議</a:t>
            </a:r>
            <a:r>
              <a:rPr lang="en-US" sz="2400" b="1" dirty="0" smtClean="0">
                <a:latin typeface="SimSun" pitchFamily="2" charset="-122"/>
                <a:ea typeface="SimSun" pitchFamily="2" charset="-122"/>
              </a:rPr>
              <a:t>:</a:t>
            </a:r>
            <a:endParaRPr lang="zh-TW" altLang="en-US" sz="2400" b="1" dirty="0" smtClean="0">
              <a:latin typeface="SimSun" pitchFamily="2" charset="-122"/>
              <a:ea typeface="SimSun" pitchFamily="2" charset="-122"/>
            </a:endParaRPr>
          </a:p>
          <a:p>
            <a:r>
              <a:rPr lang="en-US" sz="2400" dirty="0" smtClean="0">
                <a:latin typeface="SimSun" pitchFamily="2" charset="-122"/>
                <a:ea typeface="SimSun" pitchFamily="2" charset="-122"/>
              </a:rPr>
              <a:t>1.</a:t>
            </a:r>
            <a:r>
              <a:rPr lang="zh-TW" altLang="en-US" sz="2400" dirty="0" smtClean="0">
                <a:latin typeface="SimSun" pitchFamily="2" charset="-122"/>
                <a:ea typeface="SimSun" pitchFamily="2" charset="-122"/>
              </a:rPr>
              <a:t>從符合多數學前巡迴輔導教師的需求主題開始，先從有需求的夥伴開始進行。</a:t>
            </a:r>
          </a:p>
          <a:p>
            <a:r>
              <a:rPr lang="en-US" sz="2400" dirty="0" smtClean="0">
                <a:latin typeface="SimSun" pitchFamily="2" charset="-122"/>
                <a:ea typeface="SimSun" pitchFamily="2" charset="-122"/>
              </a:rPr>
              <a:t>2.</a:t>
            </a:r>
            <a:r>
              <a:rPr lang="zh-TW" altLang="en-US" sz="2400" dirty="0" smtClean="0">
                <a:latin typeface="SimSun" pitchFamily="2" charset="-122"/>
                <a:ea typeface="SimSun" pitchFamily="2" charset="-122"/>
              </a:rPr>
              <a:t>尊重每位老師的意見，多增進情感的連繫，互相給予支持但不計較，過程中彼此給建議與協助，但不批評。</a:t>
            </a:r>
            <a:endParaRPr kumimoji="0" lang="en-US" altLang="zh-CN" sz="2400" b="0" i="0" u="none" strike="noStrike" kern="1200" cap="none" spc="0" normalizeH="0" baseline="0" noProof="0" dirty="0" smtClean="0">
              <a:ln>
                <a:noFill/>
              </a:ln>
              <a:solidFill>
                <a:schemeClr val="tx2"/>
              </a:solidFill>
              <a:effectLst/>
              <a:uLnTx/>
              <a:uFillTx/>
              <a:latin typeface="SimSun" pitchFamily="2" charset="-122"/>
              <a:ea typeface="SimSun"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30305" b="30305"/>
          <a:stretch>
            <a:fillRect/>
          </a:stretch>
        </p:blipFill>
        <p:spPr/>
      </p:pic>
      <p:sp>
        <p:nvSpPr>
          <p:cNvPr id="6" name="矩形 5"/>
          <p:cNvSpPr/>
          <p:nvPr/>
        </p:nvSpPr>
        <p:spPr>
          <a:xfrm>
            <a:off x="225934" y="214290"/>
            <a:ext cx="5843266" cy="769441"/>
          </a:xfrm>
          <a:prstGeom prst="rect">
            <a:avLst/>
          </a:prstGeom>
        </p:spPr>
        <p:txBody>
          <a:bodyPr wrap="none">
            <a:spAutoFit/>
          </a:bodyPr>
          <a:lstStyle/>
          <a:p>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學前教師研習心得回饋</a:t>
            </a:r>
            <a:endParaRPr lang="zh-CN" altLang="en-US" sz="44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8" name="Rectangle 3"/>
          <p:cNvSpPr txBox="1">
            <a:spLocks noChangeArrowheads="1"/>
          </p:cNvSpPr>
          <p:nvPr/>
        </p:nvSpPr>
        <p:spPr>
          <a:xfrm>
            <a:off x="285688" y="1285860"/>
            <a:ext cx="8715468" cy="4357718"/>
          </a:xfrm>
          <a:prstGeom prst="rect">
            <a:avLst/>
          </a:prstGeom>
        </p:spPr>
        <p:txBody>
          <a:bodyPr/>
          <a:lstStyle/>
          <a:p>
            <a:r>
              <a:rPr lang="en-US" sz="2000" dirty="0" smtClean="0">
                <a:latin typeface="SimSun" pitchFamily="2" charset="-122"/>
                <a:ea typeface="SimSun" pitchFamily="2" charset="-122"/>
              </a:rPr>
              <a:t>1.</a:t>
            </a:r>
            <a:r>
              <a:rPr lang="zh-TW" altLang="en-US" sz="2000" dirty="0" smtClean="0">
                <a:latin typeface="SimSun" pitchFamily="2" charset="-122"/>
                <a:ea typeface="SimSun" pitchFamily="2" charset="-122"/>
              </a:rPr>
              <a:t>透過各位老師的不同專長，彼此分享與增長，真的收穫多多，謝謝老師們的用心安排。</a:t>
            </a:r>
          </a:p>
          <a:p>
            <a:r>
              <a:rPr lang="en-US" sz="2000" dirty="0" smtClean="0">
                <a:latin typeface="SimSun" pitchFamily="2" charset="-122"/>
                <a:ea typeface="SimSun" pitchFamily="2" charset="-122"/>
              </a:rPr>
              <a:t>2.</a:t>
            </a:r>
            <a:r>
              <a:rPr lang="zh-TW" altLang="en-US" sz="2000" dirty="0" smtClean="0">
                <a:latin typeface="SimSun" pitchFamily="2" charset="-122"/>
                <a:ea typeface="SimSun" pitchFamily="2" charset="-122"/>
              </a:rPr>
              <a:t>透過大家的分享，</a:t>
            </a:r>
            <a:r>
              <a:rPr lang="zh-TW" altLang="en-US" sz="2000" b="1" dirty="0" smtClean="0">
                <a:latin typeface="SimSun" pitchFamily="2" charset="-122"/>
                <a:ea typeface="SimSun" pitchFamily="2" charset="-122"/>
              </a:rPr>
              <a:t>教學相長</a:t>
            </a:r>
            <a:r>
              <a:rPr lang="zh-TW" altLang="en-US" sz="2000" dirty="0" smtClean="0">
                <a:latin typeface="SimSun" pitchFamily="2" charset="-122"/>
                <a:ea typeface="SimSun" pitchFamily="2" charset="-122"/>
              </a:rPr>
              <a:t>，另一方面又能互相的支持。</a:t>
            </a:r>
          </a:p>
          <a:p>
            <a:r>
              <a:rPr lang="en-US" sz="2000" dirty="0" smtClean="0">
                <a:latin typeface="SimSun" pitchFamily="2" charset="-122"/>
                <a:ea typeface="SimSun" pitchFamily="2" charset="-122"/>
              </a:rPr>
              <a:t>3.</a:t>
            </a:r>
            <a:r>
              <a:rPr lang="zh-TW" altLang="en-US" sz="2000" dirty="0" smtClean="0">
                <a:latin typeface="SimSun" pitchFamily="2" charset="-122"/>
                <a:ea typeface="SimSun" pitchFamily="2" charset="-122"/>
              </a:rPr>
              <a:t>針對巡輔老師於行政、教學層面上各安排講師及分組分享教學心得，收穫滿滿。</a:t>
            </a:r>
          </a:p>
          <a:p>
            <a:r>
              <a:rPr lang="en-US" sz="2000" dirty="0" smtClean="0">
                <a:latin typeface="SimSun" pitchFamily="2" charset="-122"/>
                <a:ea typeface="SimSun" pitchFamily="2" charset="-122"/>
              </a:rPr>
              <a:t>4.</a:t>
            </a:r>
            <a:r>
              <a:rPr lang="zh-TW" altLang="en-US" sz="2000" dirty="0" smtClean="0">
                <a:latin typeface="SimSun" pitchFamily="2" charset="-122"/>
                <a:ea typeface="SimSun" pitchFamily="2" charset="-122"/>
              </a:rPr>
              <a:t>能利用</a:t>
            </a:r>
            <a:r>
              <a:rPr lang="zh-TW" altLang="en-US" sz="2000" b="1" dirty="0" smtClean="0">
                <a:latin typeface="SimSun" pitchFamily="2" charset="-122"/>
                <a:ea typeface="SimSun" pitchFamily="2" charset="-122"/>
              </a:rPr>
              <a:t>實際教學的例子</a:t>
            </a:r>
            <a:r>
              <a:rPr lang="zh-TW" altLang="en-US" sz="2000" dirty="0" smtClean="0">
                <a:latin typeface="SimSun" pitchFamily="2" charset="-122"/>
                <a:ea typeface="SimSun" pitchFamily="2" charset="-122"/>
              </a:rPr>
              <a:t>說明、充實教學知能。</a:t>
            </a:r>
          </a:p>
          <a:p>
            <a:r>
              <a:rPr lang="en-US" sz="2000" dirty="0" smtClean="0">
                <a:latin typeface="SimSun" pitchFamily="2" charset="-122"/>
                <a:ea typeface="SimSun" pitchFamily="2" charset="-122"/>
              </a:rPr>
              <a:t>5.</a:t>
            </a:r>
            <a:r>
              <a:rPr lang="zh-TW" altLang="en-US" sz="2000" dirty="0" smtClean="0">
                <a:latin typeface="SimSun" pitchFamily="2" charset="-122"/>
                <a:ea typeface="SimSun" pitchFamily="2" charset="-122"/>
              </a:rPr>
              <a:t>感謝今日分享的老師，對於情緒的引導能夠更深瞭解及運用。</a:t>
            </a:r>
          </a:p>
          <a:p>
            <a:r>
              <a:rPr lang="en-US" sz="2000" dirty="0" smtClean="0">
                <a:latin typeface="SimSun" pitchFamily="2" charset="-122"/>
                <a:ea typeface="SimSun" pitchFamily="2" charset="-122"/>
              </a:rPr>
              <a:t>6.</a:t>
            </a:r>
            <a:r>
              <a:rPr lang="zh-TW" altLang="en-US" sz="2000" dirty="0" smtClean="0">
                <a:latin typeface="SimSun" pitchFamily="2" charset="-122"/>
                <a:ea typeface="SimSun" pitchFamily="2" charset="-122"/>
              </a:rPr>
              <a:t>實用有幫助。</a:t>
            </a:r>
          </a:p>
          <a:p>
            <a:r>
              <a:rPr lang="en-US" sz="2000" dirty="0" smtClean="0">
                <a:latin typeface="SimSun" pitchFamily="2" charset="-122"/>
                <a:ea typeface="SimSun" pitchFamily="2" charset="-122"/>
              </a:rPr>
              <a:t>7.</a:t>
            </a:r>
            <a:r>
              <a:rPr lang="zh-TW" altLang="en-US" sz="2000" dirty="0" smtClean="0">
                <a:latin typeface="SimSun" pitchFamily="2" charset="-122"/>
                <a:ea typeface="SimSun" pitchFamily="2" charset="-122"/>
              </a:rPr>
              <a:t>巡迴老師透過不同領域的</a:t>
            </a:r>
            <a:r>
              <a:rPr lang="zh-TW" altLang="en-US" sz="2000" b="1" dirty="0" smtClean="0">
                <a:latin typeface="SimSun" pitchFamily="2" charset="-122"/>
                <a:ea typeface="SimSun" pitchFamily="2" charset="-122"/>
              </a:rPr>
              <a:t>討論、分享、實際操作</a:t>
            </a:r>
            <a:r>
              <a:rPr lang="zh-TW" altLang="en-US" sz="2000" dirty="0" smtClean="0">
                <a:latin typeface="SimSun" pitchFamily="2" charset="-122"/>
                <a:ea typeface="SimSun" pitchFamily="2" charset="-122"/>
              </a:rPr>
              <a:t>，在教學方面，能有更專業的表現。</a:t>
            </a:r>
          </a:p>
          <a:p>
            <a:r>
              <a:rPr lang="en-US" sz="2000" dirty="0" smtClean="0">
                <a:latin typeface="SimSun" pitchFamily="2" charset="-122"/>
                <a:ea typeface="SimSun" pitchFamily="2" charset="-122"/>
              </a:rPr>
              <a:t>8.</a:t>
            </a:r>
            <a:r>
              <a:rPr lang="zh-TW" altLang="en-US" sz="2000" dirty="0" smtClean="0">
                <a:latin typeface="SimSun" pitchFamily="2" charset="-122"/>
                <a:ea typeface="SimSun" pitchFamily="2" charset="-122"/>
              </a:rPr>
              <a:t>感謝老師們</a:t>
            </a:r>
            <a:r>
              <a:rPr lang="zh-TW" altLang="en-US" sz="2000" b="1" dirty="0" smtClean="0">
                <a:latin typeface="SimSun" pitchFamily="2" charset="-122"/>
                <a:ea typeface="SimSun" pitchFamily="2" charset="-122"/>
              </a:rPr>
              <a:t>無私的分</a:t>
            </a:r>
            <a:r>
              <a:rPr lang="zh-TW" altLang="en-US" sz="2000" dirty="0" smtClean="0">
                <a:latin typeface="SimSun" pitchFamily="2" charset="-122"/>
                <a:ea typeface="SimSun" pitchFamily="2" charset="-122"/>
              </a:rPr>
              <a:t>享，收穫良多。</a:t>
            </a:r>
          </a:p>
          <a:p>
            <a:r>
              <a:rPr lang="en-US" sz="2000" dirty="0" smtClean="0">
                <a:latin typeface="SimSun" pitchFamily="2" charset="-122"/>
                <a:ea typeface="SimSun" pitchFamily="2" charset="-122"/>
              </a:rPr>
              <a:t>9.</a:t>
            </a:r>
            <a:r>
              <a:rPr lang="zh-TW" altLang="en-US" sz="2000" dirty="0" smtClean="0">
                <a:latin typeface="SimSun" pitchFamily="2" charset="-122"/>
                <a:ea typeface="SimSun" pitchFamily="2" charset="-122"/>
              </a:rPr>
              <a:t>透過各領域老師講解示範並實際參與操作獲得教學上的專業成長，受益良多。謝謝左營國小團隊，辛苦了。</a:t>
            </a:r>
            <a:r>
              <a:rPr lang="en-US" sz="2000" dirty="0" smtClean="0">
                <a:latin typeface="SimSun" pitchFamily="2" charset="-122"/>
                <a:ea typeface="SimSun" pitchFamily="2" charset="-122"/>
              </a:rPr>
              <a:t>					</a:t>
            </a:r>
            <a:endParaRPr lang="zh-TW" altLang="en-US" sz="2000" dirty="0" smtClean="0">
              <a:latin typeface="SimSun" pitchFamily="2" charset="-122"/>
              <a:ea typeface="SimSun" pitchFamily="2" charset="-122"/>
            </a:endParaRPr>
          </a:p>
          <a:p>
            <a:r>
              <a:rPr lang="en-US" sz="2000" dirty="0" smtClean="0">
                <a:latin typeface="SimSun" pitchFamily="2" charset="-122"/>
                <a:ea typeface="SimSun" pitchFamily="2" charset="-122"/>
              </a:rPr>
              <a:t>10.</a:t>
            </a:r>
            <a:r>
              <a:rPr lang="zh-TW" altLang="en-US" sz="2000" dirty="0" smtClean="0">
                <a:latin typeface="SimSun" pitchFamily="2" charset="-122"/>
                <a:ea typeface="SimSun" pitchFamily="2" charset="-122"/>
              </a:rPr>
              <a:t>從各組分享經驗當中，學習到各領域的教學方法，收穫良多。</a:t>
            </a:r>
          </a:p>
          <a:p>
            <a:r>
              <a:rPr lang="en-US" sz="2000" dirty="0" smtClean="0">
                <a:latin typeface="SimSun" pitchFamily="2" charset="-122"/>
                <a:ea typeface="SimSun" pitchFamily="2" charset="-122"/>
              </a:rPr>
              <a:t>11.</a:t>
            </a:r>
            <a:r>
              <a:rPr lang="zh-TW" altLang="en-US" sz="2000" dirty="0" smtClean="0">
                <a:latin typeface="SimSun" pitchFamily="2" charset="-122"/>
                <a:ea typeface="SimSun" pitchFamily="2" charset="-122"/>
              </a:rPr>
              <a:t>感恩你們讓我加入社群，</a:t>
            </a:r>
            <a:r>
              <a:rPr lang="zh-TW" altLang="en-US" sz="2000" b="1" dirty="0" smtClean="0">
                <a:latin typeface="SimSun" pitchFamily="2" charset="-122"/>
                <a:ea typeface="SimSun" pitchFamily="2" charset="-122"/>
              </a:rPr>
              <a:t>很具溫度</a:t>
            </a:r>
            <a:r>
              <a:rPr lang="zh-TW" altLang="en-US" sz="2000" dirty="0" smtClean="0">
                <a:latin typeface="SimSun" pitchFamily="2" charset="-122"/>
                <a:ea typeface="SimSun" pitchFamily="2" charset="-122"/>
              </a:rPr>
              <a:t>，從參與互動當中，提升自己的專業，並解決了我遇到的難題。</a:t>
            </a:r>
            <a:r>
              <a:rPr lang="en-US" sz="2000" dirty="0" smtClean="0">
                <a:latin typeface="SimSun" pitchFamily="2" charset="-122"/>
                <a:ea typeface="SimSun" pitchFamily="2" charset="-122"/>
              </a:rPr>
              <a:t>					</a:t>
            </a:r>
            <a:endParaRPr lang="zh-TW" altLang="en-US" sz="2000" dirty="0" smtClean="0">
              <a:latin typeface="SimSun" pitchFamily="2" charset="-122"/>
              <a:ea typeface="SimSun" pitchFamily="2" charset="-122"/>
            </a:endParaRPr>
          </a:p>
          <a:p>
            <a:r>
              <a:rPr lang="en-US" sz="2000" dirty="0" smtClean="0">
                <a:latin typeface="SimSun" pitchFamily="2" charset="-122"/>
                <a:ea typeface="SimSun" pitchFamily="2" charset="-122"/>
              </a:rPr>
              <a:t>12.</a:t>
            </a:r>
            <a:r>
              <a:rPr lang="zh-TW" altLang="en-US" sz="2000" dirty="0" smtClean="0">
                <a:latin typeface="SimSun" pitchFamily="2" charset="-122"/>
                <a:ea typeface="SimSun" pitchFamily="2" charset="-122"/>
              </a:rPr>
              <a:t>謝謝左營國小團隊的服務，很溫馨。從每次討論、分享當中，都有滿滿的收穫。</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smtClean="0">
              <a:ln>
                <a:noFill/>
              </a:ln>
              <a:solidFill>
                <a:schemeClr val="tx2"/>
              </a:solidFill>
              <a:effectLst/>
              <a:uLnTx/>
              <a:uFillTx/>
              <a:latin typeface="+mn-lt"/>
              <a:ea typeface="宋体" charset="-122"/>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4282" y="1143830"/>
            <a:ext cx="6535764" cy="1785104"/>
          </a:xfrm>
          <a:prstGeom prst="rect">
            <a:avLst/>
          </a:prstGeom>
        </p:spPr>
        <p:txBody>
          <a:bodyPr wrap="none">
            <a:spAutoFit/>
          </a:bodyPr>
          <a:lstStyle/>
          <a:p>
            <a:r>
              <a:rPr lang="en-US" altLang="zh-CN" sz="11000" b="1" smtClean="0">
                <a:effectLst>
                  <a:reflection blurRad="6350" stA="55000" endA="300" endPos="45500" dir="5400000" sy="-100000" algn="bl" rotWithShape="0"/>
                </a:effectLst>
                <a:latin typeface="Arial" pitchFamily="34" charset="0"/>
                <a:cs typeface="Arial" pitchFamily="34" charset="0"/>
              </a:rPr>
              <a:t>THANKS!</a:t>
            </a:r>
            <a:endParaRPr lang="zh-CN" altLang="en-US" sz="11000" b="1">
              <a:effectLst>
                <a:reflection blurRad="6350" stA="55000" endA="300" endPos="45500" dir="5400000" sy="-100000" algn="bl" rotWithShape="0"/>
              </a:effectLst>
              <a:latin typeface="Arial" pitchFamily="34" charset="0"/>
              <a:cs typeface="Arial" pitchFamily="34" charset="0"/>
            </a:endParaRPr>
          </a:p>
        </p:txBody>
      </p:sp>
      <p:sp>
        <p:nvSpPr>
          <p:cNvPr id="4" name="矩形 3"/>
          <p:cNvSpPr/>
          <p:nvPr/>
        </p:nvSpPr>
        <p:spPr>
          <a:xfrm>
            <a:off x="357158" y="4929198"/>
            <a:ext cx="4429156" cy="1446550"/>
          </a:xfrm>
          <a:prstGeom prst="rect">
            <a:avLst/>
          </a:prstGeom>
        </p:spPr>
        <p:txBody>
          <a:bodyPr wrap="square">
            <a:spAutoFit/>
          </a:bodyPr>
          <a:lstStyle/>
          <a:p>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學前教師教學輔導技巧之運用</a:t>
            </a:r>
            <a:endParaRPr lang="zh-CN" altLang="en-US" sz="44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30305" b="30305"/>
          <a:stretch>
            <a:fillRect/>
          </a:stretch>
        </p:blipFill>
        <p:spPr/>
      </p:pic>
      <p:sp>
        <p:nvSpPr>
          <p:cNvPr id="6" name="矩形 5"/>
          <p:cNvSpPr/>
          <p:nvPr/>
        </p:nvSpPr>
        <p:spPr>
          <a:xfrm>
            <a:off x="225934" y="214290"/>
            <a:ext cx="4711546" cy="769441"/>
          </a:xfrm>
          <a:prstGeom prst="rect">
            <a:avLst/>
          </a:prstGeom>
        </p:spPr>
        <p:txBody>
          <a:bodyPr wrap="none">
            <a:spAutoFit/>
          </a:bodyPr>
          <a:lstStyle/>
          <a:p>
            <a:r>
              <a:rPr lang="zh-TW" altLang="en-US" sz="4400" b="1" dirty="0">
                <a:solidFill>
                  <a:schemeClr val="bg1"/>
                </a:solidFill>
                <a:effectLst>
                  <a:outerShdw blurRad="50800" dist="38100" dir="2700000" algn="tl" rotWithShape="0">
                    <a:prstClr val="black">
                      <a:alpha val="40000"/>
                    </a:prstClr>
                  </a:outerShdw>
                </a:effectLst>
                <a:latin typeface="+mn-ea"/>
                <a:cs typeface="Arial" pitchFamily="34" charset="0"/>
              </a:rPr>
              <a:t>社群成果發表摘要</a:t>
            </a:r>
            <a:endParaRPr lang="zh-CN" altLang="en-US" sz="4400" b="1" dirty="0">
              <a:solidFill>
                <a:schemeClr val="bg1"/>
              </a:solidFill>
              <a:effectLst>
                <a:outerShdw blurRad="50800" dist="38100" dir="2700000" algn="tl" rotWithShape="0">
                  <a:prstClr val="black">
                    <a:alpha val="40000"/>
                  </a:prstClr>
                </a:outerShdw>
              </a:effectLst>
              <a:latin typeface="+mn-ea"/>
              <a:cs typeface="Arial" pitchFamily="34" charset="0"/>
            </a:endParaRPr>
          </a:p>
        </p:txBody>
      </p:sp>
      <p:graphicFrame>
        <p:nvGraphicFramePr>
          <p:cNvPr id="7" name="图示 6"/>
          <p:cNvGraphicFramePr/>
          <p:nvPr>
            <p:extLst>
              <p:ext uri="{D42A27DB-BD31-4B8C-83A1-F6EECF244321}">
                <p14:modId xmlns:p14="http://schemas.microsoft.com/office/powerpoint/2010/main" xmlns="" val="1797013765"/>
              </p:ext>
            </p:extLst>
          </p:nvPr>
        </p:nvGraphicFramePr>
        <p:xfrm>
          <a:off x="1500166" y="1714488"/>
          <a:ext cx="6096000" cy="457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p:pic>
      <p:sp>
        <p:nvSpPr>
          <p:cNvPr id="6" name="矩形 5"/>
          <p:cNvSpPr/>
          <p:nvPr/>
        </p:nvSpPr>
        <p:spPr>
          <a:xfrm>
            <a:off x="225934" y="214290"/>
            <a:ext cx="3579826" cy="769441"/>
          </a:xfrm>
          <a:prstGeom prst="rect">
            <a:avLst/>
          </a:prstGeom>
        </p:spPr>
        <p:txBody>
          <a:bodyPr wrap="none">
            <a:spAutoFit/>
          </a:bodyPr>
          <a:lstStyle/>
          <a:p>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群成立目的</a:t>
            </a:r>
            <a:endParaRPr lang="zh-CN" altLang="en-US" sz="44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32" name="内容占位符 4"/>
          <p:cNvSpPr txBox="1">
            <a:spLocks/>
          </p:cNvSpPr>
          <p:nvPr/>
        </p:nvSpPr>
        <p:spPr>
          <a:xfrm>
            <a:off x="4214810" y="2500307"/>
            <a:ext cx="4500594" cy="3180935"/>
          </a:xfrm>
          <a:prstGeom prst="rect">
            <a:avLst/>
          </a:prstGeom>
        </p:spPr>
        <p:txBody>
          <a:bodyPr vert="horz" wrap="square" lIns="91440" tIns="45720" rIns="91440" bIns="45720" rtlCol="0">
            <a:spAutoFit/>
          </a:bodyPr>
          <a:lstStyle/>
          <a:p>
            <a:pPr marL="361950" lvl="1" indent="-361950">
              <a:lnSpc>
                <a:spcPts val="3500"/>
              </a:lnSpc>
              <a:spcBef>
                <a:spcPct val="20000"/>
              </a:spcBef>
              <a:defRPr/>
            </a:pPr>
            <a:r>
              <a:rPr lang="en-US" altLang="zh-TW" sz="3200" b="1" dirty="0" smtClean="0">
                <a:ea typeface="宋体" charset="-122"/>
              </a:rPr>
              <a:t>‧</a:t>
            </a:r>
            <a:r>
              <a:rPr lang="zh-TW" altLang="en-US" sz="3200" b="1" dirty="0" smtClean="0">
                <a:latin typeface="SimSun" pitchFamily="2" charset="-122"/>
                <a:ea typeface="SimSun" pitchFamily="2" charset="-122"/>
              </a:rPr>
              <a:t>目的</a:t>
            </a:r>
            <a:r>
              <a:rPr lang="en-US" altLang="zh-TW" sz="3200" dirty="0" smtClean="0">
                <a:latin typeface="SimSun" pitchFamily="2" charset="-122"/>
                <a:ea typeface="SimSun" pitchFamily="2" charset="-122"/>
              </a:rPr>
              <a:t>:</a:t>
            </a:r>
            <a:r>
              <a:rPr lang="zh-TW" altLang="en-US" sz="2400" dirty="0" smtClean="0"/>
              <a:t>增進學前特殊教育教師對於各種教學方法的理解及實際運用於教學需求中，以提升教學品質；藉由教師社群分享與討論，增進教師專業成長。</a:t>
            </a:r>
          </a:p>
          <a:p>
            <a:pPr marL="361950" lvl="1" indent="-361950">
              <a:lnSpc>
                <a:spcPts val="2500"/>
              </a:lnSpc>
              <a:spcBef>
                <a:spcPct val="20000"/>
              </a:spcBef>
              <a:defRPr/>
            </a:pPr>
            <a:endParaRPr lang="en-US" altLang="zh-CN" sz="2400" dirty="0" smtClean="0">
              <a:ea typeface="宋体" charset="-122"/>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l="10475" r="10475"/>
          <a:stretch>
            <a:fillRect/>
          </a:stretch>
        </p:blipFill>
        <p:spPr bwMode="auto">
          <a:xfrm>
            <a:off x="785786" y="1857364"/>
            <a:ext cx="3429024" cy="3857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p:pic>
      <p:sp>
        <p:nvSpPr>
          <p:cNvPr id="6" name="矩形 5"/>
          <p:cNvSpPr/>
          <p:nvPr/>
        </p:nvSpPr>
        <p:spPr>
          <a:xfrm>
            <a:off x="225934" y="214290"/>
            <a:ext cx="2448106" cy="769441"/>
          </a:xfrm>
          <a:prstGeom prst="rect">
            <a:avLst/>
          </a:prstGeom>
        </p:spPr>
        <p:txBody>
          <a:bodyPr wrap="none">
            <a:spAutoFit/>
          </a:bodyPr>
          <a:lstStyle/>
          <a:p>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群成員</a:t>
            </a:r>
            <a:endParaRPr lang="zh-CN" altLang="en-US" sz="44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43" name="矩形 42"/>
          <p:cNvSpPr/>
          <p:nvPr/>
        </p:nvSpPr>
        <p:spPr>
          <a:xfrm>
            <a:off x="4786314" y="2000240"/>
            <a:ext cx="3643306" cy="3653308"/>
          </a:xfrm>
          <a:prstGeom prst="rect">
            <a:avLst/>
          </a:prstGeom>
        </p:spPr>
        <p:txBody>
          <a:bodyPr wrap="square">
            <a:spAutoFit/>
          </a:bodyPr>
          <a:lstStyle/>
          <a:p>
            <a:pPr marL="342900" indent="-342900">
              <a:lnSpc>
                <a:spcPct val="90000"/>
              </a:lnSpc>
              <a:spcBef>
                <a:spcPct val="20000"/>
              </a:spcBef>
              <a:defRPr/>
            </a:pPr>
            <a:r>
              <a:rPr lang="en-US" altLang="zh-TW" sz="2400" b="1" dirty="0" smtClean="0">
                <a:ea typeface="宋体" charset="-122"/>
              </a:rPr>
              <a:t>‧</a:t>
            </a:r>
            <a:r>
              <a:rPr lang="zh-TW" altLang="en-US" sz="2800" b="1" dirty="0" smtClean="0">
                <a:ea typeface="宋体" charset="-122"/>
              </a:rPr>
              <a:t>社群召集人</a:t>
            </a:r>
            <a:r>
              <a:rPr lang="en-US" altLang="zh-TW" sz="2800" dirty="0" smtClean="0">
                <a:ea typeface="宋体" charset="-122"/>
              </a:rPr>
              <a:t>:</a:t>
            </a:r>
            <a:r>
              <a:rPr lang="zh-TW" altLang="en-US" sz="2400" dirty="0" smtClean="0">
                <a:ea typeface="宋体" charset="-122"/>
              </a:rPr>
              <a:t>張敏老師</a:t>
            </a:r>
            <a:endParaRPr lang="en-US" altLang="zh-TW" sz="2400" dirty="0" smtClean="0">
              <a:ea typeface="宋体" charset="-122"/>
            </a:endParaRPr>
          </a:p>
          <a:p>
            <a:pPr marL="342900" indent="-342900">
              <a:lnSpc>
                <a:spcPct val="90000"/>
              </a:lnSpc>
              <a:spcBef>
                <a:spcPct val="20000"/>
              </a:spcBef>
              <a:buFont typeface="Arial" pitchFamily="34" charset="0"/>
              <a:buChar char="•"/>
              <a:defRPr/>
            </a:pPr>
            <a:endParaRPr lang="en-US" altLang="zh-TW" sz="2400" dirty="0" smtClean="0">
              <a:ea typeface="宋体" charset="-122"/>
            </a:endParaRPr>
          </a:p>
          <a:p>
            <a:pPr marL="342900" indent="-342900">
              <a:lnSpc>
                <a:spcPts val="3500"/>
              </a:lnSpc>
              <a:spcBef>
                <a:spcPct val="20000"/>
              </a:spcBef>
              <a:defRPr/>
            </a:pPr>
            <a:r>
              <a:rPr lang="en-US" altLang="zh-TW" sz="2400" b="1" dirty="0" smtClean="0">
                <a:ea typeface="宋体" charset="-122"/>
              </a:rPr>
              <a:t>‧</a:t>
            </a:r>
            <a:r>
              <a:rPr lang="zh-TW" altLang="en-US" sz="2800" b="1" dirty="0" smtClean="0">
                <a:ea typeface="宋体" charset="-122"/>
              </a:rPr>
              <a:t>社群成員</a:t>
            </a:r>
            <a:r>
              <a:rPr lang="en-US" altLang="zh-TW" sz="2800" dirty="0" smtClean="0">
                <a:ea typeface="宋体" charset="-122"/>
              </a:rPr>
              <a:t>:</a:t>
            </a:r>
            <a:r>
              <a:rPr lang="zh-TW" altLang="en-US" sz="2400" dirty="0" smtClean="0">
                <a:ea typeface="宋体" charset="-122"/>
              </a:rPr>
              <a:t>高雄市學前不分類巡迴教師</a:t>
            </a:r>
            <a:r>
              <a:rPr lang="en-US" altLang="zh-TW" sz="2400" dirty="0" smtClean="0">
                <a:ea typeface="宋体" charset="-122"/>
              </a:rPr>
              <a:t>15</a:t>
            </a:r>
            <a:r>
              <a:rPr lang="zh-TW" altLang="en-US" sz="2400" dirty="0" smtClean="0">
                <a:ea typeface="宋体" charset="-122"/>
              </a:rPr>
              <a:t>位，其中邀請</a:t>
            </a:r>
            <a:r>
              <a:rPr lang="zh-TW" altLang="en-US" sz="2400" dirty="0">
                <a:ea typeface="宋体" charset="-122"/>
              </a:rPr>
              <a:t>五權國小黃敏玲老師、陳冠廷老師及中庄國小許籃憶老師</a:t>
            </a:r>
            <a:r>
              <a:rPr lang="zh-TW" altLang="en-US" sz="2400" dirty="0" smtClean="0">
                <a:ea typeface="宋体" charset="-122"/>
              </a:rPr>
              <a:t>參與主題講座分享。</a:t>
            </a:r>
            <a:endParaRPr lang="en-US" altLang="zh-CN" sz="2400" dirty="0" smtClean="0">
              <a:ea typeface="宋体" charset="-122"/>
            </a:endParaRPr>
          </a:p>
        </p:txBody>
      </p:sp>
      <p:pic>
        <p:nvPicPr>
          <p:cNvPr id="3074" name="Picture 2" descr="S__8937474"/>
          <p:cNvPicPr>
            <a:picLocks noGrp="1" noChangeAspect="1" noChangeArrowheads="1"/>
          </p:cNvPicPr>
          <p:nvPr>
            <p:ph type="pic" sz="quarter" idx="11"/>
          </p:nvPr>
        </p:nvPicPr>
        <p:blipFill>
          <a:blip r:embed="rId4"/>
          <a:srcRect l="6844" r="6844"/>
          <a:stretch>
            <a:fillRect/>
          </a:stretch>
        </p:blipFill>
        <p:spPr bwMode="auto">
          <a:xfrm>
            <a:off x="785786" y="1857364"/>
            <a:ext cx="3429024" cy="392909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p:pic>
      <p:sp>
        <p:nvSpPr>
          <p:cNvPr id="6" name="矩形 5"/>
          <p:cNvSpPr/>
          <p:nvPr/>
        </p:nvSpPr>
        <p:spPr>
          <a:xfrm>
            <a:off x="225934" y="214290"/>
            <a:ext cx="3579826" cy="769441"/>
          </a:xfrm>
          <a:prstGeom prst="rect">
            <a:avLst/>
          </a:prstGeom>
        </p:spPr>
        <p:txBody>
          <a:bodyPr wrap="none">
            <a:spAutoFit/>
          </a:bodyPr>
          <a:lstStyle/>
          <a:p>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群實施方式</a:t>
            </a:r>
            <a:endParaRPr lang="zh-CN" altLang="en-US" sz="44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43" name="矩形 42"/>
          <p:cNvSpPr/>
          <p:nvPr/>
        </p:nvSpPr>
        <p:spPr>
          <a:xfrm>
            <a:off x="4786314" y="4214818"/>
            <a:ext cx="3495926" cy="1643527"/>
          </a:xfrm>
          <a:prstGeom prst="rect">
            <a:avLst/>
          </a:prstGeom>
        </p:spPr>
        <p:txBody>
          <a:bodyPr wrap="square">
            <a:spAutoFit/>
          </a:bodyPr>
          <a:lstStyle/>
          <a:p>
            <a:pPr marL="342900" indent="-342900">
              <a:lnSpc>
                <a:spcPct val="90000"/>
              </a:lnSpc>
              <a:spcBef>
                <a:spcPct val="20000"/>
              </a:spcBef>
              <a:defRPr/>
            </a:pPr>
            <a:r>
              <a:rPr lang="zh-TW" altLang="en-US" sz="2400" b="1" dirty="0" smtClean="0">
                <a:ea typeface="宋体" charset="-122"/>
              </a:rPr>
              <a:t>社群實施方式主要有</a:t>
            </a:r>
            <a:r>
              <a:rPr lang="en-US" altLang="zh-TW" sz="2400" b="1" dirty="0" smtClean="0">
                <a:ea typeface="宋体" charset="-122"/>
              </a:rPr>
              <a:t>:</a:t>
            </a:r>
          </a:p>
          <a:p>
            <a:pPr marL="342900" indent="-342900">
              <a:lnSpc>
                <a:spcPct val="90000"/>
              </a:lnSpc>
              <a:spcBef>
                <a:spcPct val="20000"/>
              </a:spcBef>
              <a:defRPr/>
            </a:pPr>
            <a:r>
              <a:rPr lang="en-US" altLang="zh-TW" sz="2400" b="1" dirty="0" smtClean="0">
                <a:ea typeface="宋体" charset="-122"/>
              </a:rPr>
              <a:t>1.</a:t>
            </a:r>
            <a:r>
              <a:rPr lang="zh-TW" altLang="en-US" sz="2400" b="1" dirty="0" smtClean="0">
                <a:ea typeface="宋体" charset="-122"/>
              </a:rPr>
              <a:t>講座方式</a:t>
            </a:r>
            <a:endParaRPr lang="en-US" altLang="zh-TW" sz="2400" b="1" dirty="0" smtClean="0">
              <a:ea typeface="宋体" charset="-122"/>
            </a:endParaRPr>
          </a:p>
          <a:p>
            <a:pPr marL="342900" indent="-342900">
              <a:lnSpc>
                <a:spcPct val="90000"/>
              </a:lnSpc>
              <a:spcBef>
                <a:spcPct val="20000"/>
              </a:spcBef>
              <a:defRPr/>
            </a:pPr>
            <a:r>
              <a:rPr lang="en-US" altLang="zh-TW" sz="2400" b="1" dirty="0" smtClean="0">
                <a:ea typeface="宋体" charset="-122"/>
              </a:rPr>
              <a:t>2.</a:t>
            </a:r>
            <a:r>
              <a:rPr lang="zh-TW" altLang="en-US" sz="2400" b="1" dirty="0" smtClean="0"/>
              <a:t>實際操作</a:t>
            </a:r>
            <a:endParaRPr lang="en-US" altLang="zh-TW" sz="2400" b="1" dirty="0" smtClean="0"/>
          </a:p>
          <a:p>
            <a:pPr marL="342900" indent="-342900">
              <a:lnSpc>
                <a:spcPct val="90000"/>
              </a:lnSpc>
              <a:spcBef>
                <a:spcPct val="20000"/>
              </a:spcBef>
              <a:defRPr/>
            </a:pPr>
            <a:r>
              <a:rPr lang="en-US" altLang="zh-TW" sz="2400" b="1" dirty="0" smtClean="0">
                <a:ea typeface="宋体" charset="-122"/>
              </a:rPr>
              <a:t>3.</a:t>
            </a:r>
            <a:r>
              <a:rPr lang="zh-TW" altLang="en-US" sz="2400" b="1" dirty="0" smtClean="0">
                <a:ea typeface="宋体" charset="-122"/>
              </a:rPr>
              <a:t>問題討論與分享</a:t>
            </a:r>
            <a:endParaRPr lang="en-US" altLang="zh-TW" sz="2400" b="1" dirty="0" smtClean="0">
              <a:ea typeface="宋体" charset="-122"/>
            </a:endParaRPr>
          </a:p>
        </p:txBody>
      </p:sp>
      <p:pic>
        <p:nvPicPr>
          <p:cNvPr id="2050" name="Picture 2" descr="S__17719455"/>
          <p:cNvPicPr>
            <a:picLocks noChangeAspect="1" noChangeArrowheads="1"/>
          </p:cNvPicPr>
          <p:nvPr/>
        </p:nvPicPr>
        <p:blipFill>
          <a:blip r:embed="rId4" cstate="print"/>
          <a:srcRect/>
          <a:stretch>
            <a:fillRect/>
          </a:stretch>
        </p:blipFill>
        <p:spPr bwMode="auto">
          <a:xfrm>
            <a:off x="857224" y="1357298"/>
            <a:ext cx="2857520" cy="2424111"/>
          </a:xfrm>
          <a:prstGeom prst="rect">
            <a:avLst/>
          </a:prstGeom>
          <a:noFill/>
          <a:ln w="9525">
            <a:noFill/>
            <a:miter lim="800000"/>
            <a:headEnd/>
            <a:tailEnd/>
          </a:ln>
        </p:spPr>
      </p:pic>
      <p:pic>
        <p:nvPicPr>
          <p:cNvPr id="2053" name="Picture 5" descr="20190315肢體活動分享_190318_0005"/>
          <p:cNvPicPr>
            <a:picLocks noGrp="1" noChangeAspect="1" noChangeArrowheads="1"/>
          </p:cNvPicPr>
          <p:nvPr>
            <p:ph type="pic" sz="quarter" idx="12"/>
          </p:nvPr>
        </p:nvPicPr>
        <p:blipFill>
          <a:blip r:embed="rId5" cstate="print"/>
          <a:srcRect l="6866" r="6866"/>
          <a:stretch>
            <a:fillRect/>
          </a:stretch>
        </p:blipFill>
        <p:spPr bwMode="auto">
          <a:xfrm>
            <a:off x="857224" y="3857628"/>
            <a:ext cx="2857520" cy="2327275"/>
          </a:xfrm>
          <a:prstGeom prst="rect">
            <a:avLst/>
          </a:prstGeom>
          <a:noFill/>
          <a:ln w="9525">
            <a:noFill/>
            <a:miter lim="800000"/>
            <a:headEnd/>
            <a:tailEnd/>
          </a:ln>
        </p:spPr>
      </p:pic>
      <p:pic>
        <p:nvPicPr>
          <p:cNvPr id="2054" name="Picture 6" descr="2019419_190422_0053"/>
          <p:cNvPicPr>
            <a:picLocks noGrp="1" noChangeAspect="1" noChangeArrowheads="1"/>
          </p:cNvPicPr>
          <p:nvPr>
            <p:ph type="pic" sz="quarter" idx="11"/>
          </p:nvPr>
        </p:nvPicPr>
        <p:blipFill>
          <a:blip r:embed="rId6" cstate="print"/>
          <a:srcRect l="10446" r="10446"/>
          <a:stretch>
            <a:fillRect/>
          </a:stretch>
        </p:blipFill>
        <p:spPr bwMode="auto">
          <a:xfrm>
            <a:off x="5000628" y="1357298"/>
            <a:ext cx="3071836" cy="242887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p:pic>
      <p:sp>
        <p:nvSpPr>
          <p:cNvPr id="6" name="矩形 5"/>
          <p:cNvSpPr/>
          <p:nvPr/>
        </p:nvSpPr>
        <p:spPr>
          <a:xfrm>
            <a:off x="225934" y="214290"/>
            <a:ext cx="3579826" cy="769441"/>
          </a:xfrm>
          <a:prstGeom prst="rect">
            <a:avLst/>
          </a:prstGeom>
        </p:spPr>
        <p:txBody>
          <a:bodyPr wrap="none">
            <a:spAutoFit/>
          </a:bodyPr>
          <a:lstStyle/>
          <a:p>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群場次活動</a:t>
            </a:r>
            <a:endParaRPr lang="zh-CN" altLang="en-US" sz="44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graphicFrame>
        <p:nvGraphicFramePr>
          <p:cNvPr id="9" name="表格 8"/>
          <p:cNvGraphicFramePr>
            <a:graphicFrameLocks noGrp="1"/>
          </p:cNvGraphicFramePr>
          <p:nvPr/>
        </p:nvGraphicFramePr>
        <p:xfrm>
          <a:off x="357158" y="1285859"/>
          <a:ext cx="8572561" cy="5448763"/>
        </p:xfrm>
        <a:graphic>
          <a:graphicData uri="http://schemas.openxmlformats.org/drawingml/2006/table">
            <a:tbl>
              <a:tblPr/>
              <a:tblGrid>
                <a:gridCol w="571504"/>
                <a:gridCol w="1071570"/>
                <a:gridCol w="3286148"/>
                <a:gridCol w="1214446"/>
                <a:gridCol w="2428893"/>
              </a:tblGrid>
              <a:tr h="474678">
                <a:tc>
                  <a:txBody>
                    <a:bodyPr/>
                    <a:lstStyle/>
                    <a:p>
                      <a:pPr algn="ctr">
                        <a:spcAft>
                          <a:spcPts val="0"/>
                        </a:spcAft>
                      </a:pPr>
                      <a:r>
                        <a:rPr lang="zh-TW" sz="1800" b="1" kern="100" dirty="0">
                          <a:latin typeface="SimSun" pitchFamily="2" charset="-122"/>
                          <a:ea typeface="SimSun" pitchFamily="2" charset="-122"/>
                          <a:cs typeface="Times New Roman"/>
                        </a:rPr>
                        <a:t>場次</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latin typeface="SimSun" pitchFamily="2" charset="-122"/>
                          <a:ea typeface="SimSun" pitchFamily="2" charset="-122"/>
                          <a:cs typeface="Times New Roman"/>
                        </a:rPr>
                        <a:t>研習日期</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dirty="0">
                          <a:latin typeface="SimSun" pitchFamily="2" charset="-122"/>
                          <a:ea typeface="SimSun" pitchFamily="2" charset="-122"/>
                          <a:cs typeface="Times New Roman"/>
                        </a:rPr>
                        <a:t>實施內容</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latin typeface="SimSun" pitchFamily="2" charset="-122"/>
                          <a:ea typeface="SimSun" pitchFamily="2" charset="-122"/>
                          <a:cs typeface="Times New Roman"/>
                        </a:rPr>
                        <a:t>實施方式</a:t>
                      </a:r>
                      <a:endParaRPr lang="zh-TW" sz="1800" kern="10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1" kern="100">
                          <a:latin typeface="SimSun" pitchFamily="2" charset="-122"/>
                          <a:ea typeface="SimSun" pitchFamily="2" charset="-122"/>
                          <a:cs typeface="Times New Roman"/>
                        </a:rPr>
                        <a:t>主講人</a:t>
                      </a:r>
                      <a:endParaRPr lang="zh-TW" sz="1800" kern="10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876">
                <a:tc>
                  <a:txBody>
                    <a:bodyPr/>
                    <a:lstStyle/>
                    <a:p>
                      <a:pPr algn="ctr">
                        <a:lnSpc>
                          <a:spcPts val="1600"/>
                        </a:lnSpc>
                        <a:spcAft>
                          <a:spcPts val="0"/>
                        </a:spcAft>
                      </a:pPr>
                      <a:r>
                        <a:rPr lang="en-US" sz="1800" kern="100" dirty="0">
                          <a:latin typeface="SimSun" pitchFamily="2" charset="-122"/>
                          <a:ea typeface="SimSun" pitchFamily="2" charset="-122"/>
                          <a:cs typeface="Times New Roman"/>
                        </a:rPr>
                        <a:t>1</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kern="100" dirty="0">
                          <a:latin typeface="SimSun" pitchFamily="2" charset="-122"/>
                          <a:ea typeface="SimSun" pitchFamily="2" charset="-122"/>
                          <a:cs typeface="Times New Roman"/>
                        </a:rPr>
                        <a:t>107</a:t>
                      </a:r>
                      <a:r>
                        <a:rPr lang="zh-TW" sz="1800" kern="100" dirty="0">
                          <a:latin typeface="SimSun" pitchFamily="2" charset="-122"/>
                          <a:ea typeface="SimSun" pitchFamily="2" charset="-122"/>
                          <a:cs typeface="Times New Roman"/>
                        </a:rPr>
                        <a:t>年</a:t>
                      </a:r>
                    </a:p>
                    <a:p>
                      <a:pPr algn="ctr">
                        <a:lnSpc>
                          <a:spcPts val="1600"/>
                        </a:lnSpc>
                        <a:spcAft>
                          <a:spcPts val="0"/>
                        </a:spcAft>
                      </a:pPr>
                      <a:r>
                        <a:rPr lang="en-US" sz="1800" kern="100" dirty="0">
                          <a:latin typeface="SimSun" pitchFamily="2" charset="-122"/>
                          <a:ea typeface="SimSun" pitchFamily="2" charset="-122"/>
                          <a:cs typeface="Times New Roman"/>
                        </a:rPr>
                        <a:t>11</a:t>
                      </a:r>
                      <a:r>
                        <a:rPr lang="zh-TW" sz="1800" kern="100" dirty="0" smtClean="0">
                          <a:latin typeface="SimSun" pitchFamily="2" charset="-122"/>
                          <a:ea typeface="SimSun" pitchFamily="2" charset="-122"/>
                          <a:cs typeface="Times New Roman"/>
                        </a:rPr>
                        <a:t>月</a:t>
                      </a:r>
                      <a:r>
                        <a:rPr lang="en-US" altLang="zh-TW" sz="1800" kern="100" dirty="0" smtClean="0">
                          <a:latin typeface="SimSun" pitchFamily="2" charset="-122"/>
                          <a:ea typeface="SimSun" pitchFamily="2" charset="-122"/>
                          <a:cs typeface="Times New Roman"/>
                        </a:rPr>
                        <a:t>0</a:t>
                      </a:r>
                      <a:r>
                        <a:rPr lang="en-US" sz="1800" kern="100" dirty="0" smtClean="0">
                          <a:latin typeface="SimSun" pitchFamily="2" charset="-122"/>
                          <a:ea typeface="SimSun" pitchFamily="2" charset="-122"/>
                          <a:cs typeface="Times New Roman"/>
                        </a:rPr>
                        <a:t>2</a:t>
                      </a:r>
                      <a:r>
                        <a:rPr lang="zh-TW" sz="1800" kern="100" dirty="0">
                          <a:latin typeface="SimSun" pitchFamily="2" charset="-122"/>
                          <a:ea typeface="SimSun" pitchFamily="2" charset="-122"/>
                          <a:cs typeface="Times New Roman"/>
                        </a:rPr>
                        <a:t>日</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一</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認識社群夥伴</a:t>
                      </a:r>
                      <a:r>
                        <a:rPr lang="en-US" sz="1800" kern="100" dirty="0">
                          <a:latin typeface="SimSun" pitchFamily="2" charset="-122"/>
                          <a:ea typeface="SimSun" pitchFamily="2" charset="-122"/>
                          <a:cs typeface="Times New Roman"/>
                        </a:rPr>
                        <a:t>&amp;</a:t>
                      </a:r>
                      <a:r>
                        <a:rPr lang="zh-TW" sz="1800" kern="100" dirty="0" smtClean="0">
                          <a:latin typeface="SimSun" pitchFamily="2" charset="-122"/>
                          <a:ea typeface="SimSun" pitchFamily="2" charset="-122"/>
                          <a:cs typeface="Times New Roman"/>
                        </a:rPr>
                        <a:t>分組</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en-US" sz="1800" kern="100" dirty="0" smtClean="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二</a:t>
                      </a:r>
                      <a:r>
                        <a:rPr lang="en-US" sz="1800" kern="100" dirty="0">
                          <a:latin typeface="SimSun" pitchFamily="2" charset="-122"/>
                          <a:ea typeface="SimSun" pitchFamily="2" charset="-122"/>
                          <a:cs typeface="Times New Roman"/>
                        </a:rPr>
                        <a:t>)</a:t>
                      </a:r>
                      <a:r>
                        <a:rPr lang="zh-TW" sz="1800" kern="100" dirty="0" smtClean="0">
                          <a:latin typeface="SimSun" pitchFamily="2" charset="-122"/>
                          <a:ea typeface="SimSun" pitchFamily="2" charset="-122"/>
                          <a:cs typeface="Times New Roman"/>
                        </a:rPr>
                        <a:t>教</a:t>
                      </a:r>
                      <a:r>
                        <a:rPr lang="zh-TW" altLang="en-US" sz="1800" kern="100" dirty="0" smtClean="0">
                          <a:latin typeface="SimSun" pitchFamily="2" charset="-122"/>
                          <a:ea typeface="SimSun" pitchFamily="2" charset="-122"/>
                          <a:cs typeface="Times New Roman"/>
                        </a:rPr>
                        <a:t>學教具</a:t>
                      </a:r>
                      <a:r>
                        <a:rPr lang="zh-TW" sz="1800" kern="100" dirty="0" smtClean="0">
                          <a:latin typeface="SimSun" pitchFamily="2" charset="-122"/>
                          <a:ea typeface="SimSun" pitchFamily="2" charset="-122"/>
                          <a:cs typeface="Times New Roman"/>
                        </a:rPr>
                        <a:t>介紹</a:t>
                      </a:r>
                      <a:r>
                        <a:rPr lang="zh-TW" sz="1800" kern="100" dirty="0">
                          <a:latin typeface="SimSun" pitchFamily="2" charset="-122"/>
                          <a:ea typeface="SimSun" pitchFamily="2" charset="-122"/>
                          <a:cs typeface="Times New Roman"/>
                        </a:rPr>
                        <a:t>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1800" kern="100" dirty="0">
                          <a:latin typeface="SimSun" pitchFamily="2" charset="-122"/>
                          <a:ea typeface="SimSun" pitchFamily="2" charset="-122"/>
                          <a:cs typeface="Times New Roman"/>
                        </a:rPr>
                        <a:t>專題講座</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altLang="zh-TW" sz="1800" kern="100" dirty="0" smtClean="0">
                          <a:latin typeface="SimSun" pitchFamily="2" charset="-122"/>
                          <a:ea typeface="SimSun" pitchFamily="2" charset="-122"/>
                          <a:cs typeface="Times New Roman"/>
                        </a:rPr>
                        <a:t>1.</a:t>
                      </a:r>
                      <a:r>
                        <a:rPr lang="zh-TW" sz="1800" kern="100" dirty="0" smtClean="0">
                          <a:latin typeface="SimSun" pitchFamily="2" charset="-122"/>
                          <a:ea typeface="SimSun" pitchFamily="2" charset="-122"/>
                          <a:cs typeface="Times New Roman"/>
                        </a:rPr>
                        <a:t>左營</a:t>
                      </a:r>
                      <a:r>
                        <a:rPr lang="zh-TW" sz="1800" kern="100" dirty="0">
                          <a:latin typeface="SimSun" pitchFamily="2" charset="-122"/>
                          <a:ea typeface="SimSun" pitchFamily="2" charset="-122"/>
                          <a:cs typeface="Times New Roman"/>
                        </a:rPr>
                        <a:t>國小張敏</a:t>
                      </a:r>
                      <a:r>
                        <a:rPr lang="zh-TW" sz="1800" kern="100" dirty="0" smtClean="0">
                          <a:latin typeface="SimSun" pitchFamily="2" charset="-122"/>
                          <a:ea typeface="SimSun" pitchFamily="2" charset="-122"/>
                          <a:cs typeface="Times New Roman"/>
                        </a:rPr>
                        <a:t>老師</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en-US" altLang="zh-TW" sz="1800" kern="100" dirty="0" smtClean="0">
                          <a:latin typeface="SimSun" pitchFamily="2" charset="-122"/>
                          <a:ea typeface="SimSun" pitchFamily="2" charset="-122"/>
                          <a:cs typeface="Times New Roman"/>
                        </a:rPr>
                        <a:t>2.</a:t>
                      </a:r>
                      <a:r>
                        <a:rPr lang="zh-TW" sz="1800" kern="100" dirty="0" smtClean="0">
                          <a:latin typeface="SimSun" pitchFamily="2" charset="-122"/>
                          <a:ea typeface="SimSun" pitchFamily="2" charset="-122"/>
                          <a:cs typeface="Times New Roman"/>
                        </a:rPr>
                        <a:t>五權</a:t>
                      </a:r>
                      <a:r>
                        <a:rPr lang="zh-TW" sz="1800" kern="100" dirty="0">
                          <a:latin typeface="SimSun" pitchFamily="2" charset="-122"/>
                          <a:ea typeface="SimSun" pitchFamily="2" charset="-122"/>
                          <a:cs typeface="Times New Roman"/>
                        </a:rPr>
                        <a:t>國小黃敏玲老師</a:t>
                      </a:r>
                      <a:r>
                        <a:rPr lang="zh-TW" sz="1800" kern="100" dirty="0" smtClean="0">
                          <a:latin typeface="SimSun" pitchFamily="2" charset="-122"/>
                          <a:ea typeface="SimSun" pitchFamily="2" charset="-122"/>
                          <a:cs typeface="Times New Roman"/>
                        </a:rPr>
                        <a:t>、</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zh-TW" altLang="en-US" sz="1800" kern="100" dirty="0" smtClean="0">
                          <a:latin typeface="SimSun" pitchFamily="2" charset="-122"/>
                          <a:ea typeface="SimSun" pitchFamily="2" charset="-122"/>
                          <a:cs typeface="Times New Roman"/>
                        </a:rPr>
                        <a:t>  </a:t>
                      </a:r>
                      <a:r>
                        <a:rPr lang="zh-TW" sz="1800" kern="100" dirty="0" smtClean="0">
                          <a:latin typeface="SimSun" pitchFamily="2" charset="-122"/>
                          <a:ea typeface="SimSun" pitchFamily="2" charset="-122"/>
                          <a:cs typeface="Times New Roman"/>
                        </a:rPr>
                        <a:t>陳冠廷</a:t>
                      </a:r>
                      <a:r>
                        <a:rPr lang="zh-TW" sz="1800" kern="100" dirty="0">
                          <a:latin typeface="SimSun" pitchFamily="2" charset="-122"/>
                          <a:ea typeface="SimSun" pitchFamily="2" charset="-122"/>
                          <a:cs typeface="Times New Roman"/>
                        </a:rPr>
                        <a:t>老師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240">
                <a:tc>
                  <a:txBody>
                    <a:bodyPr/>
                    <a:lstStyle/>
                    <a:p>
                      <a:pPr algn="ctr">
                        <a:lnSpc>
                          <a:spcPts val="1600"/>
                        </a:lnSpc>
                        <a:spcAft>
                          <a:spcPts val="0"/>
                        </a:spcAft>
                      </a:pPr>
                      <a:r>
                        <a:rPr lang="en-US" sz="1800" kern="100" dirty="0">
                          <a:latin typeface="SimSun" pitchFamily="2" charset="-122"/>
                          <a:ea typeface="SimSun" pitchFamily="2" charset="-122"/>
                          <a:cs typeface="Times New Roman"/>
                        </a:rPr>
                        <a:t>2</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kern="100" dirty="0">
                          <a:latin typeface="SimSun" pitchFamily="2" charset="-122"/>
                          <a:ea typeface="SimSun" pitchFamily="2" charset="-122"/>
                          <a:cs typeface="Times New Roman"/>
                        </a:rPr>
                        <a:t>107</a:t>
                      </a:r>
                      <a:r>
                        <a:rPr lang="zh-TW" sz="1800" kern="100" dirty="0">
                          <a:latin typeface="SimSun" pitchFamily="2" charset="-122"/>
                          <a:ea typeface="SimSun" pitchFamily="2" charset="-122"/>
                          <a:cs typeface="Times New Roman"/>
                        </a:rPr>
                        <a:t>年</a:t>
                      </a:r>
                    </a:p>
                    <a:p>
                      <a:pPr algn="ctr">
                        <a:lnSpc>
                          <a:spcPts val="1600"/>
                        </a:lnSpc>
                        <a:spcAft>
                          <a:spcPts val="0"/>
                        </a:spcAft>
                      </a:pPr>
                      <a:r>
                        <a:rPr lang="en-US" sz="1800" kern="100" dirty="0">
                          <a:latin typeface="SimSun" pitchFamily="2" charset="-122"/>
                          <a:ea typeface="SimSun" pitchFamily="2" charset="-122"/>
                          <a:cs typeface="Times New Roman"/>
                        </a:rPr>
                        <a:t>12</a:t>
                      </a:r>
                      <a:r>
                        <a:rPr lang="zh-TW" sz="1800" kern="100" dirty="0" smtClean="0">
                          <a:latin typeface="SimSun" pitchFamily="2" charset="-122"/>
                          <a:ea typeface="SimSun" pitchFamily="2" charset="-122"/>
                          <a:cs typeface="Times New Roman"/>
                        </a:rPr>
                        <a:t>月</a:t>
                      </a:r>
                      <a:r>
                        <a:rPr lang="en-US" altLang="zh-TW" sz="1800" kern="100" dirty="0" smtClean="0">
                          <a:latin typeface="SimSun" pitchFamily="2" charset="-122"/>
                          <a:ea typeface="SimSun" pitchFamily="2" charset="-122"/>
                          <a:cs typeface="Times New Roman"/>
                        </a:rPr>
                        <a:t>0</a:t>
                      </a:r>
                      <a:r>
                        <a:rPr lang="en-US" sz="1800" kern="100" dirty="0" smtClean="0">
                          <a:latin typeface="SimSun" pitchFamily="2" charset="-122"/>
                          <a:ea typeface="SimSun" pitchFamily="2" charset="-122"/>
                          <a:cs typeface="Times New Roman"/>
                        </a:rPr>
                        <a:t>7</a:t>
                      </a:r>
                      <a:r>
                        <a:rPr lang="zh-TW" sz="1800" kern="100" dirty="0">
                          <a:latin typeface="SimSun" pitchFamily="2" charset="-122"/>
                          <a:ea typeface="SimSun" pitchFamily="2" charset="-122"/>
                          <a:cs typeface="Times New Roman"/>
                        </a:rPr>
                        <a:t>日</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一</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學前鑑定評估分析在</a:t>
                      </a:r>
                      <a:r>
                        <a:rPr lang="zh-TW" sz="1800" kern="100" dirty="0" smtClean="0">
                          <a:latin typeface="SimSun" pitchFamily="2" charset="-122"/>
                          <a:ea typeface="SimSun" pitchFamily="2" charset="-122"/>
                          <a:cs typeface="Times New Roman"/>
                        </a:rPr>
                        <a:t>教學</a:t>
                      </a:r>
                      <a:r>
                        <a:rPr lang="zh-TW" altLang="en-US" sz="1800" kern="100" dirty="0" smtClean="0">
                          <a:latin typeface="SimSun" pitchFamily="2" charset="-122"/>
                          <a:ea typeface="SimSun" pitchFamily="2" charset="-122"/>
                          <a:cs typeface="Times New Roman"/>
                        </a:rPr>
                        <a:t>輔</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zh-TW" altLang="en-US" sz="1800" kern="100" dirty="0" smtClean="0">
                          <a:latin typeface="SimSun" pitchFamily="2" charset="-122"/>
                          <a:ea typeface="SimSun" pitchFamily="2" charset="-122"/>
                          <a:cs typeface="Times New Roman"/>
                        </a:rPr>
                        <a:t>    導</a:t>
                      </a:r>
                      <a:r>
                        <a:rPr lang="zh-TW" sz="1800" kern="100" dirty="0" smtClean="0">
                          <a:latin typeface="SimSun" pitchFamily="2" charset="-122"/>
                          <a:ea typeface="SimSun" pitchFamily="2" charset="-122"/>
                          <a:cs typeface="Times New Roman"/>
                        </a:rPr>
                        <a:t>的應用</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en-US" sz="1800" kern="100" dirty="0" smtClean="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二</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教學討論與分享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1800" kern="100" dirty="0">
                          <a:latin typeface="SimSun" pitchFamily="2" charset="-122"/>
                          <a:ea typeface="SimSun" pitchFamily="2" charset="-122"/>
                          <a:cs typeface="Times New Roman"/>
                        </a:rPr>
                        <a:t>專題講座</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kern="100" dirty="0">
                          <a:latin typeface="SimSun" pitchFamily="2" charset="-122"/>
                          <a:ea typeface="SimSun" pitchFamily="2" charset="-122"/>
                          <a:cs typeface="Times New Roman"/>
                        </a:rPr>
                        <a:t>1.</a:t>
                      </a:r>
                      <a:r>
                        <a:rPr lang="zh-TW" sz="1800" kern="100" dirty="0">
                          <a:latin typeface="SimSun" pitchFamily="2" charset="-122"/>
                          <a:ea typeface="SimSun" pitchFamily="2" charset="-122"/>
                          <a:cs typeface="Times New Roman"/>
                        </a:rPr>
                        <a:t>中庄國小許籃憶老師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660">
                <a:tc>
                  <a:txBody>
                    <a:bodyPr/>
                    <a:lstStyle/>
                    <a:p>
                      <a:pPr algn="ctr">
                        <a:lnSpc>
                          <a:spcPts val="1600"/>
                        </a:lnSpc>
                        <a:spcAft>
                          <a:spcPts val="0"/>
                        </a:spcAft>
                      </a:pPr>
                      <a:r>
                        <a:rPr lang="en-US" sz="1800" kern="100" dirty="0">
                          <a:latin typeface="SimSun" pitchFamily="2" charset="-122"/>
                          <a:ea typeface="SimSun" pitchFamily="2" charset="-122"/>
                          <a:cs typeface="Times New Roman"/>
                        </a:rPr>
                        <a:t>3</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800" kern="100" dirty="0">
                          <a:latin typeface="SimSun" pitchFamily="2" charset="-122"/>
                          <a:ea typeface="SimSun" pitchFamily="2" charset="-122"/>
                          <a:cs typeface="Times New Roman"/>
                        </a:rPr>
                        <a:t>107</a:t>
                      </a:r>
                      <a:r>
                        <a:rPr lang="zh-TW" sz="1800" kern="100" dirty="0">
                          <a:latin typeface="SimSun" pitchFamily="2" charset="-122"/>
                          <a:ea typeface="SimSun" pitchFamily="2" charset="-122"/>
                          <a:cs typeface="Times New Roman"/>
                        </a:rPr>
                        <a:t>年</a:t>
                      </a:r>
                    </a:p>
                    <a:p>
                      <a:pPr algn="ctr">
                        <a:lnSpc>
                          <a:spcPts val="1600"/>
                        </a:lnSpc>
                        <a:spcAft>
                          <a:spcPts val="0"/>
                        </a:spcAft>
                      </a:pPr>
                      <a:r>
                        <a:rPr lang="en-US" sz="1800" kern="100" dirty="0">
                          <a:latin typeface="SimSun" pitchFamily="2" charset="-122"/>
                          <a:ea typeface="SimSun" pitchFamily="2" charset="-122"/>
                          <a:cs typeface="Times New Roman"/>
                        </a:rPr>
                        <a:t>12</a:t>
                      </a:r>
                      <a:r>
                        <a:rPr lang="zh-TW" sz="1800" kern="100" dirty="0">
                          <a:latin typeface="SimSun" pitchFamily="2" charset="-122"/>
                          <a:ea typeface="SimSun" pitchFamily="2" charset="-122"/>
                          <a:cs typeface="Times New Roman"/>
                        </a:rPr>
                        <a:t>月</a:t>
                      </a:r>
                      <a:r>
                        <a:rPr lang="en-US" sz="1800" kern="100" dirty="0">
                          <a:latin typeface="SimSun" pitchFamily="2" charset="-122"/>
                          <a:ea typeface="SimSun" pitchFamily="2" charset="-122"/>
                          <a:cs typeface="Times New Roman"/>
                        </a:rPr>
                        <a:t>28</a:t>
                      </a:r>
                      <a:r>
                        <a:rPr lang="zh-TW" sz="1800" kern="100" dirty="0">
                          <a:latin typeface="SimSun" pitchFamily="2" charset="-122"/>
                          <a:ea typeface="SimSun" pitchFamily="2" charset="-122"/>
                          <a:cs typeface="Times New Roman"/>
                        </a:rPr>
                        <a:t>日</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一</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美勞活動在教學輔導技巧</a:t>
                      </a:r>
                      <a:r>
                        <a:rPr lang="zh-TW" sz="1800" kern="100" dirty="0" smtClean="0">
                          <a:latin typeface="SimSun" pitchFamily="2" charset="-122"/>
                          <a:ea typeface="SimSun" pitchFamily="2" charset="-122"/>
                          <a:cs typeface="Times New Roman"/>
                        </a:rPr>
                        <a:t>的</a:t>
                      </a:r>
                      <a:r>
                        <a:rPr lang="zh-TW" altLang="en-US" sz="1800" kern="100" dirty="0" smtClean="0">
                          <a:latin typeface="SimSun" pitchFamily="2" charset="-122"/>
                          <a:ea typeface="SimSun" pitchFamily="2" charset="-122"/>
                          <a:cs typeface="Times New Roman"/>
                        </a:rPr>
                        <a:t> </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zh-TW" altLang="en-US" sz="1800" kern="100" dirty="0" smtClean="0">
                          <a:latin typeface="SimSun" pitchFamily="2" charset="-122"/>
                          <a:ea typeface="SimSun" pitchFamily="2" charset="-122"/>
                          <a:cs typeface="Times New Roman"/>
                        </a:rPr>
                        <a:t>    </a:t>
                      </a:r>
                      <a:r>
                        <a:rPr lang="zh-TW" sz="1800" kern="100" dirty="0" smtClean="0">
                          <a:latin typeface="SimSun" pitchFamily="2" charset="-122"/>
                          <a:ea typeface="SimSun" pitchFamily="2" charset="-122"/>
                          <a:cs typeface="Times New Roman"/>
                        </a:rPr>
                        <a:t>應用</a:t>
                      </a:r>
                      <a:endParaRPr lang="zh-TW" sz="1800" kern="100" dirty="0">
                        <a:latin typeface="SimSun" pitchFamily="2" charset="-122"/>
                        <a:ea typeface="SimSun" pitchFamily="2" charset="-122"/>
                        <a:cs typeface="Times New Roman"/>
                      </a:endParaRPr>
                    </a:p>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二</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教學討論與分享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1800" kern="100" dirty="0">
                          <a:latin typeface="SimSun" pitchFamily="2" charset="-122"/>
                          <a:ea typeface="SimSun" pitchFamily="2" charset="-122"/>
                          <a:cs typeface="Times New Roman"/>
                        </a:rPr>
                        <a:t>實際操作與分享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800" kern="100" dirty="0">
                          <a:latin typeface="SimSun" pitchFamily="2" charset="-122"/>
                          <a:ea typeface="SimSun" pitchFamily="2" charset="-122"/>
                          <a:cs typeface="Times New Roman"/>
                        </a:rPr>
                        <a:t>1.</a:t>
                      </a:r>
                      <a:r>
                        <a:rPr lang="zh-TW" sz="1800" kern="100" dirty="0">
                          <a:latin typeface="SimSun" pitchFamily="2" charset="-122"/>
                          <a:ea typeface="SimSun" pitchFamily="2" charset="-122"/>
                          <a:cs typeface="Times New Roman"/>
                        </a:rPr>
                        <a:t>舊城國小王霈晴老師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571">
                <a:tc>
                  <a:txBody>
                    <a:bodyPr/>
                    <a:lstStyle/>
                    <a:p>
                      <a:pPr algn="ctr">
                        <a:lnSpc>
                          <a:spcPts val="1600"/>
                        </a:lnSpc>
                      </a:pPr>
                      <a:r>
                        <a:rPr lang="en-US" sz="1800" kern="100" dirty="0">
                          <a:latin typeface="SimSun" pitchFamily="2" charset="-122"/>
                          <a:ea typeface="SimSun" pitchFamily="2" charset="-122"/>
                          <a:cs typeface="Times New Roman"/>
                        </a:rPr>
                        <a:t>4</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800" kern="100" dirty="0">
                          <a:latin typeface="SimSun" pitchFamily="2" charset="-122"/>
                          <a:ea typeface="SimSun" pitchFamily="2" charset="-122"/>
                          <a:cs typeface="Times New Roman"/>
                        </a:rPr>
                        <a:t>108</a:t>
                      </a:r>
                      <a:r>
                        <a:rPr lang="zh-TW" sz="1800" kern="100" dirty="0">
                          <a:latin typeface="SimSun" pitchFamily="2" charset="-122"/>
                          <a:ea typeface="SimSun" pitchFamily="2" charset="-122"/>
                          <a:cs typeface="Times New Roman"/>
                        </a:rPr>
                        <a:t>年</a:t>
                      </a:r>
                    </a:p>
                    <a:p>
                      <a:pPr algn="ctr">
                        <a:lnSpc>
                          <a:spcPts val="1600"/>
                        </a:lnSpc>
                      </a:pPr>
                      <a:r>
                        <a:rPr lang="en-US" sz="1800" kern="100" dirty="0">
                          <a:latin typeface="SimSun" pitchFamily="2" charset="-122"/>
                          <a:ea typeface="SimSun" pitchFamily="2" charset="-122"/>
                          <a:cs typeface="Times New Roman"/>
                        </a:rPr>
                        <a:t>03</a:t>
                      </a:r>
                      <a:r>
                        <a:rPr lang="zh-TW" sz="1800" kern="100" dirty="0">
                          <a:latin typeface="SimSun" pitchFamily="2" charset="-122"/>
                          <a:ea typeface="SimSun" pitchFamily="2" charset="-122"/>
                          <a:cs typeface="Times New Roman"/>
                        </a:rPr>
                        <a:t>月</a:t>
                      </a:r>
                      <a:r>
                        <a:rPr lang="en-US" sz="1800" kern="100" dirty="0">
                          <a:latin typeface="SimSun" pitchFamily="2" charset="-122"/>
                          <a:ea typeface="SimSun" pitchFamily="2" charset="-122"/>
                          <a:cs typeface="Times New Roman"/>
                        </a:rPr>
                        <a:t>15</a:t>
                      </a:r>
                      <a:r>
                        <a:rPr lang="zh-TW" sz="1800" kern="100" dirty="0">
                          <a:latin typeface="SimSun" pitchFamily="2" charset="-122"/>
                          <a:ea typeface="SimSun" pitchFamily="2" charset="-122"/>
                          <a:cs typeface="Times New Roman"/>
                        </a:rPr>
                        <a:t>日</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一</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感官肢體活動在教學輔導</a:t>
                      </a:r>
                      <a:r>
                        <a:rPr lang="zh-TW" sz="1800" kern="100" dirty="0" smtClean="0">
                          <a:latin typeface="SimSun" pitchFamily="2" charset="-122"/>
                          <a:ea typeface="SimSun" pitchFamily="2" charset="-122"/>
                          <a:cs typeface="Times New Roman"/>
                        </a:rPr>
                        <a:t>技</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zh-TW" altLang="en-US" sz="1800" kern="100" baseline="0" dirty="0" smtClean="0">
                          <a:latin typeface="SimSun" pitchFamily="2" charset="-122"/>
                          <a:ea typeface="SimSun" pitchFamily="2" charset="-122"/>
                          <a:cs typeface="Times New Roman"/>
                        </a:rPr>
                        <a:t>    </a:t>
                      </a:r>
                      <a:r>
                        <a:rPr lang="zh-TW" sz="1800" kern="100" dirty="0" smtClean="0">
                          <a:latin typeface="SimSun" pitchFamily="2" charset="-122"/>
                          <a:ea typeface="SimSun" pitchFamily="2" charset="-122"/>
                          <a:cs typeface="Times New Roman"/>
                        </a:rPr>
                        <a:t>巧</a:t>
                      </a:r>
                      <a:r>
                        <a:rPr lang="zh-TW" sz="1800" kern="100" dirty="0">
                          <a:latin typeface="SimSun" pitchFamily="2" charset="-122"/>
                          <a:ea typeface="SimSun" pitchFamily="2" charset="-122"/>
                          <a:cs typeface="Times New Roman"/>
                        </a:rPr>
                        <a:t>的</a:t>
                      </a:r>
                      <a:r>
                        <a:rPr lang="zh-TW" sz="1800" kern="100" dirty="0" smtClean="0">
                          <a:latin typeface="SimSun" pitchFamily="2" charset="-122"/>
                          <a:ea typeface="SimSun" pitchFamily="2" charset="-122"/>
                          <a:cs typeface="Times New Roman"/>
                        </a:rPr>
                        <a:t>應用</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en-US" sz="1800" kern="100" dirty="0" smtClean="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二</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教學討論與分享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1800" kern="100" dirty="0">
                          <a:latin typeface="SimSun" pitchFamily="2" charset="-122"/>
                          <a:ea typeface="SimSun" pitchFamily="2" charset="-122"/>
                          <a:cs typeface="Times New Roman"/>
                        </a:rPr>
                        <a:t>實際操作與分享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800" kern="100" dirty="0">
                          <a:latin typeface="SimSun" pitchFamily="2" charset="-122"/>
                          <a:ea typeface="SimSun" pitchFamily="2" charset="-122"/>
                          <a:cs typeface="Times New Roman"/>
                        </a:rPr>
                        <a:t>1.</a:t>
                      </a:r>
                      <a:r>
                        <a:rPr lang="zh-TW" sz="1800" kern="100" dirty="0">
                          <a:latin typeface="SimSun" pitchFamily="2" charset="-122"/>
                          <a:ea typeface="SimSun" pitchFamily="2" charset="-122"/>
                          <a:cs typeface="Times New Roman"/>
                        </a:rPr>
                        <a:t>舊城國小楊惠雯老師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213">
                <a:tc>
                  <a:txBody>
                    <a:bodyPr/>
                    <a:lstStyle/>
                    <a:p>
                      <a:pPr algn="ctr">
                        <a:lnSpc>
                          <a:spcPts val="1600"/>
                        </a:lnSpc>
                      </a:pPr>
                      <a:r>
                        <a:rPr lang="en-US" sz="1800" kern="100" dirty="0" smtClean="0">
                          <a:latin typeface="SimSun" pitchFamily="2" charset="-122"/>
                          <a:ea typeface="SimSun" pitchFamily="2" charset="-122"/>
                          <a:cs typeface="Times New Roman"/>
                        </a:rPr>
                        <a:t>5</a:t>
                      </a:r>
                      <a:r>
                        <a:rPr lang="zh-TW" altLang="en-US" sz="1800" kern="100" dirty="0" smtClean="0">
                          <a:latin typeface="SimSun" pitchFamily="2" charset="-122"/>
                          <a:ea typeface="SimSun" pitchFamily="2" charset="-122"/>
                          <a:cs typeface="Times New Roman"/>
                        </a:rPr>
                        <a:t> </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800" kern="100" dirty="0">
                          <a:latin typeface="SimSun" pitchFamily="2" charset="-122"/>
                          <a:ea typeface="SimSun" pitchFamily="2" charset="-122"/>
                          <a:cs typeface="Times New Roman"/>
                        </a:rPr>
                        <a:t>108</a:t>
                      </a:r>
                      <a:r>
                        <a:rPr lang="zh-TW" sz="1800" kern="100" dirty="0">
                          <a:latin typeface="SimSun" pitchFamily="2" charset="-122"/>
                          <a:ea typeface="SimSun" pitchFamily="2" charset="-122"/>
                          <a:cs typeface="Times New Roman"/>
                        </a:rPr>
                        <a:t>年</a:t>
                      </a:r>
                    </a:p>
                    <a:p>
                      <a:pPr algn="ctr">
                        <a:lnSpc>
                          <a:spcPts val="1600"/>
                        </a:lnSpc>
                      </a:pPr>
                      <a:r>
                        <a:rPr lang="en-US" sz="1800" kern="100" dirty="0">
                          <a:latin typeface="SimSun" pitchFamily="2" charset="-122"/>
                          <a:ea typeface="SimSun" pitchFamily="2" charset="-122"/>
                          <a:cs typeface="Times New Roman"/>
                        </a:rPr>
                        <a:t>04</a:t>
                      </a:r>
                      <a:r>
                        <a:rPr lang="zh-TW" sz="1800" kern="100" dirty="0">
                          <a:latin typeface="SimSun" pitchFamily="2" charset="-122"/>
                          <a:ea typeface="SimSun" pitchFamily="2" charset="-122"/>
                          <a:cs typeface="Times New Roman"/>
                        </a:rPr>
                        <a:t>月</a:t>
                      </a:r>
                      <a:r>
                        <a:rPr lang="en-US" sz="1800" kern="100" dirty="0">
                          <a:latin typeface="SimSun" pitchFamily="2" charset="-122"/>
                          <a:ea typeface="SimSun" pitchFamily="2" charset="-122"/>
                          <a:cs typeface="Times New Roman"/>
                        </a:rPr>
                        <a:t>19</a:t>
                      </a:r>
                      <a:r>
                        <a:rPr lang="zh-TW" sz="1800" kern="100" dirty="0">
                          <a:latin typeface="SimSun" pitchFamily="2" charset="-122"/>
                          <a:ea typeface="SimSun" pitchFamily="2" charset="-122"/>
                          <a:cs typeface="Times New Roman"/>
                        </a:rPr>
                        <a:t>日</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一</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情緒繪本在教學輔導技巧</a:t>
                      </a:r>
                      <a:r>
                        <a:rPr lang="zh-TW" sz="1800" kern="100" dirty="0" smtClean="0">
                          <a:latin typeface="SimSun" pitchFamily="2" charset="-122"/>
                          <a:ea typeface="SimSun" pitchFamily="2" charset="-122"/>
                          <a:cs typeface="Times New Roman"/>
                        </a:rPr>
                        <a:t>的</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zh-TW" altLang="en-US" sz="1800" kern="100" dirty="0" smtClean="0">
                          <a:latin typeface="SimSun" pitchFamily="2" charset="-122"/>
                          <a:ea typeface="SimSun" pitchFamily="2" charset="-122"/>
                          <a:cs typeface="Times New Roman"/>
                        </a:rPr>
                        <a:t>    </a:t>
                      </a:r>
                      <a:r>
                        <a:rPr lang="zh-TW" sz="1800" kern="100" dirty="0" smtClean="0">
                          <a:latin typeface="SimSun" pitchFamily="2" charset="-122"/>
                          <a:ea typeface="SimSun" pitchFamily="2" charset="-122"/>
                          <a:cs typeface="Times New Roman"/>
                        </a:rPr>
                        <a:t>應用</a:t>
                      </a:r>
                      <a:endParaRPr lang="zh-TW" sz="1800" kern="100" dirty="0">
                        <a:latin typeface="SimSun" pitchFamily="2" charset="-122"/>
                        <a:ea typeface="SimSun" pitchFamily="2" charset="-122"/>
                        <a:cs typeface="Times New Roman"/>
                      </a:endParaRPr>
                    </a:p>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二</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教學討論與分享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1800" kern="100" dirty="0">
                          <a:latin typeface="SimSun" pitchFamily="2" charset="-122"/>
                          <a:ea typeface="SimSun" pitchFamily="2" charset="-122"/>
                          <a:cs typeface="Times New Roman"/>
                        </a:rPr>
                        <a:t>實際操作與分享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altLang="zh-TW" sz="1800" kern="100" dirty="0" smtClean="0">
                          <a:latin typeface="SimSun" pitchFamily="2" charset="-122"/>
                          <a:ea typeface="SimSun" pitchFamily="2" charset="-122"/>
                          <a:cs typeface="Times New Roman"/>
                        </a:rPr>
                        <a:t>1.</a:t>
                      </a:r>
                      <a:r>
                        <a:rPr lang="zh-TW" sz="1800" kern="100" dirty="0" smtClean="0">
                          <a:latin typeface="SimSun" pitchFamily="2" charset="-122"/>
                          <a:ea typeface="SimSun" pitchFamily="2" charset="-122"/>
                          <a:cs typeface="Times New Roman"/>
                        </a:rPr>
                        <a:t>楠梓</a:t>
                      </a:r>
                      <a:r>
                        <a:rPr lang="zh-TW" sz="1800" kern="100" dirty="0">
                          <a:latin typeface="SimSun" pitchFamily="2" charset="-122"/>
                          <a:ea typeface="SimSun" pitchFamily="2" charset="-122"/>
                          <a:cs typeface="Times New Roman"/>
                        </a:rPr>
                        <a:t>特殊</a:t>
                      </a:r>
                      <a:r>
                        <a:rPr lang="zh-TW" sz="1800" kern="100" dirty="0" smtClean="0">
                          <a:latin typeface="SimSun" pitchFamily="2" charset="-122"/>
                          <a:ea typeface="SimSun" pitchFamily="2" charset="-122"/>
                          <a:cs typeface="Times New Roman"/>
                        </a:rPr>
                        <a:t>學校吳</a:t>
                      </a:r>
                      <a:r>
                        <a:rPr lang="zh-TW" altLang="en-US" sz="1800" kern="100" dirty="0" smtClean="0">
                          <a:latin typeface="SimSun" pitchFamily="2" charset="-122"/>
                          <a:ea typeface="SimSun" pitchFamily="2" charset="-122"/>
                          <a:cs typeface="Times New Roman"/>
                        </a:rPr>
                        <a:t>柳桂</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zh-TW" altLang="en-US" sz="1800" kern="100" dirty="0" smtClean="0">
                          <a:latin typeface="SimSun" pitchFamily="2" charset="-122"/>
                          <a:ea typeface="SimSun" pitchFamily="2" charset="-122"/>
                          <a:cs typeface="Times New Roman"/>
                        </a:rPr>
                        <a:t>  </a:t>
                      </a:r>
                      <a:r>
                        <a:rPr lang="zh-TW" sz="1800" kern="100" dirty="0" smtClean="0">
                          <a:latin typeface="SimSun" pitchFamily="2" charset="-122"/>
                          <a:ea typeface="SimSun" pitchFamily="2" charset="-122"/>
                          <a:cs typeface="Times New Roman"/>
                        </a:rPr>
                        <a:t>老師</a:t>
                      </a:r>
                      <a:endParaRPr lang="zh-TW" sz="1800" kern="100" dirty="0">
                        <a:latin typeface="SimSun" pitchFamily="2" charset="-122"/>
                        <a:ea typeface="SimSun" pitchFamily="2" charset="-122"/>
                        <a:cs typeface="Times New Roman"/>
                      </a:endParaRPr>
                    </a:p>
                    <a:p>
                      <a:pPr algn="l">
                        <a:lnSpc>
                          <a:spcPts val="1600"/>
                        </a:lnSpc>
                        <a:spcAft>
                          <a:spcPts val="0"/>
                        </a:spcAft>
                      </a:pPr>
                      <a:r>
                        <a:rPr lang="en-US" sz="1800" kern="100" dirty="0">
                          <a:latin typeface="SimSun" pitchFamily="2" charset="-122"/>
                          <a:ea typeface="SimSun" pitchFamily="2" charset="-122"/>
                          <a:cs typeface="Times New Roman"/>
                        </a:rPr>
                        <a:t>2.</a:t>
                      </a:r>
                      <a:r>
                        <a:rPr lang="zh-TW" sz="1800" kern="100" dirty="0">
                          <a:latin typeface="SimSun" pitchFamily="2" charset="-122"/>
                          <a:ea typeface="SimSun" pitchFamily="2" charset="-122"/>
                          <a:cs typeface="Times New Roman"/>
                        </a:rPr>
                        <a:t>左營國小莊蒨蓉老師</a:t>
                      </a:r>
                    </a:p>
                    <a:p>
                      <a:pPr algn="l">
                        <a:lnSpc>
                          <a:spcPts val="1600"/>
                        </a:lnSpc>
                        <a:spcAft>
                          <a:spcPts val="0"/>
                        </a:spcAft>
                      </a:pPr>
                      <a:r>
                        <a:rPr lang="en-US" sz="1800" kern="100" dirty="0">
                          <a:latin typeface="SimSun" pitchFamily="2" charset="-122"/>
                          <a:ea typeface="SimSun" pitchFamily="2" charset="-122"/>
                          <a:cs typeface="Times New Roman"/>
                        </a:rPr>
                        <a:t>3.</a:t>
                      </a:r>
                      <a:r>
                        <a:rPr lang="zh-TW" sz="1800" kern="100" dirty="0">
                          <a:latin typeface="SimSun" pitchFamily="2" charset="-122"/>
                          <a:ea typeface="SimSun" pitchFamily="2" charset="-122"/>
                          <a:cs typeface="Times New Roman"/>
                        </a:rPr>
                        <a:t>河濱國小黃荷婷老師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9525">
                <a:tc>
                  <a:txBody>
                    <a:bodyPr/>
                    <a:lstStyle/>
                    <a:p>
                      <a:pPr algn="ctr">
                        <a:lnSpc>
                          <a:spcPts val="1600"/>
                        </a:lnSpc>
                      </a:pPr>
                      <a:r>
                        <a:rPr lang="en-US" sz="1800" kern="100" dirty="0">
                          <a:latin typeface="SimSun" pitchFamily="2" charset="-122"/>
                          <a:ea typeface="SimSun" pitchFamily="2" charset="-122"/>
                          <a:cs typeface="Times New Roman"/>
                        </a:rPr>
                        <a:t>6</a:t>
                      </a:r>
                      <a:endParaRPr lang="zh-TW" sz="1800" kern="100" dirty="0">
                        <a:latin typeface="SimSun" pitchFamily="2" charset="-122"/>
                        <a:ea typeface="SimSun" pitchFamily="2" charset="-122"/>
                        <a:cs typeface="Times New Roman"/>
                      </a:endParaRP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1800" kern="100" dirty="0">
                          <a:latin typeface="SimSun" pitchFamily="2" charset="-122"/>
                          <a:ea typeface="SimSun" pitchFamily="2" charset="-122"/>
                          <a:cs typeface="Times New Roman"/>
                        </a:rPr>
                        <a:t>108</a:t>
                      </a:r>
                      <a:r>
                        <a:rPr lang="zh-TW" sz="1800" kern="100" dirty="0">
                          <a:latin typeface="SimSun" pitchFamily="2" charset="-122"/>
                          <a:ea typeface="SimSun" pitchFamily="2" charset="-122"/>
                          <a:cs typeface="Times New Roman"/>
                        </a:rPr>
                        <a:t>年</a:t>
                      </a:r>
                    </a:p>
                    <a:p>
                      <a:pPr algn="ctr">
                        <a:lnSpc>
                          <a:spcPts val="1600"/>
                        </a:lnSpc>
                      </a:pPr>
                      <a:r>
                        <a:rPr lang="en-US" sz="1800" kern="100" dirty="0">
                          <a:latin typeface="SimSun" pitchFamily="2" charset="-122"/>
                          <a:ea typeface="SimSun" pitchFamily="2" charset="-122"/>
                          <a:cs typeface="Times New Roman"/>
                        </a:rPr>
                        <a:t>05</a:t>
                      </a:r>
                      <a:r>
                        <a:rPr lang="zh-TW" sz="1800" kern="100" dirty="0" smtClean="0">
                          <a:latin typeface="SimSun" pitchFamily="2" charset="-122"/>
                          <a:ea typeface="SimSun" pitchFamily="2" charset="-122"/>
                          <a:cs typeface="Times New Roman"/>
                        </a:rPr>
                        <a:t>月</a:t>
                      </a:r>
                      <a:r>
                        <a:rPr lang="en-US" altLang="zh-TW" sz="1800" kern="100" dirty="0" smtClean="0">
                          <a:latin typeface="SimSun" pitchFamily="2" charset="-122"/>
                          <a:ea typeface="SimSun" pitchFamily="2" charset="-122"/>
                          <a:cs typeface="Times New Roman"/>
                        </a:rPr>
                        <a:t>0</a:t>
                      </a:r>
                      <a:r>
                        <a:rPr lang="en-US" sz="1800" kern="100" dirty="0" smtClean="0">
                          <a:latin typeface="SimSun" pitchFamily="2" charset="-122"/>
                          <a:ea typeface="SimSun" pitchFamily="2" charset="-122"/>
                          <a:cs typeface="Times New Roman"/>
                        </a:rPr>
                        <a:t>3</a:t>
                      </a:r>
                      <a:r>
                        <a:rPr lang="zh-TW" sz="1800" kern="100" dirty="0">
                          <a:latin typeface="SimSun" pitchFamily="2" charset="-122"/>
                          <a:ea typeface="SimSun" pitchFamily="2" charset="-122"/>
                          <a:cs typeface="Times New Roman"/>
                        </a:rPr>
                        <a:t>日</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一</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社會互動遊戲在教學輔導</a:t>
                      </a:r>
                      <a:r>
                        <a:rPr lang="zh-TW" sz="1800" kern="100" dirty="0" smtClean="0">
                          <a:latin typeface="SimSun" pitchFamily="2" charset="-122"/>
                          <a:ea typeface="SimSun" pitchFamily="2" charset="-122"/>
                          <a:cs typeface="Times New Roman"/>
                        </a:rPr>
                        <a:t>技</a:t>
                      </a:r>
                      <a:endParaRPr lang="en-US" altLang="zh-TW" sz="1800" kern="100" dirty="0" smtClean="0">
                        <a:latin typeface="SimSun" pitchFamily="2" charset="-122"/>
                        <a:ea typeface="SimSun" pitchFamily="2" charset="-122"/>
                        <a:cs typeface="Times New Roman"/>
                      </a:endParaRPr>
                    </a:p>
                    <a:p>
                      <a:pPr algn="l">
                        <a:lnSpc>
                          <a:spcPts val="1600"/>
                        </a:lnSpc>
                        <a:spcAft>
                          <a:spcPts val="0"/>
                        </a:spcAft>
                      </a:pPr>
                      <a:r>
                        <a:rPr lang="zh-TW" altLang="en-US" sz="1800" kern="100" dirty="0" smtClean="0">
                          <a:latin typeface="SimSun" pitchFamily="2" charset="-122"/>
                          <a:ea typeface="SimSun" pitchFamily="2" charset="-122"/>
                          <a:cs typeface="Times New Roman"/>
                        </a:rPr>
                        <a:t>    </a:t>
                      </a:r>
                      <a:r>
                        <a:rPr lang="zh-TW" sz="1800" kern="100" dirty="0" smtClean="0">
                          <a:latin typeface="SimSun" pitchFamily="2" charset="-122"/>
                          <a:ea typeface="SimSun" pitchFamily="2" charset="-122"/>
                          <a:cs typeface="Times New Roman"/>
                        </a:rPr>
                        <a:t>巧</a:t>
                      </a:r>
                      <a:r>
                        <a:rPr lang="zh-TW" sz="1800" kern="100" dirty="0">
                          <a:latin typeface="SimSun" pitchFamily="2" charset="-122"/>
                          <a:ea typeface="SimSun" pitchFamily="2" charset="-122"/>
                          <a:cs typeface="Times New Roman"/>
                        </a:rPr>
                        <a:t>的應用</a:t>
                      </a:r>
                    </a:p>
                    <a:p>
                      <a:pPr algn="l">
                        <a:lnSpc>
                          <a:spcPts val="1600"/>
                        </a:lnSpc>
                        <a:spcAft>
                          <a:spcPts val="0"/>
                        </a:spcAft>
                      </a:pP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二</a:t>
                      </a:r>
                      <a:r>
                        <a:rPr lang="en-US" sz="1800" kern="100" dirty="0">
                          <a:latin typeface="SimSun" pitchFamily="2" charset="-122"/>
                          <a:ea typeface="SimSun" pitchFamily="2" charset="-122"/>
                          <a:cs typeface="Times New Roman"/>
                        </a:rPr>
                        <a:t>)</a:t>
                      </a:r>
                      <a:r>
                        <a:rPr lang="zh-TW" sz="1800" kern="100" dirty="0">
                          <a:latin typeface="SimSun" pitchFamily="2" charset="-122"/>
                          <a:ea typeface="SimSun" pitchFamily="2" charset="-122"/>
                          <a:cs typeface="Times New Roman"/>
                        </a:rPr>
                        <a:t>教學討論與分享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zh-TW" sz="1800" kern="100" dirty="0">
                          <a:latin typeface="SimSun" pitchFamily="2" charset="-122"/>
                          <a:ea typeface="SimSun" pitchFamily="2" charset="-122"/>
                          <a:cs typeface="Times New Roman"/>
                        </a:rPr>
                        <a:t>實際操作與分享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600"/>
                        </a:lnSpc>
                        <a:spcAft>
                          <a:spcPts val="0"/>
                        </a:spcAft>
                        <a:buFont typeface="+mj-lt"/>
                        <a:buNone/>
                      </a:pPr>
                      <a:r>
                        <a:rPr lang="en-US" altLang="zh-TW" sz="1800" kern="100" dirty="0" smtClean="0">
                          <a:latin typeface="SimSun" pitchFamily="2" charset="-122"/>
                          <a:ea typeface="SimSun" pitchFamily="2" charset="-122"/>
                          <a:cs typeface="Times New Roman"/>
                        </a:rPr>
                        <a:t>1.</a:t>
                      </a:r>
                      <a:r>
                        <a:rPr lang="zh-TW" sz="1800" kern="100" dirty="0" smtClean="0">
                          <a:latin typeface="SimSun" pitchFamily="2" charset="-122"/>
                          <a:ea typeface="SimSun" pitchFamily="2" charset="-122"/>
                          <a:cs typeface="Times New Roman"/>
                        </a:rPr>
                        <a:t>明</a:t>
                      </a:r>
                      <a:r>
                        <a:rPr lang="zh-TW" altLang="en-US" sz="1800" kern="100" dirty="0">
                          <a:latin typeface="SimSun" pitchFamily="2" charset="-122"/>
                          <a:ea typeface="SimSun" pitchFamily="2" charset="-122"/>
                          <a:cs typeface="Times New Roman"/>
                        </a:rPr>
                        <a:t>政</a:t>
                      </a:r>
                      <a:r>
                        <a:rPr lang="zh-TW" sz="1800" kern="100" dirty="0" smtClean="0">
                          <a:latin typeface="SimSun" pitchFamily="2" charset="-122"/>
                          <a:ea typeface="SimSun" pitchFamily="2" charset="-122"/>
                          <a:cs typeface="Times New Roman"/>
                        </a:rPr>
                        <a:t>國小</a:t>
                      </a:r>
                      <a:r>
                        <a:rPr lang="zh-TW" sz="1800" kern="100" dirty="0">
                          <a:latin typeface="SimSun" pitchFamily="2" charset="-122"/>
                          <a:ea typeface="SimSun" pitchFamily="2" charset="-122"/>
                          <a:cs typeface="Times New Roman"/>
                        </a:rPr>
                        <a:t>許錦春老師</a:t>
                      </a:r>
                    </a:p>
                    <a:p>
                      <a:pPr marL="342900" lvl="0" indent="-342900" algn="l">
                        <a:lnSpc>
                          <a:spcPts val="1600"/>
                        </a:lnSpc>
                        <a:spcAft>
                          <a:spcPts val="0"/>
                        </a:spcAft>
                        <a:buFont typeface="+mj-lt"/>
                        <a:buNone/>
                      </a:pPr>
                      <a:r>
                        <a:rPr lang="en-US" altLang="zh-TW" sz="1800" kern="100" dirty="0" smtClean="0">
                          <a:latin typeface="SimSun" pitchFamily="2" charset="-122"/>
                          <a:ea typeface="SimSun" pitchFamily="2" charset="-122"/>
                          <a:cs typeface="Times New Roman"/>
                        </a:rPr>
                        <a:t>2.</a:t>
                      </a:r>
                      <a:r>
                        <a:rPr lang="zh-TW" sz="1800" kern="100" dirty="0" smtClean="0">
                          <a:latin typeface="SimSun" pitchFamily="2" charset="-122"/>
                          <a:ea typeface="SimSun" pitchFamily="2" charset="-122"/>
                          <a:cs typeface="Times New Roman"/>
                        </a:rPr>
                        <a:t>林錦蓮老師</a:t>
                      </a:r>
                      <a:endParaRPr lang="en-US" altLang="zh-TW" sz="1800" kern="100" dirty="0" smtClean="0">
                        <a:latin typeface="SimSun" pitchFamily="2" charset="-122"/>
                        <a:ea typeface="SimSun" pitchFamily="2" charset="-122"/>
                        <a:cs typeface="Times New Roman"/>
                      </a:endParaRPr>
                    </a:p>
                    <a:p>
                      <a:pPr marL="342900" lvl="0" indent="-342900" algn="l">
                        <a:lnSpc>
                          <a:spcPts val="1600"/>
                        </a:lnSpc>
                        <a:spcAft>
                          <a:spcPts val="0"/>
                        </a:spcAft>
                        <a:buFont typeface="+mj-lt"/>
                        <a:buNone/>
                      </a:pPr>
                      <a:r>
                        <a:rPr lang="en-US" altLang="zh-TW" sz="1800" kern="100" dirty="0" smtClean="0">
                          <a:latin typeface="SimSun" pitchFamily="2" charset="-122"/>
                          <a:ea typeface="SimSun" pitchFamily="2" charset="-122"/>
                          <a:cs typeface="Times New Roman"/>
                        </a:rPr>
                        <a:t>3.</a:t>
                      </a:r>
                      <a:r>
                        <a:rPr lang="zh-TW" sz="1800" kern="100" dirty="0" smtClean="0">
                          <a:latin typeface="SimSun" pitchFamily="2" charset="-122"/>
                          <a:ea typeface="SimSun" pitchFamily="2" charset="-122"/>
                          <a:cs typeface="Times New Roman"/>
                        </a:rPr>
                        <a:t>加</a:t>
                      </a:r>
                      <a:r>
                        <a:rPr lang="zh-TW" sz="1800" kern="100" dirty="0">
                          <a:latin typeface="SimSun" pitchFamily="2" charset="-122"/>
                          <a:ea typeface="SimSun" pitchFamily="2" charset="-122"/>
                          <a:cs typeface="Times New Roman"/>
                        </a:rPr>
                        <a:t>昌國小何青珊老師</a:t>
                      </a:r>
                    </a:p>
                  </a:txBody>
                  <a:tcPr marL="42729" marR="42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a:xfrm>
            <a:off x="0" y="-43920"/>
            <a:ext cx="9144000" cy="1285860"/>
          </a:xfrm>
        </p:spPr>
      </p:pic>
      <p:sp>
        <p:nvSpPr>
          <p:cNvPr id="6" name="矩形 5"/>
          <p:cNvSpPr/>
          <p:nvPr/>
        </p:nvSpPr>
        <p:spPr>
          <a:xfrm>
            <a:off x="225934" y="214290"/>
            <a:ext cx="8560908" cy="1446550"/>
          </a:xfrm>
          <a:prstGeom prst="rect">
            <a:avLst/>
          </a:prstGeom>
        </p:spPr>
        <p:txBody>
          <a:bodyPr wrap="square">
            <a:spAutoFit/>
          </a:bodyPr>
          <a:lstStyle/>
          <a:p>
            <a:pPr marL="0" lvl="1"/>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群活動介紹</a:t>
            </a:r>
            <a:r>
              <a:rPr lang="en-US" altLang="zh-TW"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 </a:t>
            </a:r>
            <a:r>
              <a:rPr lang="en-US" altLang="zh-TW" sz="32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1.</a:t>
            </a:r>
            <a:r>
              <a:rPr lang="zh-TW" altLang="en-US" sz="3200" b="1" dirty="0" smtClean="0">
                <a:solidFill>
                  <a:schemeClr val="bg1"/>
                </a:solidFill>
                <a:ea typeface="宋体" charset="-122"/>
              </a:rPr>
              <a:t>教材教具之運用與示範</a:t>
            </a:r>
            <a:endParaRPr lang="en-US" altLang="zh-CN" sz="3200" dirty="0" smtClean="0">
              <a:solidFill>
                <a:schemeClr val="bg1"/>
              </a:solidFill>
              <a:ea typeface="宋体" charset="-122"/>
            </a:endParaRPr>
          </a:p>
          <a:p>
            <a:endParaRPr lang="zh-CN" altLang="en-US" sz="44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2" name="Picture 2" descr="ScreenHunter 25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57356" y="1285860"/>
            <a:ext cx="513397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7158" y="3786190"/>
            <a:ext cx="2643206" cy="2195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矩形 8"/>
          <p:cNvSpPr/>
          <p:nvPr/>
        </p:nvSpPr>
        <p:spPr>
          <a:xfrm>
            <a:off x="1785918" y="3214686"/>
            <a:ext cx="2643206" cy="461665"/>
          </a:xfrm>
          <a:prstGeom prst="rect">
            <a:avLst/>
          </a:prstGeom>
        </p:spPr>
        <p:txBody>
          <a:bodyPr wrap="square">
            <a:spAutoFit/>
          </a:bodyPr>
          <a:lstStyle/>
          <a:p>
            <a:r>
              <a:rPr lang="zh-TW" altLang="en-US" sz="2400" dirty="0" smtClean="0"/>
              <a:t>闖關遊戲蝴蝶轉盤</a:t>
            </a:r>
            <a:endParaRPr lang="zh-TW" altLang="en-US" sz="2400" dirty="0"/>
          </a:p>
        </p:txBody>
      </p:sp>
      <p:sp>
        <p:nvSpPr>
          <p:cNvPr id="10" name="矩形 9"/>
          <p:cNvSpPr/>
          <p:nvPr/>
        </p:nvSpPr>
        <p:spPr>
          <a:xfrm>
            <a:off x="4572000" y="3214686"/>
            <a:ext cx="2784737" cy="461665"/>
          </a:xfrm>
          <a:prstGeom prst="rect">
            <a:avLst/>
          </a:prstGeom>
        </p:spPr>
        <p:txBody>
          <a:bodyPr wrap="none">
            <a:spAutoFit/>
          </a:bodyPr>
          <a:lstStyle/>
          <a:p>
            <a:r>
              <a:rPr lang="zh-TW" altLang="en-US" sz="2400" dirty="0" smtClean="0"/>
              <a:t> 教材教具擺放參觀</a:t>
            </a:r>
            <a:r>
              <a:rPr lang="en-US" sz="2400" dirty="0" smtClean="0"/>
              <a:t> </a:t>
            </a:r>
            <a:endParaRPr lang="zh-TW" altLang="en-US" sz="2400" dirty="0"/>
          </a:p>
        </p:txBody>
      </p:sp>
      <p:sp>
        <p:nvSpPr>
          <p:cNvPr id="11" name="矩形 10"/>
          <p:cNvSpPr/>
          <p:nvPr/>
        </p:nvSpPr>
        <p:spPr>
          <a:xfrm>
            <a:off x="428596" y="6027003"/>
            <a:ext cx="3286148" cy="830997"/>
          </a:xfrm>
          <a:prstGeom prst="rect">
            <a:avLst/>
          </a:prstGeom>
        </p:spPr>
        <p:txBody>
          <a:bodyPr wrap="square">
            <a:spAutoFit/>
          </a:bodyPr>
          <a:lstStyle/>
          <a:p>
            <a:r>
              <a:rPr lang="zh-TW" altLang="en-US" sz="2400" dirty="0" smtClean="0"/>
              <a:t>選取對應</a:t>
            </a:r>
            <a:r>
              <a:rPr lang="zh-TW" altLang="en-US" sz="2400" dirty="0" smtClean="0"/>
              <a:t>蝴蝶</a:t>
            </a:r>
            <a:endParaRPr lang="en-US" altLang="zh-TW" sz="2400" dirty="0" smtClean="0"/>
          </a:p>
          <a:p>
            <a:r>
              <a:rPr lang="zh-TW" altLang="en-US" sz="2400" dirty="0" smtClean="0"/>
              <a:t>依序</a:t>
            </a:r>
            <a:r>
              <a:rPr lang="zh-TW" altLang="en-US" sz="2400" dirty="0" smtClean="0"/>
              <a:t>擺放</a:t>
            </a:r>
            <a:endParaRPr lang="zh-TW" altLang="en-US" sz="2400" dirty="0"/>
          </a:p>
        </p:txBody>
      </p:sp>
      <p:sp>
        <p:nvSpPr>
          <p:cNvPr id="12" name="矩形 11"/>
          <p:cNvSpPr/>
          <p:nvPr/>
        </p:nvSpPr>
        <p:spPr>
          <a:xfrm>
            <a:off x="3571868" y="6027003"/>
            <a:ext cx="2339102" cy="830997"/>
          </a:xfrm>
          <a:prstGeom prst="rect">
            <a:avLst/>
          </a:prstGeom>
        </p:spPr>
        <p:txBody>
          <a:bodyPr wrap="none">
            <a:spAutoFit/>
          </a:bodyPr>
          <a:lstStyle/>
          <a:p>
            <a:r>
              <a:rPr lang="zh-TW" altLang="en-US" sz="2400" dirty="0" smtClean="0"/>
              <a:t>選取對應形狀、</a:t>
            </a:r>
            <a:endParaRPr lang="en-US" altLang="zh-TW" sz="2400" dirty="0" smtClean="0"/>
          </a:p>
          <a:p>
            <a:r>
              <a:rPr lang="zh-TW" altLang="en-US" sz="2400" dirty="0" smtClean="0"/>
              <a:t>數量放置</a:t>
            </a:r>
            <a:endParaRPr lang="zh-TW" altLang="en-US" sz="2400" dirty="0"/>
          </a:p>
        </p:txBody>
      </p:sp>
      <p:pic>
        <p:nvPicPr>
          <p:cNvPr id="12289" name="Picture 1" descr="S__8929624"/>
          <p:cNvPicPr>
            <a:picLocks noChangeAspect="1" noChangeArrowheads="1"/>
          </p:cNvPicPr>
          <p:nvPr/>
        </p:nvPicPr>
        <p:blipFill>
          <a:blip r:embed="rId6" cstate="print"/>
          <a:srcRect/>
          <a:stretch>
            <a:fillRect/>
          </a:stretch>
        </p:blipFill>
        <p:spPr bwMode="auto">
          <a:xfrm>
            <a:off x="6215074" y="3929066"/>
            <a:ext cx="2457449" cy="2071702"/>
          </a:xfrm>
          <a:prstGeom prst="rect">
            <a:avLst/>
          </a:prstGeom>
          <a:noFill/>
          <a:ln w="9525">
            <a:noFill/>
            <a:miter lim="800000"/>
            <a:headEnd/>
            <a:tailEnd/>
          </a:ln>
        </p:spPr>
      </p:pic>
      <p:sp>
        <p:nvSpPr>
          <p:cNvPr id="14" name="矩形 13"/>
          <p:cNvSpPr/>
          <p:nvPr/>
        </p:nvSpPr>
        <p:spPr>
          <a:xfrm>
            <a:off x="6286512" y="6072206"/>
            <a:ext cx="2339102" cy="461665"/>
          </a:xfrm>
          <a:prstGeom prst="rect">
            <a:avLst/>
          </a:prstGeom>
        </p:spPr>
        <p:txBody>
          <a:bodyPr wrap="none">
            <a:spAutoFit/>
          </a:bodyPr>
          <a:lstStyle/>
          <a:p>
            <a:r>
              <a:rPr lang="zh-TW" altLang="en-US" sz="2400" dirty="0" smtClean="0"/>
              <a:t>彈力繃帶的運用</a:t>
            </a:r>
            <a:endParaRPr lang="zh-TW" altLang="en-US" sz="2400" dirty="0"/>
          </a:p>
        </p:txBody>
      </p:sp>
      <p:pic>
        <p:nvPicPr>
          <p:cNvPr id="1026" name="圖片 1"/>
          <p:cNvPicPr>
            <a:picLocks noChangeAspect="1" noChangeArrowheads="1"/>
          </p:cNvPicPr>
          <p:nvPr/>
        </p:nvPicPr>
        <p:blipFill>
          <a:blip r:embed="rId7"/>
          <a:srcRect/>
          <a:stretch>
            <a:fillRect/>
          </a:stretch>
        </p:blipFill>
        <p:spPr bwMode="auto">
          <a:xfrm>
            <a:off x="3286116" y="3857628"/>
            <a:ext cx="2500330" cy="214314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30305" b="30305"/>
          <a:stretch>
            <a:fillRect/>
          </a:stretch>
        </p:blipFill>
        <p:spPr/>
      </p:pic>
      <p:sp>
        <p:nvSpPr>
          <p:cNvPr id="6" name="矩形 5"/>
          <p:cNvSpPr/>
          <p:nvPr/>
        </p:nvSpPr>
        <p:spPr>
          <a:xfrm>
            <a:off x="225934" y="214290"/>
            <a:ext cx="7534435" cy="769441"/>
          </a:xfrm>
          <a:prstGeom prst="rect">
            <a:avLst/>
          </a:prstGeom>
        </p:spPr>
        <p:txBody>
          <a:bodyPr wrap="none">
            <a:spAutoFit/>
          </a:bodyPr>
          <a:lstStyle/>
          <a:p>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社群活動介紹</a:t>
            </a:r>
            <a:r>
              <a:rPr lang="en-US" altLang="zh-TW"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 </a:t>
            </a:r>
            <a:r>
              <a:rPr lang="en-US" altLang="zh-TW" sz="32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2.</a:t>
            </a:r>
            <a:r>
              <a:rPr lang="zh-TW" altLang="en-US" sz="3200" b="1" dirty="0" smtClean="0">
                <a:solidFill>
                  <a:schemeClr val="bg1"/>
                </a:solidFill>
                <a:latin typeface="SimSun" pitchFamily="2" charset="-122"/>
                <a:ea typeface="SimSun" pitchFamily="2" charset="-122"/>
              </a:rPr>
              <a:t>學前鑑定評估分析</a:t>
            </a:r>
            <a:endParaRPr lang="zh-CN" altLang="en-US" sz="32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0628" y="1928802"/>
            <a:ext cx="3000396"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1538" y="1928802"/>
            <a:ext cx="3071834"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矩形 6"/>
          <p:cNvSpPr/>
          <p:nvPr/>
        </p:nvSpPr>
        <p:spPr>
          <a:xfrm>
            <a:off x="5000628" y="4786322"/>
            <a:ext cx="3262432" cy="830997"/>
          </a:xfrm>
          <a:prstGeom prst="rect">
            <a:avLst/>
          </a:prstGeom>
        </p:spPr>
        <p:txBody>
          <a:bodyPr wrap="none">
            <a:spAutoFit/>
          </a:bodyPr>
          <a:lstStyle/>
          <a:p>
            <a:r>
              <a:rPr lang="zh-TW" altLang="en-US" sz="2400" dirty="0" smtClean="0">
                <a:latin typeface="SimSun" pitchFamily="2" charset="-122"/>
                <a:ea typeface="SimSun" pitchFamily="2" charset="-122"/>
              </a:rPr>
              <a:t>籃憶老師說明鑑定工作</a:t>
            </a:r>
            <a:endParaRPr lang="en-US" altLang="zh-TW" sz="2400" dirty="0" smtClean="0">
              <a:latin typeface="SimSun" pitchFamily="2" charset="-122"/>
              <a:ea typeface="SimSun" pitchFamily="2" charset="-122"/>
            </a:endParaRPr>
          </a:p>
          <a:p>
            <a:r>
              <a:rPr lang="zh-TW" altLang="en-US" sz="2400" dirty="0" smtClean="0">
                <a:latin typeface="SimSun" pitchFamily="2" charset="-122"/>
                <a:ea typeface="SimSun" pitchFamily="2" charset="-122"/>
              </a:rPr>
              <a:t>與巡輔工作相關性</a:t>
            </a:r>
            <a:endParaRPr lang="zh-TW" altLang="en-US" sz="2400" dirty="0">
              <a:latin typeface="SimSun" pitchFamily="2" charset="-122"/>
              <a:ea typeface="SimSun" pitchFamily="2" charset="-122"/>
            </a:endParaRPr>
          </a:p>
        </p:txBody>
      </p:sp>
      <p:sp>
        <p:nvSpPr>
          <p:cNvPr id="8" name="矩形 7"/>
          <p:cNvSpPr/>
          <p:nvPr/>
        </p:nvSpPr>
        <p:spPr>
          <a:xfrm>
            <a:off x="928662" y="4714884"/>
            <a:ext cx="3416320" cy="830997"/>
          </a:xfrm>
          <a:prstGeom prst="rect">
            <a:avLst/>
          </a:prstGeom>
        </p:spPr>
        <p:txBody>
          <a:bodyPr wrap="none">
            <a:spAutoFit/>
          </a:bodyPr>
          <a:lstStyle/>
          <a:p>
            <a:r>
              <a:rPr lang="zh-TW" altLang="en-US" sz="2400" dirty="0" smtClean="0">
                <a:latin typeface="SimSun" pitchFamily="2" charset="-122"/>
                <a:ea typeface="SimSun" pitchFamily="2" charset="-122"/>
              </a:rPr>
              <a:t>張敏老師說明</a:t>
            </a:r>
            <a:r>
              <a:rPr lang="en-US" sz="2400" dirty="0" smtClean="0">
                <a:latin typeface="SimSun" pitchFamily="2" charset="-122"/>
                <a:ea typeface="SimSun" pitchFamily="2" charset="-122"/>
              </a:rPr>
              <a:t>108-1</a:t>
            </a:r>
            <a:r>
              <a:rPr lang="zh-TW" altLang="en-US" sz="2400" dirty="0" smtClean="0">
                <a:latin typeface="SimSun" pitchFamily="2" charset="-122"/>
                <a:ea typeface="SimSun" pitchFamily="2" charset="-122"/>
              </a:rPr>
              <a:t>鑑定</a:t>
            </a:r>
            <a:endParaRPr lang="en-US" altLang="zh-TW" sz="2400" dirty="0" smtClean="0">
              <a:latin typeface="SimSun" pitchFamily="2" charset="-122"/>
              <a:ea typeface="SimSun" pitchFamily="2" charset="-122"/>
            </a:endParaRPr>
          </a:p>
          <a:p>
            <a:r>
              <a:rPr lang="zh-TW" altLang="en-US" sz="2400" dirty="0" smtClean="0">
                <a:latin typeface="SimSun" pitchFamily="2" charset="-122"/>
                <a:ea typeface="SimSun" pitchFamily="2" charset="-122"/>
              </a:rPr>
              <a:t>安置進行的內容</a:t>
            </a:r>
            <a:endParaRPr lang="zh-TW" altLang="en-US" sz="2400" dirty="0">
              <a:latin typeface="SimSun" pitchFamily="2" charset="-122"/>
              <a:ea typeface="SimSun" pitchFamily="2"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教育3_01.png"/>
          <p:cNvPicPr>
            <a:picLocks noGrp="1" noChangeAspect="1"/>
          </p:cNvPicPr>
          <p:nvPr>
            <p:ph type="pic" sz="quarter" idx="10"/>
          </p:nvPr>
        </p:nvPicPr>
        <p:blipFill>
          <a:blip r:embed="rId3"/>
          <a:srcRect t="27843" b="27843"/>
          <a:stretch>
            <a:fillRect/>
          </a:stretch>
        </p:blipFill>
        <p:spPr>
          <a:xfrm>
            <a:off x="0" y="-43920"/>
            <a:ext cx="9144000" cy="1285860"/>
          </a:xfrm>
        </p:spPr>
      </p:pic>
      <p:sp>
        <p:nvSpPr>
          <p:cNvPr id="6" name="矩形 5"/>
          <p:cNvSpPr/>
          <p:nvPr/>
        </p:nvSpPr>
        <p:spPr>
          <a:xfrm>
            <a:off x="225934" y="214290"/>
            <a:ext cx="6992620" cy="769441"/>
          </a:xfrm>
          <a:prstGeom prst="rect">
            <a:avLst/>
          </a:prstGeom>
        </p:spPr>
        <p:txBody>
          <a:bodyPr wrap="none">
            <a:spAutoFit/>
          </a:bodyPr>
          <a:lstStyle/>
          <a:p>
            <a:r>
              <a:rPr lang="zh-TW" altLang="en-US" sz="4400" b="1" dirty="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社</a:t>
            </a:r>
            <a:r>
              <a:rPr lang="zh-TW" altLang="en-US"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群活動介紹</a:t>
            </a:r>
            <a:r>
              <a:rPr lang="en-US" altLang="zh-TW" sz="44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a:t>
            </a:r>
            <a:r>
              <a:rPr lang="en-US" altLang="zh-TW" sz="3200" b="1" dirty="0" smtClean="0">
                <a:solidFill>
                  <a:schemeClr val="bg1"/>
                </a:solidFill>
                <a:effectLst>
                  <a:outerShdw blurRad="50800" dist="38100" dir="2700000" algn="tl" rotWithShape="0">
                    <a:prstClr val="black">
                      <a:alpha val="40000"/>
                    </a:prstClr>
                  </a:outerShdw>
                </a:effectLst>
                <a:latin typeface="Arial" pitchFamily="34" charset="0"/>
                <a:ea typeface="宋体" charset="-122"/>
                <a:cs typeface="Arial" pitchFamily="34" charset="0"/>
              </a:rPr>
              <a:t>3.</a:t>
            </a:r>
            <a:r>
              <a:rPr lang="zh-TW" altLang="en-US" sz="3200" b="1" dirty="0" smtClean="0">
                <a:solidFill>
                  <a:schemeClr val="bg1"/>
                </a:solidFill>
                <a:ea typeface="宋体" charset="-122"/>
              </a:rPr>
              <a:t>美勞活動之運用</a:t>
            </a:r>
            <a:endParaRPr lang="zh-CN" altLang="en-US" sz="3200" b="1" dirty="0">
              <a:solidFill>
                <a:schemeClr val="bg1"/>
              </a:solidFill>
              <a:effectLst>
                <a:outerShdw blurRad="50800" dist="38100" dir="2700000" algn="tl" rotWithShape="0">
                  <a:prstClr val="black">
                    <a:alpha val="40000"/>
                  </a:prstClr>
                </a:outerShdw>
              </a:effectLst>
              <a:latin typeface="Arial" pitchFamily="34" charset="0"/>
              <a:cs typeface="Arial" pitchFamily="34" charset="0"/>
            </a:endParaRPr>
          </a:p>
        </p:txBody>
      </p:sp>
      <p:pic>
        <p:nvPicPr>
          <p:cNvPr id="1026" name="Picture 2" descr="霈晴2"/>
          <p:cNvPicPr>
            <a:picLocks noChangeAspect="1" noChangeArrowheads="1"/>
          </p:cNvPicPr>
          <p:nvPr/>
        </p:nvPicPr>
        <p:blipFill>
          <a:blip r:embed="rId4" cstate="print"/>
          <a:srcRect/>
          <a:stretch>
            <a:fillRect/>
          </a:stretch>
        </p:blipFill>
        <p:spPr bwMode="auto">
          <a:xfrm>
            <a:off x="1142976" y="1357298"/>
            <a:ext cx="2895600" cy="2171700"/>
          </a:xfrm>
          <a:prstGeom prst="rect">
            <a:avLst/>
          </a:prstGeom>
          <a:noFill/>
          <a:ln w="9525">
            <a:noFill/>
            <a:miter lim="800000"/>
            <a:headEnd/>
            <a:tailEnd/>
          </a:ln>
        </p:spPr>
      </p:pic>
      <p:sp>
        <p:nvSpPr>
          <p:cNvPr id="9" name="矩形 8"/>
          <p:cNvSpPr/>
          <p:nvPr/>
        </p:nvSpPr>
        <p:spPr>
          <a:xfrm>
            <a:off x="571472" y="3571876"/>
            <a:ext cx="3857652" cy="461665"/>
          </a:xfrm>
          <a:prstGeom prst="rect">
            <a:avLst/>
          </a:prstGeom>
        </p:spPr>
        <p:txBody>
          <a:bodyPr wrap="square">
            <a:spAutoFit/>
          </a:bodyPr>
          <a:lstStyle/>
          <a:p>
            <a:r>
              <a:rPr lang="zh-TW" altLang="en-US" sz="2400" dirty="0" smtClean="0">
                <a:latin typeface="SimSun" pitchFamily="2" charset="-122"/>
                <a:ea typeface="SimSun" pitchFamily="2" charset="-122"/>
              </a:rPr>
              <a:t>王霈晴老師說明繪本的運用</a:t>
            </a:r>
            <a:endParaRPr lang="zh-TW" altLang="en-US" sz="2400" dirty="0">
              <a:latin typeface="SimSun" pitchFamily="2" charset="-122"/>
              <a:ea typeface="SimSun" pitchFamily="2" charset="-122"/>
            </a:endParaRPr>
          </a:p>
        </p:txBody>
      </p:sp>
      <p:pic>
        <p:nvPicPr>
          <p:cNvPr id="1027" name="Picture 3" descr="繪本2"/>
          <p:cNvPicPr>
            <a:picLocks noChangeAspect="1" noChangeArrowheads="1"/>
          </p:cNvPicPr>
          <p:nvPr/>
        </p:nvPicPr>
        <p:blipFill>
          <a:blip r:embed="rId5" cstate="print"/>
          <a:srcRect/>
          <a:stretch>
            <a:fillRect/>
          </a:stretch>
        </p:blipFill>
        <p:spPr bwMode="auto">
          <a:xfrm>
            <a:off x="4929190" y="1357298"/>
            <a:ext cx="2771775" cy="2143140"/>
          </a:xfrm>
          <a:prstGeom prst="rect">
            <a:avLst/>
          </a:prstGeom>
          <a:noFill/>
          <a:ln w="9525">
            <a:noFill/>
            <a:miter lim="800000"/>
            <a:headEnd/>
            <a:tailEnd/>
          </a:ln>
        </p:spPr>
      </p:pic>
      <p:sp>
        <p:nvSpPr>
          <p:cNvPr id="11" name="矩形 10"/>
          <p:cNvSpPr/>
          <p:nvPr/>
        </p:nvSpPr>
        <p:spPr>
          <a:xfrm>
            <a:off x="4857752" y="3571876"/>
            <a:ext cx="3025187" cy="461665"/>
          </a:xfrm>
          <a:prstGeom prst="rect">
            <a:avLst/>
          </a:prstGeom>
        </p:spPr>
        <p:txBody>
          <a:bodyPr wrap="none">
            <a:spAutoFit/>
          </a:bodyPr>
          <a:lstStyle/>
          <a:p>
            <a:r>
              <a:rPr lang="zh-TW" altLang="en-US" sz="2400" dirty="0" smtClean="0">
                <a:latin typeface="SimSun" pitchFamily="2" charset="-122"/>
                <a:ea typeface="SimSun" pitchFamily="2" charset="-122"/>
              </a:rPr>
              <a:t>小組選擇喜歡的繪本</a:t>
            </a:r>
            <a:endParaRPr lang="zh-TW" altLang="en-US" dirty="0"/>
          </a:p>
        </p:txBody>
      </p:sp>
      <p:pic>
        <p:nvPicPr>
          <p:cNvPr id="1028" name="Picture 4" descr="艾瑪1-3"/>
          <p:cNvPicPr>
            <a:picLocks noChangeAspect="1" noChangeArrowheads="1"/>
          </p:cNvPicPr>
          <p:nvPr/>
        </p:nvPicPr>
        <p:blipFill>
          <a:blip r:embed="rId6" cstate="print"/>
          <a:srcRect/>
          <a:stretch>
            <a:fillRect/>
          </a:stretch>
        </p:blipFill>
        <p:spPr bwMode="auto">
          <a:xfrm>
            <a:off x="1214414" y="4143380"/>
            <a:ext cx="2857520" cy="2071702"/>
          </a:xfrm>
          <a:prstGeom prst="rect">
            <a:avLst/>
          </a:prstGeom>
          <a:noFill/>
          <a:ln w="9525">
            <a:noFill/>
            <a:miter lim="800000"/>
            <a:headEnd/>
            <a:tailEnd/>
          </a:ln>
        </p:spPr>
      </p:pic>
      <p:pic>
        <p:nvPicPr>
          <p:cNvPr id="1029" name="Picture 5" descr="艾瑪2-3"/>
          <p:cNvPicPr>
            <a:picLocks noChangeAspect="1" noChangeArrowheads="1"/>
          </p:cNvPicPr>
          <p:nvPr/>
        </p:nvPicPr>
        <p:blipFill>
          <a:blip r:embed="rId7" cstate="print"/>
          <a:srcRect/>
          <a:stretch>
            <a:fillRect/>
          </a:stretch>
        </p:blipFill>
        <p:spPr bwMode="auto">
          <a:xfrm>
            <a:off x="4857752" y="4214818"/>
            <a:ext cx="2786082" cy="1990725"/>
          </a:xfrm>
          <a:prstGeom prst="rect">
            <a:avLst/>
          </a:prstGeom>
          <a:noFill/>
          <a:ln w="9525">
            <a:noFill/>
            <a:miter lim="800000"/>
            <a:headEnd/>
            <a:tailEnd/>
          </a:ln>
        </p:spPr>
      </p:pic>
      <p:sp>
        <p:nvSpPr>
          <p:cNvPr id="14" name="矩形 13"/>
          <p:cNvSpPr/>
          <p:nvPr/>
        </p:nvSpPr>
        <p:spPr>
          <a:xfrm>
            <a:off x="857224" y="6286520"/>
            <a:ext cx="7786742" cy="461665"/>
          </a:xfrm>
          <a:prstGeom prst="rect">
            <a:avLst/>
          </a:prstGeom>
        </p:spPr>
        <p:txBody>
          <a:bodyPr wrap="square">
            <a:spAutoFit/>
          </a:bodyPr>
          <a:lstStyle/>
          <a:p>
            <a:r>
              <a:rPr lang="zh-TW" altLang="en-US" sz="2400" dirty="0" smtClean="0"/>
              <a:t>   「花格象艾瑪」</a:t>
            </a:r>
            <a:r>
              <a:rPr lang="en-US" altLang="zh-TW" sz="2400" dirty="0" smtClean="0"/>
              <a:t>:</a:t>
            </a:r>
            <a:r>
              <a:rPr lang="zh-TW" altLang="en-US" sz="2400" dirty="0" smtClean="0"/>
              <a:t>拼貼與格子狀構圖不同創作方式</a:t>
            </a:r>
            <a:endParaRPr lang="zh-TW" altLang="en-US" sz="2400" dirty="0"/>
          </a:p>
        </p:txBody>
      </p:sp>
    </p:spTree>
    <p:extLst>
      <p:ext uri="{BB962C8B-B14F-4D97-AF65-F5344CB8AC3E}">
        <p14:creationId xmlns:p14="http://schemas.microsoft.com/office/powerpoint/2010/main" xmlns="" val="1424057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ducation-5">
  <a:themeElements>
    <a:clrScheme name="自定义 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Education-5</Template>
  <TotalTime>1549</TotalTime>
  <Words>1045</Words>
  <Application>Microsoft Office PowerPoint</Application>
  <PresentationFormat>如螢幕大小 (4:3)</PresentationFormat>
  <Paragraphs>153</Paragraphs>
  <Slides>15</Slides>
  <Notes>15</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Education-5</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72</cp:revision>
  <dcterms:created xsi:type="dcterms:W3CDTF">2019-10-29T08:21:20Z</dcterms:created>
  <dcterms:modified xsi:type="dcterms:W3CDTF">2019-10-31T23:45:32Z</dcterms:modified>
</cp:coreProperties>
</file>