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9" r:id="rId3"/>
    <p:sldMasterId id="2147483733" r:id="rId4"/>
    <p:sldMasterId id="2147483745" r:id="rId5"/>
  </p:sldMasterIdLst>
  <p:notesMasterIdLst>
    <p:notesMasterId r:id="rId42"/>
  </p:notesMasterIdLst>
  <p:sldIdLst>
    <p:sldId id="368" r:id="rId6"/>
    <p:sldId id="257" r:id="rId7"/>
    <p:sldId id="365" r:id="rId8"/>
    <p:sldId id="431" r:id="rId9"/>
    <p:sldId id="420" r:id="rId10"/>
    <p:sldId id="427" r:id="rId11"/>
    <p:sldId id="391" r:id="rId12"/>
    <p:sldId id="347" r:id="rId13"/>
    <p:sldId id="428" r:id="rId14"/>
    <p:sldId id="429" r:id="rId15"/>
    <p:sldId id="430" r:id="rId16"/>
    <p:sldId id="422" r:id="rId17"/>
    <p:sldId id="434" r:id="rId18"/>
    <p:sldId id="433" r:id="rId19"/>
    <p:sldId id="436" r:id="rId20"/>
    <p:sldId id="437" r:id="rId21"/>
    <p:sldId id="439" r:id="rId22"/>
    <p:sldId id="440" r:id="rId23"/>
    <p:sldId id="441" r:id="rId24"/>
    <p:sldId id="442" r:id="rId25"/>
    <p:sldId id="456" r:id="rId26"/>
    <p:sldId id="457" r:id="rId27"/>
    <p:sldId id="458" r:id="rId28"/>
    <p:sldId id="459" r:id="rId29"/>
    <p:sldId id="460" r:id="rId30"/>
    <p:sldId id="461" r:id="rId31"/>
    <p:sldId id="455" r:id="rId32"/>
    <p:sldId id="444" r:id="rId33"/>
    <p:sldId id="445" r:id="rId34"/>
    <p:sldId id="446" r:id="rId35"/>
    <p:sldId id="447" r:id="rId36"/>
    <p:sldId id="448" r:id="rId37"/>
    <p:sldId id="449" r:id="rId38"/>
    <p:sldId id="464" r:id="rId39"/>
    <p:sldId id="463" r:id="rId40"/>
    <p:sldId id="465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9955"/>
    <a:srgbClr val="0000FF"/>
    <a:srgbClr val="518D6F"/>
    <a:srgbClr val="C7B695"/>
    <a:srgbClr val="8C764A"/>
    <a:srgbClr val="BAA57C"/>
    <a:srgbClr val="6EB7E8"/>
    <a:srgbClr val="B4EB6B"/>
    <a:srgbClr val="3DC3A9"/>
    <a:srgbClr val="007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5079" autoAdjust="0"/>
  </p:normalViewPr>
  <p:slideViewPr>
    <p:cSldViewPr>
      <p:cViewPr varScale="1">
        <p:scale>
          <a:sx n="68" d="100"/>
          <a:sy n="68" d="100"/>
        </p:scale>
        <p:origin x="60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6BBA5-824F-4138-9E62-35A2D9A73299}" type="doc">
      <dgm:prSet loTypeId="urn:microsoft.com/office/officeart/2005/8/layout/vList4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58D1B53B-5229-4C70-AA16-1912CF84B872}">
      <dgm:prSet custT="1"/>
      <dgm:spPr/>
      <dgm:t>
        <a:bodyPr/>
        <a:lstStyle/>
        <a:p>
          <a:pPr rtl="0"/>
          <a:r>
            <a:rPr lang="en-US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社群</a:t>
          </a:r>
          <a:r>
            <a:rPr lang="zh-TW" altLang="en-US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運作介紹</a:t>
          </a:r>
          <a:endParaRPr lang="en-US" altLang="zh-TW" sz="3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F19C79-6E6A-44E8-B8A3-D256C5630E47}" type="parTrans" cxnId="{9DE7F830-0E72-49E4-A4B9-B27379503ECE}">
      <dgm:prSet/>
      <dgm:spPr/>
      <dgm:t>
        <a:bodyPr/>
        <a:lstStyle/>
        <a:p>
          <a:endParaRPr lang="zh-TW" altLang="en-US"/>
        </a:p>
      </dgm:t>
    </dgm:pt>
    <dgm:pt modelId="{70E6B1EB-595C-4D48-A9C3-420916FA33F4}" type="sibTrans" cxnId="{9DE7F830-0E72-49E4-A4B9-B27379503ECE}">
      <dgm:prSet/>
      <dgm:spPr/>
      <dgm:t>
        <a:bodyPr/>
        <a:lstStyle/>
        <a:p>
          <a:endParaRPr lang="zh-TW" altLang="en-US"/>
        </a:p>
      </dgm:t>
    </dgm:pt>
    <dgm:pt modelId="{4E8B977A-F00C-4B4C-93A9-11800D3DD569}">
      <dgm:prSet custT="1"/>
      <dgm:spPr/>
      <dgm:t>
        <a:bodyPr/>
        <a:lstStyle/>
        <a:p>
          <a:pPr rtl="0"/>
          <a:r>
            <a:rPr lang="en-US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社群</a:t>
          </a:r>
          <a:r>
            <a:rPr lang="zh-TW" altLang="en-US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成果報告</a:t>
          </a:r>
          <a:endParaRPr lang="zh-TW" sz="36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10BC0E-AA92-42F5-8F3B-B2BAD9B59CA9}" type="parTrans" cxnId="{32437B77-2D4A-4191-9D54-049CEA103F7A}">
      <dgm:prSet/>
      <dgm:spPr/>
      <dgm:t>
        <a:bodyPr/>
        <a:lstStyle/>
        <a:p>
          <a:endParaRPr lang="zh-TW" altLang="en-US"/>
        </a:p>
      </dgm:t>
    </dgm:pt>
    <dgm:pt modelId="{408944AE-E11C-4940-ACFC-A55F13AFF5B5}" type="sibTrans" cxnId="{32437B77-2D4A-4191-9D54-049CEA103F7A}">
      <dgm:prSet/>
      <dgm:spPr/>
      <dgm:t>
        <a:bodyPr/>
        <a:lstStyle/>
        <a:p>
          <a:endParaRPr lang="zh-TW" altLang="en-US"/>
        </a:p>
      </dgm:t>
    </dgm:pt>
    <dgm:pt modelId="{9E4B5E0E-273F-46F6-8C21-24FEE5B7EDFA}">
      <dgm:prSet custT="1"/>
      <dgm:spPr/>
      <dgm:t>
        <a:bodyPr/>
        <a:lstStyle/>
        <a:p>
          <a:pPr rtl="0"/>
          <a:r>
            <a:rPr lang="en-US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社群</a:t>
          </a:r>
          <a:r>
            <a:rPr lang="zh-TW" altLang="en-US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到教學現場</a:t>
          </a:r>
          <a:endParaRPr lang="zh-TW" sz="36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FF7C96-7606-448C-B930-FE5E66BDF92C}" type="parTrans" cxnId="{8596D0A1-5ABD-4FC2-B87C-85136AAC0BFB}">
      <dgm:prSet/>
      <dgm:spPr/>
      <dgm:t>
        <a:bodyPr/>
        <a:lstStyle/>
        <a:p>
          <a:endParaRPr lang="zh-TW" altLang="en-US"/>
        </a:p>
      </dgm:t>
    </dgm:pt>
    <dgm:pt modelId="{875DCA67-06A0-4BD8-A420-64FF6263A292}" type="sibTrans" cxnId="{8596D0A1-5ABD-4FC2-B87C-85136AAC0BFB}">
      <dgm:prSet/>
      <dgm:spPr/>
      <dgm:t>
        <a:bodyPr/>
        <a:lstStyle/>
        <a:p>
          <a:endParaRPr lang="zh-TW" altLang="en-US"/>
        </a:p>
      </dgm:t>
    </dgm:pt>
    <dgm:pt modelId="{A90C7AF8-6C30-4935-9383-0C35CE775C11}" type="pres">
      <dgm:prSet presAssocID="{70C6BBA5-824F-4138-9E62-35A2D9A7329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8FAA836-EC92-4F9C-AF3E-0A5787521999}" type="pres">
      <dgm:prSet presAssocID="{58D1B53B-5229-4C70-AA16-1912CF84B872}" presName="comp" presStyleCnt="0"/>
      <dgm:spPr/>
    </dgm:pt>
    <dgm:pt modelId="{BE3DC655-B00C-4F38-8C8D-C17B1B4D0C5B}" type="pres">
      <dgm:prSet presAssocID="{58D1B53B-5229-4C70-AA16-1912CF84B872}" presName="box" presStyleLbl="node1" presStyleIdx="0" presStyleCnt="3" custScaleX="88133"/>
      <dgm:spPr/>
      <dgm:t>
        <a:bodyPr/>
        <a:lstStyle/>
        <a:p>
          <a:endParaRPr lang="zh-TW" altLang="en-US"/>
        </a:p>
      </dgm:t>
    </dgm:pt>
    <dgm:pt modelId="{CA5C0210-DFE6-49D1-8E30-26BCF820348B}" type="pres">
      <dgm:prSet presAssocID="{58D1B53B-5229-4C70-AA16-1912CF84B87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EC6899A-1690-46DE-A73F-1BDD34C09606}" type="pres">
      <dgm:prSet presAssocID="{58D1B53B-5229-4C70-AA16-1912CF84B87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83A457-4490-48A0-8913-F5BBF07C8E5A}" type="pres">
      <dgm:prSet presAssocID="{70E6B1EB-595C-4D48-A9C3-420916FA33F4}" presName="spacer" presStyleCnt="0"/>
      <dgm:spPr/>
    </dgm:pt>
    <dgm:pt modelId="{EB3AC700-7AE4-49DC-A33E-24B7BA75C9CF}" type="pres">
      <dgm:prSet presAssocID="{4E8B977A-F00C-4B4C-93A9-11800D3DD569}" presName="comp" presStyleCnt="0"/>
      <dgm:spPr/>
    </dgm:pt>
    <dgm:pt modelId="{99F4A939-FC14-482A-B9F4-609191116002}" type="pres">
      <dgm:prSet presAssocID="{4E8B977A-F00C-4B4C-93A9-11800D3DD569}" presName="box" presStyleLbl="node1" presStyleIdx="1" presStyleCnt="3" custScaleX="88133"/>
      <dgm:spPr/>
      <dgm:t>
        <a:bodyPr/>
        <a:lstStyle/>
        <a:p>
          <a:endParaRPr lang="zh-TW" altLang="en-US"/>
        </a:p>
      </dgm:t>
    </dgm:pt>
    <dgm:pt modelId="{C14AD187-F166-448F-A9BF-E6133FC9C40E}" type="pres">
      <dgm:prSet presAssocID="{4E8B977A-F00C-4B4C-93A9-11800D3DD569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E1399DCA-96BB-4BC2-A867-48F52D772458}" type="pres">
      <dgm:prSet presAssocID="{4E8B977A-F00C-4B4C-93A9-11800D3DD56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DD7517-1D99-4FB2-89D8-DBFF9143B2AB}" type="pres">
      <dgm:prSet presAssocID="{408944AE-E11C-4940-ACFC-A55F13AFF5B5}" presName="spacer" presStyleCnt="0"/>
      <dgm:spPr/>
    </dgm:pt>
    <dgm:pt modelId="{BFE0CA25-B8BA-43B6-B3EE-29EE20C892E0}" type="pres">
      <dgm:prSet presAssocID="{9E4B5E0E-273F-46F6-8C21-24FEE5B7EDFA}" presName="comp" presStyleCnt="0"/>
      <dgm:spPr/>
    </dgm:pt>
    <dgm:pt modelId="{55256972-9983-4DED-97A4-4C38DE1C841C}" type="pres">
      <dgm:prSet presAssocID="{9E4B5E0E-273F-46F6-8C21-24FEE5B7EDFA}" presName="box" presStyleLbl="node1" presStyleIdx="2" presStyleCnt="3" custScaleX="88133"/>
      <dgm:spPr/>
      <dgm:t>
        <a:bodyPr/>
        <a:lstStyle/>
        <a:p>
          <a:endParaRPr lang="zh-TW" altLang="en-US"/>
        </a:p>
      </dgm:t>
    </dgm:pt>
    <dgm:pt modelId="{4C320B14-9845-4F4F-A3A2-DBA8F63BE257}" type="pres">
      <dgm:prSet presAssocID="{9E4B5E0E-273F-46F6-8C21-24FEE5B7EDFA}" presName="img" presStyleLbl="fgImgPlace1" presStyleIdx="2" presStyleCnt="3" custAng="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36798947-52AC-4E2F-AE82-F21F6F743440}" type="pres">
      <dgm:prSet presAssocID="{9E4B5E0E-273F-46F6-8C21-24FEE5B7EDF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9AC99CE-9003-4628-93EF-EFFA60F984C5}" type="presOf" srcId="{9E4B5E0E-273F-46F6-8C21-24FEE5B7EDFA}" destId="{36798947-52AC-4E2F-AE82-F21F6F743440}" srcOrd="1" destOrd="0" presId="urn:microsoft.com/office/officeart/2005/8/layout/vList4"/>
    <dgm:cxn modelId="{C804134F-F053-44B6-AEEB-1C3C20ABFADE}" type="presOf" srcId="{4E8B977A-F00C-4B4C-93A9-11800D3DD569}" destId="{99F4A939-FC14-482A-B9F4-609191116002}" srcOrd="0" destOrd="0" presId="urn:microsoft.com/office/officeart/2005/8/layout/vList4"/>
    <dgm:cxn modelId="{276D55B5-EE37-482C-A130-D4EFA4E27C48}" type="presOf" srcId="{9E4B5E0E-273F-46F6-8C21-24FEE5B7EDFA}" destId="{55256972-9983-4DED-97A4-4C38DE1C841C}" srcOrd="0" destOrd="0" presId="urn:microsoft.com/office/officeart/2005/8/layout/vList4"/>
    <dgm:cxn modelId="{CB0683EA-D92F-4DD2-95EF-D30071B1B701}" type="presOf" srcId="{58D1B53B-5229-4C70-AA16-1912CF84B872}" destId="{BE3DC655-B00C-4F38-8C8D-C17B1B4D0C5B}" srcOrd="0" destOrd="0" presId="urn:microsoft.com/office/officeart/2005/8/layout/vList4"/>
    <dgm:cxn modelId="{95EA769B-2B32-467D-BEFE-B02F92CFA6C7}" type="presOf" srcId="{58D1B53B-5229-4C70-AA16-1912CF84B872}" destId="{8EC6899A-1690-46DE-A73F-1BDD34C09606}" srcOrd="1" destOrd="0" presId="urn:microsoft.com/office/officeart/2005/8/layout/vList4"/>
    <dgm:cxn modelId="{8596D0A1-5ABD-4FC2-B87C-85136AAC0BFB}" srcId="{70C6BBA5-824F-4138-9E62-35A2D9A73299}" destId="{9E4B5E0E-273F-46F6-8C21-24FEE5B7EDFA}" srcOrd="2" destOrd="0" parTransId="{BFFF7C96-7606-448C-B930-FE5E66BDF92C}" sibTransId="{875DCA67-06A0-4BD8-A420-64FF6263A292}"/>
    <dgm:cxn modelId="{34A1DB11-B409-4471-A330-BB14FF04A718}" type="presOf" srcId="{4E8B977A-F00C-4B4C-93A9-11800D3DD569}" destId="{E1399DCA-96BB-4BC2-A867-48F52D772458}" srcOrd="1" destOrd="0" presId="urn:microsoft.com/office/officeart/2005/8/layout/vList4"/>
    <dgm:cxn modelId="{24223B05-9E0B-44C2-ACA1-1F7659B87091}" type="presOf" srcId="{70C6BBA5-824F-4138-9E62-35A2D9A73299}" destId="{A90C7AF8-6C30-4935-9383-0C35CE775C11}" srcOrd="0" destOrd="0" presId="urn:microsoft.com/office/officeart/2005/8/layout/vList4"/>
    <dgm:cxn modelId="{9DE7F830-0E72-49E4-A4B9-B27379503ECE}" srcId="{70C6BBA5-824F-4138-9E62-35A2D9A73299}" destId="{58D1B53B-5229-4C70-AA16-1912CF84B872}" srcOrd="0" destOrd="0" parTransId="{74F19C79-6E6A-44E8-B8A3-D256C5630E47}" sibTransId="{70E6B1EB-595C-4D48-A9C3-420916FA33F4}"/>
    <dgm:cxn modelId="{32437B77-2D4A-4191-9D54-049CEA103F7A}" srcId="{70C6BBA5-824F-4138-9E62-35A2D9A73299}" destId="{4E8B977A-F00C-4B4C-93A9-11800D3DD569}" srcOrd="1" destOrd="0" parTransId="{BF10BC0E-AA92-42F5-8F3B-B2BAD9B59CA9}" sibTransId="{408944AE-E11C-4940-ACFC-A55F13AFF5B5}"/>
    <dgm:cxn modelId="{1A98A0FF-9C43-4C09-AF50-CD458AF3E80A}" type="presParOf" srcId="{A90C7AF8-6C30-4935-9383-0C35CE775C11}" destId="{D8FAA836-EC92-4F9C-AF3E-0A5787521999}" srcOrd="0" destOrd="0" presId="urn:microsoft.com/office/officeart/2005/8/layout/vList4"/>
    <dgm:cxn modelId="{3364CAC7-8F1B-427D-8ED4-3048A0289F72}" type="presParOf" srcId="{D8FAA836-EC92-4F9C-AF3E-0A5787521999}" destId="{BE3DC655-B00C-4F38-8C8D-C17B1B4D0C5B}" srcOrd="0" destOrd="0" presId="urn:microsoft.com/office/officeart/2005/8/layout/vList4"/>
    <dgm:cxn modelId="{35D641CF-8F11-4F17-AF93-E945C818D955}" type="presParOf" srcId="{D8FAA836-EC92-4F9C-AF3E-0A5787521999}" destId="{CA5C0210-DFE6-49D1-8E30-26BCF820348B}" srcOrd="1" destOrd="0" presId="urn:microsoft.com/office/officeart/2005/8/layout/vList4"/>
    <dgm:cxn modelId="{4C6AB92F-B649-4ADC-878E-FEA99D5F51B0}" type="presParOf" srcId="{D8FAA836-EC92-4F9C-AF3E-0A5787521999}" destId="{8EC6899A-1690-46DE-A73F-1BDD34C09606}" srcOrd="2" destOrd="0" presId="urn:microsoft.com/office/officeart/2005/8/layout/vList4"/>
    <dgm:cxn modelId="{FAF1F8DD-6BBB-4336-AE27-C8B42CCBC3F7}" type="presParOf" srcId="{A90C7AF8-6C30-4935-9383-0C35CE775C11}" destId="{BA83A457-4490-48A0-8913-F5BBF07C8E5A}" srcOrd="1" destOrd="0" presId="urn:microsoft.com/office/officeart/2005/8/layout/vList4"/>
    <dgm:cxn modelId="{B8BF7545-989C-49E8-909A-1008DF563DD3}" type="presParOf" srcId="{A90C7AF8-6C30-4935-9383-0C35CE775C11}" destId="{EB3AC700-7AE4-49DC-A33E-24B7BA75C9CF}" srcOrd="2" destOrd="0" presId="urn:microsoft.com/office/officeart/2005/8/layout/vList4"/>
    <dgm:cxn modelId="{C87F3A09-364C-41C5-B358-8156D4DFF84B}" type="presParOf" srcId="{EB3AC700-7AE4-49DC-A33E-24B7BA75C9CF}" destId="{99F4A939-FC14-482A-B9F4-609191116002}" srcOrd="0" destOrd="0" presId="urn:microsoft.com/office/officeart/2005/8/layout/vList4"/>
    <dgm:cxn modelId="{DAEC8309-E39B-44C8-B933-AEF83F3C65FB}" type="presParOf" srcId="{EB3AC700-7AE4-49DC-A33E-24B7BA75C9CF}" destId="{C14AD187-F166-448F-A9BF-E6133FC9C40E}" srcOrd="1" destOrd="0" presId="urn:microsoft.com/office/officeart/2005/8/layout/vList4"/>
    <dgm:cxn modelId="{A696F95C-7B38-479B-9442-9659DCB59750}" type="presParOf" srcId="{EB3AC700-7AE4-49DC-A33E-24B7BA75C9CF}" destId="{E1399DCA-96BB-4BC2-A867-48F52D772458}" srcOrd="2" destOrd="0" presId="urn:microsoft.com/office/officeart/2005/8/layout/vList4"/>
    <dgm:cxn modelId="{6B63CEFB-1CB1-46C8-BC4D-FD69D3D41A96}" type="presParOf" srcId="{A90C7AF8-6C30-4935-9383-0C35CE775C11}" destId="{47DD7517-1D99-4FB2-89D8-DBFF9143B2AB}" srcOrd="3" destOrd="0" presId="urn:microsoft.com/office/officeart/2005/8/layout/vList4"/>
    <dgm:cxn modelId="{1C54911A-96DD-4408-8AB7-D62E4F41C644}" type="presParOf" srcId="{A90C7AF8-6C30-4935-9383-0C35CE775C11}" destId="{BFE0CA25-B8BA-43B6-B3EE-29EE20C892E0}" srcOrd="4" destOrd="0" presId="urn:microsoft.com/office/officeart/2005/8/layout/vList4"/>
    <dgm:cxn modelId="{ABFAADA4-6A73-40D2-9A7B-C3E0E386DAAE}" type="presParOf" srcId="{BFE0CA25-B8BA-43B6-B3EE-29EE20C892E0}" destId="{55256972-9983-4DED-97A4-4C38DE1C841C}" srcOrd="0" destOrd="0" presId="urn:microsoft.com/office/officeart/2005/8/layout/vList4"/>
    <dgm:cxn modelId="{B186ED2C-703B-4A0B-9DCE-F88B3D01A097}" type="presParOf" srcId="{BFE0CA25-B8BA-43B6-B3EE-29EE20C892E0}" destId="{4C320B14-9845-4F4F-A3A2-DBA8F63BE257}" srcOrd="1" destOrd="0" presId="urn:microsoft.com/office/officeart/2005/8/layout/vList4"/>
    <dgm:cxn modelId="{6F394A76-ABAE-41FE-86EC-4EB6B5B6BB07}" type="presParOf" srcId="{BFE0CA25-B8BA-43B6-B3EE-29EE20C892E0}" destId="{36798947-52AC-4E2F-AE82-F21F6F7434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DC655-B00C-4F38-8C8D-C17B1B4D0C5B}">
      <dsp:nvSpPr>
        <dsp:cNvPr id="0" name=""/>
        <dsp:cNvSpPr/>
      </dsp:nvSpPr>
      <dsp:spPr>
        <a:xfrm>
          <a:off x="688725" y="0"/>
          <a:ext cx="7432743" cy="12376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社群</a:t>
          </a:r>
          <a:r>
            <a:rPr lang="zh-TW" altLang="en-US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運作介紹</a:t>
          </a:r>
          <a:endParaRPr lang="en-US" altLang="zh-TW" sz="3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84350" y="0"/>
        <a:ext cx="5837117" cy="1237637"/>
      </dsp:txXfrm>
    </dsp:sp>
    <dsp:sp modelId="{CA5C0210-DFE6-49D1-8E30-26BCF820348B}">
      <dsp:nvSpPr>
        <dsp:cNvPr id="0" name=""/>
        <dsp:cNvSpPr/>
      </dsp:nvSpPr>
      <dsp:spPr>
        <a:xfrm>
          <a:off x="312084" y="123763"/>
          <a:ext cx="1686710" cy="9901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4A939-FC14-482A-B9F4-609191116002}">
      <dsp:nvSpPr>
        <dsp:cNvPr id="0" name=""/>
        <dsp:cNvSpPr/>
      </dsp:nvSpPr>
      <dsp:spPr>
        <a:xfrm>
          <a:off x="688725" y="1361401"/>
          <a:ext cx="7432743" cy="12376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社群</a:t>
          </a:r>
          <a:r>
            <a:rPr lang="zh-TW" altLang="en-US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成果報告</a:t>
          </a:r>
          <a:endParaRPr lang="zh-TW" sz="36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84350" y="1361401"/>
        <a:ext cx="5837117" cy="1237637"/>
      </dsp:txXfrm>
    </dsp:sp>
    <dsp:sp modelId="{C14AD187-F166-448F-A9BF-E6133FC9C40E}">
      <dsp:nvSpPr>
        <dsp:cNvPr id="0" name=""/>
        <dsp:cNvSpPr/>
      </dsp:nvSpPr>
      <dsp:spPr>
        <a:xfrm>
          <a:off x="312084" y="1485165"/>
          <a:ext cx="1686710" cy="9901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256972-9983-4DED-97A4-4C38DE1C841C}">
      <dsp:nvSpPr>
        <dsp:cNvPr id="0" name=""/>
        <dsp:cNvSpPr/>
      </dsp:nvSpPr>
      <dsp:spPr>
        <a:xfrm>
          <a:off x="688725" y="2722802"/>
          <a:ext cx="7432743" cy="12376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社群</a:t>
          </a:r>
          <a:r>
            <a:rPr lang="zh-TW" altLang="en-US" sz="3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到教學現場</a:t>
          </a:r>
          <a:endParaRPr lang="zh-TW" sz="36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84350" y="2722802"/>
        <a:ext cx="5837117" cy="1237637"/>
      </dsp:txXfrm>
    </dsp:sp>
    <dsp:sp modelId="{4C320B14-9845-4F4F-A3A2-DBA8F63BE257}">
      <dsp:nvSpPr>
        <dsp:cNvPr id="0" name=""/>
        <dsp:cNvSpPr/>
      </dsp:nvSpPr>
      <dsp:spPr>
        <a:xfrm>
          <a:off x="312084" y="2846566"/>
          <a:ext cx="1686710" cy="9901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5253A-38BE-4DF8-A75D-68F8DF3CE085}" type="datetimeFigureOut">
              <a:rPr lang="zh-TW" altLang="en-US" smtClean="0"/>
              <a:pPr/>
              <a:t>2020/8/3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3B267-1F61-4E4D-96A1-7B6B5DA4580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534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此為精緻網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B267-1F61-4E4D-96A1-7B6B5DA4580A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64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此為精緻網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B267-1F61-4E4D-96A1-7B6B5DA4580A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3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other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676400"/>
            <a:ext cx="7010400" cy="18288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038600"/>
            <a:ext cx="7010400" cy="1219200"/>
          </a:xfrm>
          <a:ln w="6350"/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2484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fld id="{E1BBD4BB-D575-409A-9ECB-B7AF70BCB260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971800" y="62484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77000" y="62484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4106" name="Picture 10" descr="EXPHOR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84312A-B8EE-444C-8439-7B238F83F711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1981200" cy="5867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91200" cy="5867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754042-C25F-4022-811E-C4341511C91F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41AC8-13B3-4434-B2D8-1F3C4AC283ED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CDBC4-5823-49AF-893E-7EC38F7EDC88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71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84536-1271-45A7-BAA9-3D9F9F21DDF0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FE003-1CA7-49BC-A4C2-3CD3D24C5A8B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2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54220-D830-4E82-840A-529835F71BE9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613E0-38D8-4ADD-889B-B7ED9A82C11A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9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17D4-BCB8-4E70-9FED-97C2E40F0849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D7834-DE42-4E9D-917A-044DDE6FE955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08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3725-0377-41E6-8E5B-EBE647F578BC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331E5C-E686-427D-8D40-4E7F3154AEB3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47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A0880-4EB3-4D1E-AB71-B3DCB9D98554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17A71-8DA6-4A6E-A547-67227668A1AA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57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7AB14-CCF2-4FCB-A368-CBE644F33B6C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37972-688D-4676-8336-E3EF705B9973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07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5881D-E85C-43C2-BA43-05E49402D2C9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AD2F4-7D34-493D-B395-772916F8F4EA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1616" y="138752"/>
            <a:ext cx="7924800" cy="10668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51520" y="6093296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DC0DCDD6-554C-4AAA-9196-F2A75387B516}" type="datetime1">
              <a:rPr lang="zh-TW" altLang="en-US" smtClean="0"/>
              <a:t>2020/8/3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195736" y="6093296"/>
            <a:ext cx="28956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zh-TW" altLang="en-US" dirty="0" smtClean="0"/>
              <a:t>教師專業學習社群成果分析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5148064" y="6093296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7768" y="1524000"/>
            <a:ext cx="7924800" cy="44958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99654-AD1E-4B01-8742-4CBA278435B9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7257B6-E5A2-41C6-B286-EEB8F655F494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84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72A71-B411-468E-B472-FE9C0D428287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CC9C2-23E8-4157-B570-C369568F8194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96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C7F5E-829D-4EC8-B1CA-078F04686922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AD7F22-ADDE-41B1-AAE4-C93300A37671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88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CA316-CD45-43E8-BF3F-0EE25C83C435}" type="datetime1">
              <a:rPr lang="zh-TW" altLang="en-US" smtClean="0"/>
              <a:t>2020/8/3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教師專業學習社群成果分析</a:t>
            </a: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89E50-FC46-4B46-B332-58BEF5636BF8}" type="slidenum">
              <a:rPr lang="zh-CN" altLang="en-US"/>
              <a:pPr/>
              <a:t>‹#›</a:t>
            </a:fld>
            <a:endParaRPr lang="en-US" altLang="zh-CN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76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80245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8630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047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2528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624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95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ctr" anchorCtr="0"/>
          <a:lstStyle>
            <a:lvl1pPr algn="ctr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 anchorCtr="0"/>
          <a:lstStyle>
            <a:lvl1pPr marL="0" indent="0" algn="ctr">
              <a:buNone/>
              <a:defRPr sz="36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51520" y="6068144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96699106-BFCE-4372-BF1E-E2667DDCD3C4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195736" y="6068144"/>
            <a:ext cx="28956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5115272" y="6068144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172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51483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11203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758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7431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0467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11532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204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7022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7527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86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886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51520" y="6021288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1C44C848-B36C-4A9F-889C-917C56E89388}" type="datetime1">
              <a:rPr lang="zh-TW" altLang="en-US" smtClean="0"/>
              <a:t>2020/8/3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195736" y="6021288"/>
            <a:ext cx="28956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5115272" y="6021288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08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485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1493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73712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279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56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58869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692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0489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047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251520" y="6165304"/>
            <a:ext cx="1905000" cy="457200"/>
          </a:xfrm>
        </p:spPr>
        <p:txBody>
          <a:bodyPr anchor="ctr" anchorCtr="0"/>
          <a:lstStyle>
            <a:lvl1pPr algn="l">
              <a:defRPr/>
            </a:lvl1pPr>
          </a:lstStyle>
          <a:p>
            <a:fld id="{3A97217B-3806-4B44-9CEE-026C001A86BF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2195736" y="6165304"/>
            <a:ext cx="2895600" cy="457200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zh-TW" altLang="en-US" dirty="0" smtClean="0"/>
              <a:t>教師專業學習社群成果分析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5148064" y="6165304"/>
            <a:ext cx="1905000" cy="457200"/>
          </a:xfrm>
        </p:spPr>
        <p:txBody>
          <a:bodyPr anchor="ctr" anchorCtr="0"/>
          <a:lstStyle>
            <a:lvl1pPr algn="l"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8884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048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809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27692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569193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4494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450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251520" y="6021288"/>
            <a:ext cx="1905000" cy="457200"/>
          </a:xfrm>
        </p:spPr>
        <p:txBody>
          <a:bodyPr anchor="b" anchorCtr="0"/>
          <a:lstStyle>
            <a:lvl1pPr>
              <a:defRPr/>
            </a:lvl1pPr>
          </a:lstStyle>
          <a:p>
            <a:fld id="{3E1A6B7F-6467-4421-925A-724581D6AD32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2180456" y="6021288"/>
            <a:ext cx="2895600" cy="4572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5076056" y="6021288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251520" y="6021288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400617BA-E275-4292-A846-215D75C22E88}" type="datetime1">
              <a:rPr lang="zh-TW" altLang="en-US" smtClean="0"/>
              <a:t>2020/8/3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2195736" y="6021288"/>
            <a:ext cx="28956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5148064" y="6021288"/>
            <a:ext cx="1905000" cy="457200"/>
          </a:xfrm>
        </p:spPr>
        <p:txBody>
          <a:bodyPr anchor="b" anchorCtr="0"/>
          <a:lstStyle>
            <a:lvl1pPr algn="l"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0437BA-0C6E-45F2-97CE-00C42686EAE1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F429C0-987C-4A30-9789-87C07429C6B2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others 3-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92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</a:lstStyle>
          <a:p>
            <a:fld id="{B1124C6F-D43D-420D-8A33-94E58B9C9B8D}" type="datetime1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</a:lstStyle>
          <a:p>
            <a:r>
              <a:rPr lang="zh-TW" altLang="en-US" smtClean="0"/>
              <a:t>教師專業學習社群成果分析</a:t>
            </a:r>
            <a:endParaRPr lang="zh-TW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92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random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0">
          <a:solidFill>
            <a:schemeClr val="hlink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hlink"/>
          </a:solidFill>
          <a:latin typeface="Times New Roman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hlink"/>
          </a:solidFill>
          <a:latin typeface="Times New Roman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hlink"/>
          </a:solidFill>
          <a:latin typeface="Times New Roman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hlink"/>
          </a:solidFill>
          <a:latin typeface="Times New Roman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hlink"/>
          </a:solidFill>
          <a:latin typeface="Times New Roman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hlink"/>
          </a:solidFill>
          <a:latin typeface="Times New Roman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hlink"/>
          </a:solidFill>
          <a:latin typeface="Times New Roman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hlink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accent1">
              <a:lumMod val="25000"/>
            </a:schemeClr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6"/>
        </a:buBlip>
        <a:defRPr sz="2800" b="1">
          <a:solidFill>
            <a:srgbClr val="002060"/>
          </a:solidFill>
          <a:latin typeface="標楷體" panose="03000509000000000000" pitchFamily="65" charset="-120"/>
          <a:ea typeface="標楷體" panose="03000509000000000000" pitchFamily="65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 b="1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 b="1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微软雅黑" panose="020B0503020204020204" pitchFamily="34" charset="-122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FFD12B-827D-4D38-A9F7-C4BB142D05EE}" type="datetime1">
              <a:rPr lang="zh-TW" altLang="en-US" smtClean="0">
                <a:latin typeface="Arial" panose="020B0604020202020204" pitchFamily="34" charset="0"/>
                <a:ea typeface="宋体" panose="02010600030101010101" pitchFamily="2" charset="-122"/>
              </a:rPr>
              <a:t>2020/8/3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mtClean="0">
                <a:latin typeface="Arial" panose="020B0604020202020204" pitchFamily="34" charset="0"/>
                <a:ea typeface="宋体" panose="02010600030101010101" pitchFamily="2" charset="-122"/>
              </a:rPr>
              <a:t>教師專業學習社群成果分析</a:t>
            </a:r>
            <a:endParaRPr lang="zh-CN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0E1F84-5DEB-486A-A149-449C5C964502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097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  <a:sym typeface="微软雅黑" panose="020B0503020204020204" pitchFamily="34" charset="-122"/>
        </a:defRPr>
      </a:lvl1pPr>
      <a:lvl2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2pPr>
      <a:lvl3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3pPr>
      <a:lvl4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4pPr>
      <a:lvl5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5pPr>
      <a:lvl6pPr marL="10287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6pPr>
      <a:lvl7pPr marL="13716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7pPr>
      <a:lvl8pPr marL="17145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8pPr>
      <a:lvl9pPr marL="20574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24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55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39B6F72-FE40-4E1A-A7D4-772F65CFB293}" type="datetimeFigureOut">
              <a:rPr lang="zh-TW" altLang="en-US" smtClean="0">
                <a:solidFill>
                  <a:srgbClr val="1F497D"/>
                </a:solidFill>
              </a:rPr>
              <a:pPr/>
              <a:t>2020/8/3</a:t>
            </a:fld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1F497D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B6067AF-2431-49CF-832F-BA71F041B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86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2991" y="956457"/>
            <a:ext cx="9170866" cy="46368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11" name="矩形 710"/>
          <p:cNvSpPr/>
          <p:nvPr/>
        </p:nvSpPr>
        <p:spPr bwMode="auto">
          <a:xfrm>
            <a:off x="-18612" y="0"/>
            <a:ext cx="9192469" cy="241266"/>
          </a:xfrm>
          <a:prstGeom prst="rect">
            <a:avLst/>
          </a:prstGeom>
          <a:solidFill>
            <a:srgbClr val="0B8FA5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rgbClr val="1AA4B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6" name="文本框 99"/>
          <p:cNvSpPr>
            <a:spLocks noChangeArrowheads="1"/>
          </p:cNvSpPr>
          <p:nvPr/>
        </p:nvSpPr>
        <p:spPr bwMode="auto">
          <a:xfrm>
            <a:off x="374459" y="1560272"/>
            <a:ext cx="842493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低識字量語文教學</a:t>
            </a:r>
            <a:r>
              <a:rPr lang="zh-TW" altLang="en-US" sz="5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策略</a:t>
            </a:r>
            <a:endParaRPr lang="en-US" altLang="zh-TW" sz="5400" b="1" dirty="0" smtClean="0">
              <a:solidFill>
                <a:schemeClr val="accent5">
                  <a:lumMod val="2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TW" altLang="en-US" sz="5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中路</a:t>
            </a:r>
            <a:r>
              <a:rPr lang="en-US" altLang="zh-TW" sz="5400" b="1" dirty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.</a:t>
            </a:r>
            <a:r>
              <a:rPr lang="zh-TW" altLang="en-US" sz="5400" b="1" dirty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東光</a:t>
            </a:r>
            <a:r>
              <a:rPr lang="en-US" altLang="zh-TW" sz="5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.</a:t>
            </a:r>
            <a:r>
              <a:rPr lang="zh-TW" altLang="en-US" sz="5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左營</a:t>
            </a:r>
            <a:r>
              <a:rPr lang="en-US" altLang="zh-TW" sz="5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.</a:t>
            </a:r>
            <a:r>
              <a:rPr lang="zh-TW" altLang="en-US" sz="5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杉林國小</a:t>
            </a:r>
            <a:endParaRPr lang="en-US" altLang="zh-TW" sz="5400" b="1" dirty="0" smtClean="0">
              <a:solidFill>
                <a:schemeClr val="accent5">
                  <a:lumMod val="2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1750" name="文本框 727"/>
          <p:cNvSpPr>
            <a:spLocks noChangeArrowheads="1"/>
          </p:cNvSpPr>
          <p:nvPr/>
        </p:nvSpPr>
        <p:spPr bwMode="auto">
          <a:xfrm>
            <a:off x="1615490" y="5132786"/>
            <a:ext cx="64175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團隊成員：甘鳳琴 </a:t>
            </a:r>
            <a:r>
              <a:rPr lang="en-US" altLang="zh-TW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.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 莊千蒂 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.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 盧昱雯</a:t>
            </a:r>
            <a:endParaRPr lang="zh-TW" altLang="en-US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                      林金珠 </a:t>
            </a:r>
            <a:r>
              <a:rPr lang="en-US" altLang="zh-TW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.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鍾佳玲 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. 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李思慧</a:t>
            </a:r>
          </a:p>
        </p:txBody>
      </p:sp>
      <p:sp>
        <p:nvSpPr>
          <p:cNvPr id="718" name="矩形 717"/>
          <p:cNvSpPr/>
          <p:nvPr/>
        </p:nvSpPr>
        <p:spPr bwMode="auto">
          <a:xfrm>
            <a:off x="0" y="6580489"/>
            <a:ext cx="9173857" cy="294887"/>
          </a:xfrm>
          <a:prstGeom prst="rect">
            <a:avLst/>
          </a:prstGeom>
          <a:solidFill>
            <a:srgbClr val="00B0F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2766852" y="6215364"/>
            <a:ext cx="2057400" cy="365125"/>
          </a:xfrm>
        </p:spPr>
        <p:txBody>
          <a:bodyPr/>
          <a:lstStyle/>
          <a:p>
            <a:fld id="{9BA89E50-FC46-4B46-B332-58BEF5636BF8}" type="slidenum">
              <a:rPr lang="zh-CN" altLang="en-US" sz="1600" b="1" smtClean="0">
                <a:solidFill>
                  <a:schemeClr val="tx1"/>
                </a:solidFill>
              </a:rPr>
              <a:pPr/>
              <a:t>1</a:t>
            </a:fld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6508" y="172730"/>
            <a:ext cx="75608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教師專業學習社群成果分析</a:t>
            </a:r>
          </a:p>
        </p:txBody>
      </p:sp>
    </p:spTree>
    <p:extLst>
      <p:ext uri="{BB962C8B-B14F-4D97-AF65-F5344CB8AC3E}">
        <p14:creationId xmlns:p14="http://schemas.microsoft.com/office/powerpoint/2010/main" val="22999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同側角落矩形 8"/>
          <p:cNvSpPr/>
          <p:nvPr/>
        </p:nvSpPr>
        <p:spPr bwMode="auto">
          <a:xfrm flipH="1">
            <a:off x="251520" y="188641"/>
            <a:ext cx="4896544" cy="766965"/>
          </a:xfrm>
          <a:prstGeom prst="snip2SameRect">
            <a:avLst>
              <a:gd name="adj1" fmla="val 43984"/>
              <a:gd name="adj2" fmla="val 0"/>
            </a:avLst>
          </a:prstGeom>
          <a:solidFill>
            <a:srgbClr val="375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51520" y="955606"/>
            <a:ext cx="8568952" cy="5738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35526"/>
            <a:ext cx="4608512" cy="72008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</a:rPr>
              <a:t>社群課程規劃</a:t>
            </a:r>
            <a:r>
              <a:rPr lang="en-US" altLang="zh-TW" sz="4400" dirty="0" smtClean="0">
                <a:solidFill>
                  <a:schemeClr val="bg1"/>
                </a:solidFill>
              </a:rPr>
              <a:t>1</a:t>
            </a:r>
            <a:endParaRPr lang="zh-TW" altLang="zh-TW" sz="44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6582787"/>
            <a:ext cx="8568952" cy="1256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614912" y="6125587"/>
            <a:ext cx="1905000" cy="457200"/>
          </a:xfrm>
        </p:spPr>
        <p:txBody>
          <a:bodyPr/>
          <a:lstStyle/>
          <a:p>
            <a:fld id="{73DA0BB7-265A-403C-9275-D587AB510EDC}" type="slidenum">
              <a:rPr lang="zh-TW" altLang="en-US" sz="1600" b="1" smtClean="0">
                <a:solidFill>
                  <a:srgbClr val="000000"/>
                </a:solidFill>
              </a:rPr>
              <a:pPr/>
              <a:t>10</a:t>
            </a:fld>
            <a:endParaRPr lang="zh-TW" altLang="en-US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30343"/>
              </p:ext>
            </p:extLst>
          </p:nvPr>
        </p:nvGraphicFramePr>
        <p:xfrm>
          <a:off x="403136" y="1202470"/>
          <a:ext cx="8265719" cy="5083369"/>
        </p:xfrm>
        <a:graphic>
          <a:graphicData uri="http://schemas.openxmlformats.org/drawingml/2006/table">
            <a:tbl>
              <a:tblPr/>
              <a:tblGrid>
                <a:gridCol w="284569"/>
                <a:gridCol w="1428423"/>
                <a:gridCol w="2376264"/>
                <a:gridCol w="1941777"/>
                <a:gridCol w="913998"/>
                <a:gridCol w="925216"/>
                <a:gridCol w="395472"/>
              </a:tblGrid>
              <a:tr h="5113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日期</a:t>
                      </a: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時間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實施內容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實施方式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主講或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指導者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地點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人數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332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108.11.30(</a:t>
                      </a:r>
                      <a:r>
                        <a:rPr lang="zh-TW" sz="12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sz="12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理解</a:t>
                      </a:r>
                      <a:endParaRPr lang="en-US" altLang="zh-TW" sz="20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提問策略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學習增能、同儕省思</a:t>
                      </a:r>
                      <a:r>
                        <a:rPr lang="zh-TW" sz="14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、對話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、課程討論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李思慧</a:t>
                      </a:r>
                      <a:endParaRPr lang="en-US" altLang="zh-TW" sz="18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內聘）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332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108.12.14(</a:t>
                      </a: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sz="12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理解</a:t>
                      </a:r>
                      <a:endParaRPr lang="en-US" altLang="zh-TW" sz="20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提問策略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學習增能、同儕省思、對話、課程討論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李思慧</a:t>
                      </a:r>
                      <a:endParaRPr lang="en-US" altLang="zh-TW" sz="18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內聘）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332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108.12.18(</a:t>
                      </a: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sz="12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十二年國教特殊教育課程共備增能研習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講習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方金雅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（外聘）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921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109.03.07(</a:t>
                      </a: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sz="12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理解</a:t>
                      </a:r>
                      <a:endParaRPr lang="en-US" altLang="zh-TW" sz="20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提問策略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學習增能、同儕省思、對話、課程討論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李思慧</a:t>
                      </a:r>
                      <a:endParaRPr lang="en-US" altLang="zh-TW" sz="18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內聘）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921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109.03.25(</a:t>
                      </a: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sz="12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理解</a:t>
                      </a:r>
                      <a:endParaRPr lang="en-US" altLang="zh-TW" sz="20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提問策略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四</a:t>
                      </a:r>
                      <a:r>
                        <a:rPr 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學習增能、同儕省思、對話、課程討論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陸怡</a:t>
                      </a:r>
                      <a:r>
                        <a:rPr lang="zh-TW" sz="1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琮</a:t>
                      </a:r>
                      <a:endParaRPr lang="en-US" altLang="zh-TW" sz="18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外聘）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992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同側角落矩形 8"/>
          <p:cNvSpPr/>
          <p:nvPr/>
        </p:nvSpPr>
        <p:spPr bwMode="auto">
          <a:xfrm flipH="1">
            <a:off x="251520" y="188641"/>
            <a:ext cx="4896544" cy="766965"/>
          </a:xfrm>
          <a:prstGeom prst="snip2SameRect">
            <a:avLst>
              <a:gd name="adj1" fmla="val 43984"/>
              <a:gd name="adj2" fmla="val 0"/>
            </a:avLst>
          </a:prstGeom>
          <a:solidFill>
            <a:srgbClr val="375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51520" y="955606"/>
            <a:ext cx="8568952" cy="5738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35526"/>
            <a:ext cx="4608512" cy="72008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</a:rPr>
              <a:t>社群課程規劃</a:t>
            </a:r>
            <a:r>
              <a:rPr lang="en-US" altLang="zh-TW" sz="4400" dirty="0" smtClean="0">
                <a:solidFill>
                  <a:schemeClr val="bg1"/>
                </a:solidFill>
              </a:rPr>
              <a:t>2</a:t>
            </a:r>
            <a:endParaRPr lang="zh-TW" altLang="zh-TW" sz="44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6582787"/>
            <a:ext cx="8568952" cy="1256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614912" y="6125587"/>
            <a:ext cx="1905000" cy="457200"/>
          </a:xfrm>
        </p:spPr>
        <p:txBody>
          <a:bodyPr/>
          <a:lstStyle/>
          <a:p>
            <a:fld id="{73DA0BB7-265A-403C-9275-D587AB510EDC}" type="slidenum">
              <a:rPr lang="zh-TW" altLang="en-US" sz="1600" b="1" smtClean="0">
                <a:solidFill>
                  <a:srgbClr val="000000"/>
                </a:solidFill>
              </a:rPr>
              <a:pPr/>
              <a:t>11</a:t>
            </a:fld>
            <a:endParaRPr lang="zh-TW" altLang="en-US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86902"/>
              </p:ext>
            </p:extLst>
          </p:nvPr>
        </p:nvGraphicFramePr>
        <p:xfrm>
          <a:off x="573595" y="1257200"/>
          <a:ext cx="7924801" cy="5080000"/>
        </p:xfrm>
        <a:graphic>
          <a:graphicData uri="http://schemas.openxmlformats.org/drawingml/2006/table">
            <a:tbl>
              <a:tblPr/>
              <a:tblGrid>
                <a:gridCol w="410994"/>
                <a:gridCol w="1587230"/>
                <a:gridCol w="2216205"/>
                <a:gridCol w="1567855"/>
                <a:gridCol w="876300"/>
                <a:gridCol w="783077"/>
                <a:gridCol w="483140"/>
              </a:tblGrid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日期</a:t>
                      </a: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時間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實施內容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實施方式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主講或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指導者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地點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人數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109.04.11(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整天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理解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提問</a:t>
                      </a: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策略</a:t>
                      </a:r>
                      <a:r>
                        <a:rPr 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學習增能、同儕省思、對話、課程討論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陳俐伶</a:t>
                      </a:r>
                      <a:endParaRPr lang="zh-TW" sz="18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（內聘）</a:t>
                      </a:r>
                      <a:endParaRPr lang="zh-TW" sz="18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109.04.18(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整天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理解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提問策略 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作分享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學習增能、同儕省思、對話、課程討論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莊千蒂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（內聘）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109.04.23(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四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半天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語文公開</a:t>
                      </a: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授課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觀課、議課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課程教學、同儕省思、對話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甘鳳琴</a:t>
                      </a:r>
                      <a:endParaRPr lang="zh-TW" sz="18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（內聘）</a:t>
                      </a:r>
                      <a:endParaRPr lang="zh-TW" sz="18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109.05.16(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整天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理解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提問策略 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作分享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學習增能、同儕省思、對話、課程討論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盧昱雯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（內聘）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中路國小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166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23528" y="558790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467544" y="14332"/>
            <a:ext cx="8141726" cy="1110412"/>
            <a:chOff x="467544" y="14332"/>
            <a:chExt cx="8141726" cy="1110412"/>
          </a:xfrm>
        </p:grpSpPr>
        <p:sp>
          <p:nvSpPr>
            <p:cNvPr id="6" name="平行四邊形 5"/>
            <p:cNvSpPr/>
            <p:nvPr/>
          </p:nvSpPr>
          <p:spPr bwMode="auto">
            <a:xfrm rot="21093493">
              <a:off x="927191" y="84573"/>
              <a:ext cx="360040" cy="697918"/>
            </a:xfrm>
            <a:prstGeom prst="parallelogram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7" name="平行四邊形 6"/>
            <p:cNvSpPr/>
            <p:nvPr/>
          </p:nvSpPr>
          <p:spPr bwMode="auto">
            <a:xfrm rot="541709" flipH="1">
              <a:off x="7935294" y="14332"/>
              <a:ext cx="328902" cy="697918"/>
            </a:xfrm>
            <a:prstGeom prst="parallelogram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" name="平行四邊形 7"/>
            <p:cNvSpPr/>
            <p:nvPr/>
          </p:nvSpPr>
          <p:spPr bwMode="auto">
            <a:xfrm rot="541709" flipH="1">
              <a:off x="8136719" y="37897"/>
              <a:ext cx="116091" cy="697918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0" name="平行四邊形 9"/>
            <p:cNvSpPr/>
            <p:nvPr/>
          </p:nvSpPr>
          <p:spPr bwMode="auto">
            <a:xfrm rot="21093493">
              <a:off x="938532" y="95933"/>
              <a:ext cx="124720" cy="697918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" name="圓角矩形 4"/>
            <p:cNvSpPr/>
            <p:nvPr/>
          </p:nvSpPr>
          <p:spPr bwMode="auto">
            <a:xfrm>
              <a:off x="467544" y="384874"/>
              <a:ext cx="8141726" cy="739870"/>
            </a:xfrm>
            <a:prstGeom prst="roundRect">
              <a:avLst>
                <a:gd name="adj" fmla="val 6374"/>
              </a:avLst>
            </a:prstGeom>
            <a:solidFill>
              <a:schemeClr val="bg2">
                <a:lumMod val="20000"/>
                <a:lumOff val="80000"/>
                <a:alpha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36904" cy="913984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內部夥伴交流與分享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sp>
        <p:nvSpPr>
          <p:cNvPr id="16" name="圓角矩形 15"/>
          <p:cNvSpPr/>
          <p:nvPr/>
        </p:nvSpPr>
        <p:spPr bwMode="auto">
          <a:xfrm>
            <a:off x="611560" y="1196752"/>
            <a:ext cx="7848872" cy="932673"/>
          </a:xfrm>
          <a:prstGeom prst="roundRect">
            <a:avLst>
              <a:gd name="adj" fmla="val 6374"/>
            </a:avLst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教育部課文本位閱讀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策略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摘要策略、提問策略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(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重述故事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重點、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r>
              <a:rPr lang="en-US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歸納</a:t>
            </a:r>
            <a:r>
              <a:rPr lang="en-US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主題句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)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、自我提問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(</a:t>
            </a:r>
            <a:r>
              <a:rPr lang="en-US" altLang="zh-TW" sz="1600" b="1" dirty="0" err="1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6W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)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4938887" y="2193130"/>
            <a:ext cx="3517112" cy="2134254"/>
            <a:chOff x="589584" y="2862738"/>
            <a:chExt cx="3699706" cy="2366462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584" y="3262543"/>
              <a:ext cx="3699706" cy="1966657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589584" y="2862738"/>
              <a:ext cx="3699706" cy="404675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課本</a:t>
              </a:r>
              <a:r>
                <a:rPr lang="zh-TW" altLang="en-US" sz="2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本位閱讀</a:t>
              </a: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理解策略簡介</a:t>
              </a:r>
              <a:endPara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10568" y="2205627"/>
            <a:ext cx="3529665" cy="2228996"/>
            <a:chOff x="1275967" y="4857462"/>
            <a:chExt cx="3529665" cy="2228996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967" y="5215373"/>
              <a:ext cx="3529665" cy="1871085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1275967" y="4857462"/>
              <a:ext cx="3517112" cy="367988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zh-TW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12</a:t>
              </a: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年</a:t>
              </a:r>
              <a:r>
                <a:rPr lang="zh-TW" altLang="en-US" sz="2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國教</a:t>
              </a: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特教課程與學習策略</a:t>
              </a:r>
              <a:endPara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607611" y="4488624"/>
            <a:ext cx="3517113" cy="2254964"/>
            <a:chOff x="4805631" y="2496525"/>
            <a:chExt cx="3530750" cy="2485670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4"/>
            <a:srcRect l="23354" t="6018" r="22297" b="25930"/>
            <a:stretch/>
          </p:blipFill>
          <p:spPr>
            <a:xfrm>
              <a:off x="4805631" y="2737478"/>
              <a:ext cx="3530750" cy="2244717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4805632" y="2496525"/>
              <a:ext cx="3530749" cy="405635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重述文本大意</a:t>
              </a:r>
              <a:endPara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938887" y="4425793"/>
            <a:ext cx="3517112" cy="2261025"/>
            <a:chOff x="3529608" y="4607376"/>
            <a:chExt cx="2786561" cy="1870428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5"/>
            <a:srcRect l="5453" t="4676" r="3373"/>
            <a:stretch/>
          </p:blipFill>
          <p:spPr>
            <a:xfrm>
              <a:off x="3529608" y="4888301"/>
              <a:ext cx="2786561" cy="1589503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3529608" y="4607376"/>
              <a:ext cx="2786561" cy="280925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摘要策略</a:t>
              </a:r>
              <a:endPara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958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23528" y="558790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467544" y="14332"/>
            <a:ext cx="8141726" cy="1110412"/>
            <a:chOff x="467544" y="14332"/>
            <a:chExt cx="8141726" cy="1110412"/>
          </a:xfrm>
        </p:grpSpPr>
        <p:sp>
          <p:nvSpPr>
            <p:cNvPr id="6" name="平行四邊形 5"/>
            <p:cNvSpPr/>
            <p:nvPr/>
          </p:nvSpPr>
          <p:spPr bwMode="auto">
            <a:xfrm rot="21093493">
              <a:off x="927191" y="84573"/>
              <a:ext cx="360040" cy="697918"/>
            </a:xfrm>
            <a:prstGeom prst="parallelogram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7" name="平行四邊形 6"/>
            <p:cNvSpPr/>
            <p:nvPr/>
          </p:nvSpPr>
          <p:spPr bwMode="auto">
            <a:xfrm rot="541709" flipH="1">
              <a:off x="7935294" y="14332"/>
              <a:ext cx="328902" cy="697918"/>
            </a:xfrm>
            <a:prstGeom prst="parallelogram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" name="平行四邊形 7"/>
            <p:cNvSpPr/>
            <p:nvPr/>
          </p:nvSpPr>
          <p:spPr bwMode="auto">
            <a:xfrm rot="541709" flipH="1">
              <a:off x="8136719" y="37897"/>
              <a:ext cx="116091" cy="697918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0" name="平行四邊形 9"/>
            <p:cNvSpPr/>
            <p:nvPr/>
          </p:nvSpPr>
          <p:spPr bwMode="auto">
            <a:xfrm rot="21093493">
              <a:off x="938532" y="95933"/>
              <a:ext cx="124720" cy="697918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" name="圓角矩形 4"/>
            <p:cNvSpPr/>
            <p:nvPr/>
          </p:nvSpPr>
          <p:spPr bwMode="auto">
            <a:xfrm>
              <a:off x="467544" y="384874"/>
              <a:ext cx="8141726" cy="739870"/>
            </a:xfrm>
            <a:prstGeom prst="roundRect">
              <a:avLst>
                <a:gd name="adj" fmla="val 6374"/>
              </a:avLst>
            </a:prstGeom>
            <a:solidFill>
              <a:schemeClr val="bg2">
                <a:lumMod val="20000"/>
                <a:lumOff val="80000"/>
                <a:alpha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zh-TW" alt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36904" cy="913984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內部夥伴交流與分享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sp>
        <p:nvSpPr>
          <p:cNvPr id="16" name="圓角矩形 15"/>
          <p:cNvSpPr/>
          <p:nvPr/>
        </p:nvSpPr>
        <p:spPr bwMode="auto">
          <a:xfrm>
            <a:off x="611560" y="1196752"/>
            <a:ext cx="7848872" cy="932673"/>
          </a:xfrm>
          <a:prstGeom prst="roundRect">
            <a:avLst>
              <a:gd name="adj" fmla="val 6374"/>
            </a:avLst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教育部課文本位閱讀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策略</a:t>
            </a:r>
            <a:endParaRPr lang="en-US" altLang="zh-TW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摘要策略、提問策略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(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重述故事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重點、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r>
              <a:rPr lang="en-US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歸納</a:t>
            </a:r>
            <a:r>
              <a:rPr lang="en-US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主題句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)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、自我提問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(</a:t>
            </a:r>
            <a:r>
              <a:rPr lang="en-US" altLang="zh-TW" sz="1600" b="1" dirty="0" err="1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6W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)</a:t>
            </a:r>
          </a:p>
        </p:txBody>
      </p:sp>
      <p:sp>
        <p:nvSpPr>
          <p:cNvPr id="30" name="矩形 29"/>
          <p:cNvSpPr/>
          <p:nvPr/>
        </p:nvSpPr>
        <p:spPr>
          <a:xfrm>
            <a:off x="613624" y="4378187"/>
            <a:ext cx="3514056" cy="385845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差異化調整</a:t>
            </a:r>
            <a:r>
              <a:rPr lang="en-US" altLang="zh-TW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</a:t>
            </a:r>
            <a:endParaRPr lang="zh-TW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10568" y="2204864"/>
            <a:ext cx="3517112" cy="2083519"/>
            <a:chOff x="610568" y="2204864"/>
            <a:chExt cx="3517112" cy="2083519"/>
          </a:xfrm>
        </p:grpSpPr>
        <p:sp>
          <p:nvSpPr>
            <p:cNvPr id="33" name="矩形 32"/>
            <p:cNvSpPr/>
            <p:nvPr/>
          </p:nvSpPr>
          <p:spPr>
            <a:xfrm>
              <a:off x="610568" y="2204864"/>
              <a:ext cx="3517112" cy="503630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摘要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刪除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.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歸納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.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找主題</a:t>
              </a:r>
              <a:r>
                <a:rPr lang="zh-TW" altLang="en-US" sz="2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句</a:t>
              </a: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5566" t="11292" r="3392" b="7774"/>
            <a:stretch/>
          </p:blipFill>
          <p:spPr>
            <a:xfrm>
              <a:off x="610568" y="2658502"/>
              <a:ext cx="3517112" cy="1629881"/>
            </a:xfrm>
            <a:prstGeom prst="rect">
              <a:avLst/>
            </a:prstGeom>
          </p:spPr>
        </p:pic>
      </p:grpSp>
      <p:grpSp>
        <p:nvGrpSpPr>
          <p:cNvPr id="14" name="群組 13"/>
          <p:cNvGrpSpPr/>
          <p:nvPr/>
        </p:nvGrpSpPr>
        <p:grpSpPr>
          <a:xfrm>
            <a:off x="5040498" y="2204864"/>
            <a:ext cx="3325632" cy="1984136"/>
            <a:chOff x="4414720" y="2343248"/>
            <a:chExt cx="3325632" cy="1984136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1372" y="2472804"/>
              <a:ext cx="3288980" cy="1854580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4414720" y="2343248"/>
              <a:ext cx="3325632" cy="376662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文本分析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&amp;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自我提問</a:t>
              </a:r>
              <a:endPara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  <p:pic>
        <p:nvPicPr>
          <p:cNvPr id="5122" name="Picture 2" descr="IMG_20200516_09294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4186"/>
          <a:stretch/>
        </p:blipFill>
        <p:spPr bwMode="auto">
          <a:xfrm>
            <a:off x="613624" y="4757985"/>
            <a:ext cx="3514056" cy="16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5060352" y="4418954"/>
            <a:ext cx="3322576" cy="1974120"/>
            <a:chOff x="4417776" y="4501300"/>
            <a:chExt cx="3322576" cy="1974120"/>
          </a:xfrm>
        </p:grpSpPr>
        <p:pic>
          <p:nvPicPr>
            <p:cNvPr id="5123" name="Picture 3" descr="IMG_20200516_11164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30101" r="4023" b="13648"/>
            <a:stretch/>
          </p:blipFill>
          <p:spPr bwMode="auto">
            <a:xfrm>
              <a:off x="4417776" y="4844336"/>
              <a:ext cx="3322576" cy="163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4417776" y="4501300"/>
              <a:ext cx="3322576" cy="385846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差異化調整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教法</a:t>
              </a:r>
              <a:endPara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328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95536" y="653138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539552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97867"/>
            <a:ext cx="8136904" cy="842901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實踐與回饋分享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683568" y="1468900"/>
            <a:ext cx="3728900" cy="2645185"/>
            <a:chOff x="483060" y="1387261"/>
            <a:chExt cx="3728900" cy="2645185"/>
          </a:xfrm>
        </p:grpSpPr>
        <p:sp>
          <p:nvSpPr>
            <p:cNvPr id="4" name="矩形 3"/>
            <p:cNvSpPr/>
            <p:nvPr/>
          </p:nvSpPr>
          <p:spPr>
            <a:xfrm>
              <a:off x="483060" y="1387261"/>
              <a:ext cx="3728900" cy="558425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語文公開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授課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備課、說課</a:t>
              </a: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060" y="1937315"/>
              <a:ext cx="3728900" cy="2095131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>
            <a:off x="4839651" y="1461804"/>
            <a:ext cx="3620781" cy="2652282"/>
            <a:chOff x="4939007" y="1401691"/>
            <a:chExt cx="3728900" cy="2756985"/>
          </a:xfrm>
        </p:grpSpPr>
        <p:sp>
          <p:nvSpPr>
            <p:cNvPr id="19" name="矩形 18"/>
            <p:cNvSpPr/>
            <p:nvPr/>
          </p:nvSpPr>
          <p:spPr>
            <a:xfrm>
              <a:off x="4939007" y="1401691"/>
              <a:ext cx="3728900" cy="558425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語文公開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授課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觀課</a:t>
              </a:r>
              <a:endPara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2226" y="1960116"/>
              <a:ext cx="3705681" cy="2198560"/>
            </a:xfrm>
            <a:prstGeom prst="rect">
              <a:avLst/>
            </a:prstGeom>
          </p:spPr>
        </p:pic>
      </p:grpSp>
      <p:grpSp>
        <p:nvGrpSpPr>
          <p:cNvPr id="23" name="群組 22"/>
          <p:cNvGrpSpPr/>
          <p:nvPr/>
        </p:nvGrpSpPr>
        <p:grpSpPr>
          <a:xfrm>
            <a:off x="2932443" y="3959777"/>
            <a:ext cx="3495139" cy="2543628"/>
            <a:chOff x="2932443" y="3959777"/>
            <a:chExt cx="3495139" cy="2543628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2443" y="4509120"/>
              <a:ext cx="3495138" cy="1994285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2932444" y="3959777"/>
              <a:ext cx="3495138" cy="537217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語文公開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授課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議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課</a:t>
              </a:r>
              <a:endPara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1997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97947" y="584788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539552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97867"/>
            <a:ext cx="8136904" cy="842901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實踐與回饋分享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67545" y="1401692"/>
            <a:ext cx="3888432" cy="2526372"/>
            <a:chOff x="539552" y="1468900"/>
            <a:chExt cx="4725418" cy="3088942"/>
          </a:xfrm>
        </p:grpSpPr>
        <p:sp>
          <p:nvSpPr>
            <p:cNvPr id="4" name="矩形 3"/>
            <p:cNvSpPr/>
            <p:nvPr/>
          </p:nvSpPr>
          <p:spPr>
            <a:xfrm>
              <a:off x="539554" y="1468900"/>
              <a:ext cx="4725415" cy="558425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逐步</a:t>
              </a:r>
              <a:r>
                <a:rPr lang="zh-TW" altLang="en-US" sz="2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引導學生提取與</a:t>
              </a: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摘要重點訊息</a:t>
              </a:r>
              <a:endPara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  <p:pic>
          <p:nvPicPr>
            <p:cNvPr id="6146" name="Picture 2" descr="IMG_20191130_11144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2" t="22694" r="20291" b="17903"/>
            <a:stretch/>
          </p:blipFill>
          <p:spPr bwMode="auto">
            <a:xfrm>
              <a:off x="539552" y="2027326"/>
              <a:ext cx="4725418" cy="253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群組 23"/>
          <p:cNvGrpSpPr/>
          <p:nvPr/>
        </p:nvGrpSpPr>
        <p:grpSpPr>
          <a:xfrm>
            <a:off x="4704277" y="1385581"/>
            <a:ext cx="3927354" cy="2429457"/>
            <a:chOff x="4608004" y="1393008"/>
            <a:chExt cx="3971808" cy="2828080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/>
            <a:srcRect l="8224" b="12287"/>
            <a:stretch/>
          </p:blipFill>
          <p:spPr>
            <a:xfrm>
              <a:off x="4613530" y="1662041"/>
              <a:ext cx="3966282" cy="2559047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4608004" y="1393008"/>
              <a:ext cx="3960437" cy="486929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16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故事結構分析，引導學生用文章架構摘大意</a:t>
              </a:r>
              <a:endParaRPr lang="zh-TW" altLang="en-US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10" y="4046151"/>
            <a:ext cx="4532062" cy="241401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5171567" y="4044696"/>
            <a:ext cx="3448819" cy="2346396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眾人腦力激盪</a:t>
            </a:r>
            <a:endParaRPr lang="en-US" altLang="zh-TW" sz="28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差異化教學的調整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用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段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意卡排序</a:t>
            </a:r>
            <a:endParaRPr lang="en-US" altLang="zh-TW" sz="28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取代說或寫大意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6825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97947" y="584788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539552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97867"/>
            <a:ext cx="8136904" cy="842901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實踐與回饋分享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39552" y="4293096"/>
            <a:ext cx="3785946" cy="1658064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從識字→詞義→</a:t>
            </a: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文句→</a:t>
            </a:r>
            <a:r>
              <a:rPr lang="zh-TW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段落→</a:t>
            </a: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全文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,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逐步</a:t>
            </a:r>
            <a:r>
              <a:rPr lang="zh-TW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建</a:t>
            </a: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構閱讀理解力</a:t>
            </a:r>
            <a:endParaRPr lang="zh-TW" altLang="zh-TW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39552" y="1474803"/>
            <a:ext cx="3785947" cy="2636175"/>
            <a:chOff x="596960" y="1424168"/>
            <a:chExt cx="3539597" cy="2781056"/>
          </a:xfrm>
        </p:grpSpPr>
        <p:sp>
          <p:nvSpPr>
            <p:cNvPr id="4" name="矩形 3"/>
            <p:cNvSpPr/>
            <p:nvPr/>
          </p:nvSpPr>
          <p:spPr>
            <a:xfrm>
              <a:off x="596960" y="1424168"/>
              <a:ext cx="3539596" cy="456721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1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結合特教宣導</a:t>
              </a:r>
              <a:r>
                <a:rPr lang="en-US" altLang="zh-TW" sz="21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1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普</a:t>
              </a:r>
              <a:r>
                <a:rPr lang="en-US" altLang="zh-TW" sz="21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.</a:t>
              </a:r>
              <a:r>
                <a:rPr lang="zh-TW" altLang="en-US" sz="21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特教攜手共學</a:t>
              </a:r>
              <a:endParaRPr lang="zh-TW" altLang="en-US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  <p:pic>
          <p:nvPicPr>
            <p:cNvPr id="8194" name="Picture 2" descr="IMG_119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0" t="22122" r="13452" b="16728"/>
            <a:stretch>
              <a:fillRect/>
            </a:stretch>
          </p:blipFill>
          <p:spPr bwMode="auto">
            <a:xfrm>
              <a:off x="596962" y="1858413"/>
              <a:ext cx="3539595" cy="2346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2"/>
          <p:cNvGrpSpPr/>
          <p:nvPr/>
        </p:nvGrpSpPr>
        <p:grpSpPr>
          <a:xfrm>
            <a:off x="4610415" y="1474803"/>
            <a:ext cx="4060514" cy="3522719"/>
            <a:chOff x="693810" y="3559094"/>
            <a:chExt cx="4060514" cy="3522719"/>
          </a:xfrm>
        </p:grpSpPr>
        <p:pic>
          <p:nvPicPr>
            <p:cNvPr id="8195" name="Picture 3" descr="IMG_120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4" t="17363" r="25250" b="27984"/>
            <a:stretch/>
          </p:blipFill>
          <p:spPr bwMode="auto">
            <a:xfrm>
              <a:off x="700507" y="3954493"/>
              <a:ext cx="4047120" cy="3127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20"/>
            <p:cNvSpPr/>
            <p:nvPr/>
          </p:nvSpPr>
          <p:spPr>
            <a:xfrm>
              <a:off x="693810" y="3559094"/>
              <a:ext cx="4060514" cy="387795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閱讀策略教學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老師的基本</a:t>
              </a:r>
              <a:r>
                <a:rPr lang="zh-TW" altLang="en-US" sz="2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功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4619562" y="5096642"/>
            <a:ext cx="4044670" cy="1384995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多</a:t>
            </a:r>
            <a:r>
              <a:rPr lang="zh-TW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層次提問，引導學生分析</a:t>
            </a: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文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本</a:t>
            </a: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結構，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摘</a:t>
            </a: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大意</a:t>
            </a:r>
            <a:r>
              <a:rPr lang="zh-TW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。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3532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97947" y="584788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539552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97867"/>
            <a:ext cx="8136904" cy="842901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實踐與回饋分享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7592" y="4457328"/>
            <a:ext cx="2693234" cy="2042136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用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刪除、歸納、找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主句策略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，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從句子進而段落到摘要全課大意</a:t>
            </a:r>
            <a:r>
              <a:rPr lang="zh-TW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。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544878" y="1427689"/>
            <a:ext cx="4384776" cy="2749764"/>
            <a:chOff x="539297" y="1427689"/>
            <a:chExt cx="3426914" cy="2852735"/>
          </a:xfrm>
        </p:grpSpPr>
        <p:pic>
          <p:nvPicPr>
            <p:cNvPr id="9218" name="Picture 2" descr="IMG_20200307_09264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52" r="11500" b="58940"/>
            <a:stretch/>
          </p:blipFill>
          <p:spPr bwMode="auto">
            <a:xfrm>
              <a:off x="539297" y="1727611"/>
              <a:ext cx="3426914" cy="25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539552" y="1427689"/>
              <a:ext cx="3426659" cy="434909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摘要策略分享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刪除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.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歸納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.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找主句</a:t>
              </a:r>
              <a:endPara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</p:grpSp>
      <p:pic>
        <p:nvPicPr>
          <p:cNvPr id="9219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79" y="1500549"/>
            <a:ext cx="3347399" cy="27057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</p:pic>
      <p:pic>
        <p:nvPicPr>
          <p:cNvPr id="9220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/>
          <a:stretch>
            <a:fillRect/>
          </a:stretch>
        </p:blipFill>
        <p:spPr bwMode="auto">
          <a:xfrm>
            <a:off x="3443664" y="4474402"/>
            <a:ext cx="2569701" cy="1982953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xtLst/>
        </p:spPr>
      </p:pic>
      <p:pic>
        <p:nvPicPr>
          <p:cNvPr id="9221" name="圖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03" y="4437112"/>
            <a:ext cx="2476123" cy="1982953"/>
          </a:xfrm>
          <a:prstGeom prst="rect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75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97947" y="584788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539552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97867"/>
            <a:ext cx="8136904" cy="842901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實踐與回饋分享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08889" y="1427689"/>
            <a:ext cx="3518974" cy="2707327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熟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悉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刪除歸納法的教授指導特教老師們，如何引導不同學習特質的學生也能學會摘要的能力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45204" y="1427690"/>
            <a:ext cx="4242820" cy="3009422"/>
            <a:chOff x="545204" y="1427690"/>
            <a:chExt cx="4377316" cy="3435908"/>
          </a:xfrm>
        </p:grpSpPr>
        <p:sp>
          <p:nvSpPr>
            <p:cNvPr id="4" name="矩形 3"/>
            <p:cNvSpPr/>
            <p:nvPr/>
          </p:nvSpPr>
          <p:spPr>
            <a:xfrm>
              <a:off x="545204" y="1427690"/>
              <a:ext cx="4377316" cy="419211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8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困難策略</a:t>
              </a:r>
              <a:r>
                <a:rPr lang="en-US" altLang="zh-TW" sz="28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-</a:t>
              </a:r>
              <a:r>
                <a:rPr lang="zh-TW" altLang="en-US" sz="28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專家示範與</a:t>
              </a:r>
              <a:r>
                <a:rPr lang="zh-TW" altLang="en-US" sz="28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增</a:t>
              </a:r>
              <a:r>
                <a:rPr lang="zh-TW" altLang="en-US" sz="28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能</a:t>
              </a:r>
              <a:endPara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  <p:pic>
          <p:nvPicPr>
            <p:cNvPr id="10242" name="Picture 2" descr="IMG_141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59" r="16415" b="8986"/>
            <a:stretch/>
          </p:blipFill>
          <p:spPr bwMode="auto">
            <a:xfrm>
              <a:off x="545204" y="1844824"/>
              <a:ext cx="4377316" cy="301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3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1" y="4515284"/>
            <a:ext cx="4286181" cy="183370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xtLst/>
        </p:spPr>
      </p:pic>
      <p:pic>
        <p:nvPicPr>
          <p:cNvPr id="10244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88" y="4389759"/>
            <a:ext cx="3495559" cy="2046395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135456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95536" y="558790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539552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97867"/>
            <a:ext cx="8136904" cy="842901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實踐與回饋分享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06813" y="1480331"/>
            <a:ext cx="3274465" cy="242030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各校夥伴實際進行教學後，請國小語文輔導團指導員指導和回饋，並立即實際演練。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  <p:pic>
        <p:nvPicPr>
          <p:cNvPr id="11266" name="Picture 2" descr="IMG_20200411_1050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0" b="23223"/>
          <a:stretch/>
        </p:blipFill>
        <p:spPr bwMode="auto">
          <a:xfrm>
            <a:off x="539552" y="1443603"/>
            <a:ext cx="4747581" cy="2457036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899592" y="4003474"/>
            <a:ext cx="3528392" cy="2391986"/>
            <a:chOff x="539552" y="4080878"/>
            <a:chExt cx="3136336" cy="2184380"/>
          </a:xfrm>
        </p:grpSpPr>
        <p:sp>
          <p:nvSpPr>
            <p:cNvPr id="20" name="矩形 19"/>
            <p:cNvSpPr/>
            <p:nvPr/>
          </p:nvSpPr>
          <p:spPr>
            <a:xfrm>
              <a:off x="539552" y="4080878"/>
              <a:ext cx="3136336" cy="479148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指導員解說後的現</a:t>
              </a:r>
              <a:r>
                <a:rPr lang="zh-TW" altLang="en-US" sz="2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場</a:t>
              </a: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實作</a:t>
              </a:r>
              <a:r>
                <a:rPr lang="en-US" altLang="zh-TW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1</a:t>
              </a:r>
              <a:endPara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  <p:pic>
          <p:nvPicPr>
            <p:cNvPr id="11268" name="Picture 4" descr="IMG_20200411_11081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9" r="5673" b="21241"/>
            <a:stretch/>
          </p:blipFill>
          <p:spPr bwMode="auto">
            <a:xfrm>
              <a:off x="557840" y="4581128"/>
              <a:ext cx="3096345" cy="16841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</p:pic>
      </p:grpSp>
      <p:grpSp>
        <p:nvGrpSpPr>
          <p:cNvPr id="15" name="群組 14"/>
          <p:cNvGrpSpPr/>
          <p:nvPr/>
        </p:nvGrpSpPr>
        <p:grpSpPr>
          <a:xfrm>
            <a:off x="5677352" y="3961562"/>
            <a:ext cx="2639568" cy="2429565"/>
            <a:chOff x="4876800" y="3972322"/>
            <a:chExt cx="2639568" cy="2429565"/>
          </a:xfrm>
        </p:grpSpPr>
        <p:sp>
          <p:nvSpPr>
            <p:cNvPr id="25" name="矩形 24"/>
            <p:cNvSpPr/>
            <p:nvPr/>
          </p:nvSpPr>
          <p:spPr>
            <a:xfrm>
              <a:off x="4876800" y="3972322"/>
              <a:ext cx="2639568" cy="524687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實作練習</a:t>
              </a:r>
              <a:r>
                <a:rPr lang="en-US" altLang="zh-TW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2</a:t>
              </a:r>
              <a:endPara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  <p:pic>
          <p:nvPicPr>
            <p:cNvPr id="11269" name="Picture 5" descr="IMG_20200411_11085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" t="6671" r="7481" b="6610"/>
            <a:stretch/>
          </p:blipFill>
          <p:spPr bwMode="auto">
            <a:xfrm>
              <a:off x="4901766" y="4529678"/>
              <a:ext cx="2592288" cy="187220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651617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3" y="2071876"/>
            <a:ext cx="8639175" cy="444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3112" y="692696"/>
            <a:ext cx="9144000" cy="763483"/>
          </a:xfrm>
        </p:spPr>
        <p:txBody>
          <a:bodyPr/>
          <a:lstStyle/>
          <a:p>
            <a:r>
              <a:rPr lang="zh-TW" altLang="en-US" sz="4400" dirty="0">
                <a:solidFill>
                  <a:srgbClr val="0B47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教師專業學習社群</a:t>
            </a:r>
            <a:r>
              <a:rPr lang="zh-TW" alt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成效分析</a:t>
            </a:r>
            <a:endParaRPr lang="zh-TW" altLang="en-US" sz="4400" dirty="0">
              <a:solidFill>
                <a:srgbClr val="0B47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408102" y="-2495"/>
            <a:ext cx="8735898" cy="200863"/>
          </a:xfrm>
          <a:prstGeom prst="rect">
            <a:avLst/>
          </a:prstGeom>
          <a:solidFill>
            <a:srgbClr val="00206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rgbClr val="CF3C27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409882" y="174967"/>
            <a:ext cx="6541576" cy="153353"/>
          </a:xfrm>
          <a:prstGeom prst="rect">
            <a:avLst/>
          </a:prstGeom>
          <a:solidFill>
            <a:srgbClr val="00B0F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-15357" y="-10973"/>
            <a:ext cx="258260" cy="335363"/>
          </a:xfrm>
          <a:prstGeom prst="rect">
            <a:avLst/>
          </a:prstGeom>
          <a:solidFill>
            <a:srgbClr val="C96D95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62653" y="-12593"/>
            <a:ext cx="245449" cy="336984"/>
          </a:xfrm>
          <a:prstGeom prst="rect">
            <a:avLst/>
          </a:prstGeom>
          <a:solidFill>
            <a:srgbClr val="1AA4B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rgbClr val="1AA4B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-15357" y="6608143"/>
            <a:ext cx="9192469" cy="241266"/>
          </a:xfrm>
          <a:prstGeom prst="rect">
            <a:avLst/>
          </a:prstGeom>
          <a:solidFill>
            <a:srgbClr val="00206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4605740" y="6060991"/>
            <a:ext cx="1905000" cy="457200"/>
          </a:xfrm>
        </p:spPr>
        <p:txBody>
          <a:bodyPr/>
          <a:lstStyle/>
          <a:p>
            <a:fld id="{73DA0BB7-265A-403C-9275-D587AB510EDC}" type="slidenum">
              <a:rPr lang="zh-TW" altLang="en-US" sz="1600" b="1" smtClean="0">
                <a:solidFill>
                  <a:schemeClr val="tx1"/>
                </a:solidFill>
              </a:rPr>
              <a:pPr/>
              <a:t>2</a:t>
            </a:fld>
            <a:endParaRPr lang="zh-TW" altLang="en-US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14332179"/>
              </p:ext>
            </p:extLst>
          </p:nvPr>
        </p:nvGraphicFramePr>
        <p:xfrm>
          <a:off x="395022" y="2197899"/>
          <a:ext cx="8433553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81586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95536" y="558790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539552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97867"/>
            <a:ext cx="8136904" cy="842901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社群活動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實踐與回饋分享</a:t>
            </a:r>
            <a:endParaRPr lang="zh-TW" altLang="en-US" sz="36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15803" y="1477929"/>
            <a:ext cx="4266043" cy="2747388"/>
            <a:chOff x="618014" y="1536161"/>
            <a:chExt cx="3515267" cy="2258543"/>
          </a:xfrm>
        </p:grpSpPr>
        <p:sp>
          <p:nvSpPr>
            <p:cNvPr id="20" name="矩形 19"/>
            <p:cNvSpPr/>
            <p:nvPr/>
          </p:nvSpPr>
          <p:spPr>
            <a:xfrm>
              <a:off x="618015" y="1536161"/>
              <a:ext cx="3515266" cy="524687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8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千蒂老師的差異化教材分享</a:t>
              </a:r>
              <a:endPara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  <p:pic>
          <p:nvPicPr>
            <p:cNvPr id="12290" name="Picture 2" descr="IMG_20200516_09292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2" t="14307" r="4813" b="28769"/>
            <a:stretch/>
          </p:blipFill>
          <p:spPr bwMode="auto">
            <a:xfrm>
              <a:off x="618014" y="2053181"/>
              <a:ext cx="3515267" cy="174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2"/>
          <p:cNvGrpSpPr/>
          <p:nvPr/>
        </p:nvGrpSpPr>
        <p:grpSpPr>
          <a:xfrm>
            <a:off x="5257068" y="1477929"/>
            <a:ext cx="3347380" cy="2747388"/>
            <a:chOff x="4805594" y="1484784"/>
            <a:chExt cx="3347380" cy="2747388"/>
          </a:xfrm>
        </p:grpSpPr>
        <p:sp>
          <p:nvSpPr>
            <p:cNvPr id="25" name="矩形 24"/>
            <p:cNvSpPr/>
            <p:nvPr/>
          </p:nvSpPr>
          <p:spPr>
            <a:xfrm>
              <a:off x="4805594" y="1484784"/>
              <a:ext cx="3347380" cy="627168"/>
            </a:xfrm>
            <a:prstGeom prst="rect">
              <a:avLst/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8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 charset="-120"/>
                </a:rPr>
                <a:t>普師加入腦力激盪</a:t>
              </a:r>
              <a:endPara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31" t="45931" r="25052" b="22111"/>
            <a:stretch/>
          </p:blipFill>
          <p:spPr>
            <a:xfrm>
              <a:off x="4825517" y="2111952"/>
              <a:ext cx="3327457" cy="2120220"/>
            </a:xfrm>
            <a:prstGeom prst="rect">
              <a:avLst/>
            </a:prstGeom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5540" b="12547"/>
          <a:stretch/>
        </p:blipFill>
        <p:spPr>
          <a:xfrm>
            <a:off x="2413881" y="3941341"/>
            <a:ext cx="4244230" cy="258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02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41376" y="2348880"/>
            <a:ext cx="7416824" cy="2162176"/>
            <a:chOff x="827584" y="2348880"/>
            <a:chExt cx="7416824" cy="2162176"/>
          </a:xfrm>
        </p:grpSpPr>
        <p:pic>
          <p:nvPicPr>
            <p:cNvPr id="1026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420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708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0080" y="3366120"/>
            <a:ext cx="7772400" cy="1143000"/>
          </a:xfrm>
        </p:spPr>
        <p:txBody>
          <a:bodyPr>
            <a:noAutofit/>
          </a:bodyPr>
          <a:lstStyle/>
          <a:p>
            <a:r>
              <a:rPr lang="zh-TW" altLang="en-US" sz="13800" dirty="0" smtClean="0">
                <a:latin typeface="標楷體" pitchFamily="65" charset="-120"/>
                <a:ea typeface="標楷體" pitchFamily="65" charset="-120"/>
              </a:rPr>
              <a:t>生 字 篇</a:t>
            </a:r>
            <a:endParaRPr lang="zh-TW" altLang="en-US" sz="13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1779748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000" y="274638"/>
            <a:ext cx="80748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圖像認字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透過圖像，加強字形概念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412776"/>
            <a:ext cx="7920000" cy="530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265688" y="106462"/>
            <a:ext cx="5186632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學習策略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827436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4800" cy="864096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語詞析字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透過語詞認識，理解字義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506" name="Picture 2" descr="C:\Users\user\Documents\oCam\擷取_2020_05_15_12_42_40_7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12776"/>
            <a:ext cx="790334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5688" y="106462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351531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72008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字義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識字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透過字形演進，理解字義、語詞練習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482" name="Picture 2" descr="C:\Users\user\Documents\oCam\擷取_2020_05_15_12_35_41_43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920880" cy="53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97182" y="6287343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7427787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0278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字義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識字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透過字形演進，理解字義、形近字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410" name="Picture 2" descr="C:\Users\user\Documents\oCam\擷取_2020_05_15_11_19_03_18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5576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5688" y="106462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0385118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12968" cy="792088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字義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識字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形近字練習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4274" name="Picture 2" descr="C:\Users\user\Documents\oCam\擷取_2020_05_15_13_49_38_26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095146" cy="51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891865" y="67323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8251187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41376" y="2348880"/>
            <a:ext cx="7416824" cy="2162176"/>
            <a:chOff x="827584" y="2348880"/>
            <a:chExt cx="7416824" cy="2162176"/>
          </a:xfrm>
        </p:grpSpPr>
        <p:pic>
          <p:nvPicPr>
            <p:cNvPr id="1026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420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708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0080" y="3366120"/>
            <a:ext cx="7772400" cy="1143000"/>
          </a:xfrm>
        </p:spPr>
        <p:txBody>
          <a:bodyPr>
            <a:noAutofit/>
          </a:bodyPr>
          <a:lstStyle/>
          <a:p>
            <a:r>
              <a:rPr lang="zh-TW" altLang="en-US" sz="13800" dirty="0" smtClean="0">
                <a:latin typeface="標楷體" pitchFamily="65" charset="-120"/>
                <a:ea typeface="標楷體" pitchFamily="65" charset="-120"/>
              </a:rPr>
              <a:t>文 本 篇</a:t>
            </a:r>
            <a:endParaRPr lang="zh-TW" altLang="en-US" sz="13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8130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74800" cy="79695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自編教材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隨文識詞、識字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362" name="Picture 2" descr="C:\Users\user\Documents\oCam\擷取_2020_05_15_12_27_04_12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7799"/>
            <a:ext cx="6908657" cy="525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5688" y="106462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9104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000" y="274638"/>
            <a:ext cx="80748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伊索寓言文本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隨文識詞、識字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C:\Users\user\Documents\oCam\擷取_2020_05_15_11_49_29_198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19249"/>
            <a:ext cx="6512197" cy="452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5688" y="106462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321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同側角落矩形 8"/>
          <p:cNvSpPr/>
          <p:nvPr/>
        </p:nvSpPr>
        <p:spPr bwMode="auto">
          <a:xfrm flipH="1">
            <a:off x="251520" y="165233"/>
            <a:ext cx="5472608" cy="783395"/>
          </a:xfrm>
          <a:prstGeom prst="snip2SameRect">
            <a:avLst>
              <a:gd name="adj1" fmla="val 43984"/>
              <a:gd name="adj2" fmla="val 0"/>
            </a:avLst>
          </a:prstGeom>
          <a:solidFill>
            <a:srgbClr val="375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51520" y="1002493"/>
            <a:ext cx="8568952" cy="5738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35526"/>
            <a:ext cx="5328592" cy="72008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社群運作</a:t>
            </a:r>
            <a:r>
              <a:rPr lang="en-US" altLang="zh-TW" sz="4400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</a:t>
            </a:r>
            <a:endParaRPr lang="zh-TW" altLang="en-US" sz="4400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002491"/>
            <a:ext cx="8280920" cy="545084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375F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zh-TW" altLang="en-US" dirty="0">
                <a:solidFill>
                  <a:srgbClr val="375F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dirty="0" smtClean="0">
                <a:solidFill>
                  <a:srgbClr val="375F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基本資料：</a:t>
            </a:r>
            <a:endParaRPr lang="en-US" altLang="zh-TW" dirty="0" smtClean="0">
              <a:solidFill>
                <a:srgbClr val="375F4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solidFill>
                <a:srgbClr val="375F4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solidFill>
                <a:srgbClr val="375F4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dirty="0" smtClean="0">
              <a:solidFill>
                <a:srgbClr val="375F4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79512" y="1484784"/>
            <a:ext cx="8496944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D69B80"/>
              </a:buClr>
              <a:buBlip>
                <a:blip r:embed="rId3"/>
              </a:buBlip>
            </a:pPr>
            <a:r>
              <a:rPr lang="zh-TW" altLang="en-US" sz="28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社群</a:t>
            </a:r>
            <a:r>
              <a:rPr lang="zh-TW" altLang="en-US" sz="2800" b="1" kern="0" dirty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名稱</a:t>
            </a:r>
            <a:r>
              <a:rPr lang="zh-TW" altLang="en-US" sz="28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：低識字量閱讀理解策略專業成長社群</a:t>
            </a:r>
            <a:endParaRPr lang="en-US" altLang="zh-TW" sz="2800" b="1" kern="0" dirty="0">
              <a:solidFill>
                <a:srgbClr val="5FA28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D69B80"/>
              </a:buClr>
              <a:buBlip>
                <a:blip r:embed="rId3"/>
              </a:buBlip>
            </a:pPr>
            <a:r>
              <a:rPr lang="zh-TW" altLang="en-US" sz="28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社</a:t>
            </a:r>
            <a:r>
              <a:rPr lang="zh-TW" altLang="en-US" sz="2800" b="1" kern="0" dirty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sz="28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人數：</a:t>
            </a:r>
            <a:r>
              <a:rPr lang="en-US" altLang="zh-TW" sz="28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8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24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普通班老師視課程屬性彈性加入</a:t>
            </a:r>
            <a:r>
              <a:rPr lang="en-US" altLang="zh-TW" sz="24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kern="0" dirty="0" smtClean="0">
                <a:solidFill>
                  <a:srgbClr val="5FA2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200" b="1" kern="0" dirty="0">
              <a:solidFill>
                <a:srgbClr val="5FA28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6582787"/>
            <a:ext cx="8568952" cy="1256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785916" y="6066429"/>
            <a:ext cx="1905000" cy="457200"/>
          </a:xfrm>
        </p:spPr>
        <p:txBody>
          <a:bodyPr/>
          <a:lstStyle/>
          <a:p>
            <a:fld id="{73DA0BB7-265A-403C-9275-D587AB510EDC}" type="slidenum">
              <a:rPr lang="zh-TW" altLang="en-US" sz="1600" b="1" smtClean="0">
                <a:solidFill>
                  <a:schemeClr val="tx1"/>
                </a:solidFill>
              </a:rPr>
              <a:pPr/>
              <a:t>3</a:t>
            </a:fld>
            <a:endParaRPr lang="zh-TW" altLang="en-US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271741"/>
              </p:ext>
            </p:extLst>
          </p:nvPr>
        </p:nvGraphicFramePr>
        <p:xfrm>
          <a:off x="395536" y="3070619"/>
          <a:ext cx="8280919" cy="3382716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720227"/>
                <a:gridCol w="2032146"/>
                <a:gridCol w="2290180"/>
                <a:gridCol w="2238366"/>
              </a:tblGrid>
              <a:tr h="403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姓名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職稱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服務學校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備註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403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謝靜蘭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教務主任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中路國小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社群召集人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503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甘鳳琴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巡迴</a:t>
                      </a:r>
                      <a:r>
                        <a:rPr lang="zh-TW" altLang="en-US" sz="2000" kern="100" dirty="0" smtClean="0">
                          <a:effectLst/>
                        </a:rPr>
                        <a:t>班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中路國小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社</a:t>
                      </a:r>
                      <a:r>
                        <a:rPr lang="zh-TW" sz="2400" kern="100" dirty="0">
                          <a:effectLst/>
                        </a:rPr>
                        <a:t>群經費核銷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4541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李思慧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資源班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東光國小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社</a:t>
                      </a:r>
                      <a:r>
                        <a:rPr lang="zh-TW" sz="2400" kern="100" dirty="0">
                          <a:effectLst/>
                        </a:rPr>
                        <a:t>群講師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4541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鍾佳玲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巡迴</a:t>
                      </a:r>
                      <a:r>
                        <a:rPr lang="zh-TW" altLang="en-US" sz="2000" kern="100" dirty="0" smtClean="0">
                          <a:effectLst/>
                        </a:rPr>
                        <a:t>班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杉林國小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社</a:t>
                      </a:r>
                      <a:r>
                        <a:rPr lang="zh-TW" sz="2400" kern="100" dirty="0">
                          <a:effectLst/>
                        </a:rPr>
                        <a:t>群講師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4541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莊千蒂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000" kern="100" smtClean="0">
                          <a:effectLst/>
                        </a:rPr>
                        <a:t>巡迴</a:t>
                      </a:r>
                      <a:r>
                        <a:rPr lang="zh-TW" altLang="en-US" sz="2000" kern="100" smtClean="0">
                          <a:effectLst/>
                        </a:rPr>
                        <a:t>班</a:t>
                      </a:r>
                      <a:endParaRPr lang="zh-TW" alt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中路國小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社</a:t>
                      </a:r>
                      <a:r>
                        <a:rPr lang="zh-TW" sz="2400" kern="100" dirty="0">
                          <a:effectLst/>
                        </a:rPr>
                        <a:t>群成果彙整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4541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楊瓊芳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000" kern="100" dirty="0" smtClean="0">
                          <a:effectLst/>
                        </a:rPr>
                        <a:t>巡迴</a:t>
                      </a:r>
                      <a:r>
                        <a:rPr lang="zh-TW" altLang="en-US" sz="2000" kern="100" dirty="0" smtClean="0">
                          <a:effectLst/>
                        </a:rPr>
                        <a:t>班</a:t>
                      </a:r>
                      <a:endParaRPr lang="zh-TW" alt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中路國小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社</a:t>
                      </a:r>
                      <a:r>
                        <a:rPr lang="zh-TW" sz="2400" kern="100" dirty="0">
                          <a:effectLst/>
                        </a:rPr>
                        <a:t>群講師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4541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林金珠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特教</a:t>
                      </a:r>
                      <a:r>
                        <a:rPr lang="zh-TW" sz="2000" kern="100" dirty="0" smtClean="0">
                          <a:effectLst/>
                        </a:rPr>
                        <a:t>班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左營國小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社</a:t>
                      </a:r>
                      <a:r>
                        <a:rPr lang="zh-TW" sz="2400" kern="100" dirty="0">
                          <a:effectLst/>
                        </a:rPr>
                        <a:t>群講師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4541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盧昱雯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資源班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梓官國中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社</a:t>
                      </a:r>
                      <a:r>
                        <a:rPr lang="zh-TW" sz="2400" kern="100" dirty="0">
                          <a:effectLst/>
                        </a:rPr>
                        <a:t>群講師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709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000" y="274638"/>
            <a:ext cx="80748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課本文本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識字音義、語詞圖示補充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C:\Users\user\Documents\oCam\擷取_2020_05_15_11_42_26_81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7799"/>
            <a:ext cx="7488832" cy="51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5688" y="106462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3081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748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課本文本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識字音義、語詞圖示補充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 descr="C:\Users\user\Documents\oCam\擷取_2020_05_15_11_42_07_5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447799"/>
            <a:ext cx="7275489" cy="50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5688" y="106462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922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74800" cy="93610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生活事件連環圖語文課程文本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看醫生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2" name="Picture 2" descr="C:\Users\user\Documents\oCam\擷取_2020_05_15_12_16_10_25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69376"/>
            <a:ext cx="7388624" cy="523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5688" y="106462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2373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74800" cy="93610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生活事件連環圖語文課程文本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看醫生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314" name="Picture 2" descr="C:\Users\user\Documents\oCam\擷取_2020_05_15_12_16_28_62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0445"/>
            <a:ext cx="7519687" cy="53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5688" y="106462"/>
            <a:ext cx="4176464" cy="442218"/>
          </a:xfrm>
          <a:prstGeom prst="rect">
            <a:avLst/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語文差異化教學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教材調整</a:t>
            </a:r>
            <a:endParaRPr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7247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893862" y="1014796"/>
            <a:ext cx="7416824" cy="2162176"/>
            <a:chOff x="827584" y="2348880"/>
            <a:chExt cx="7416824" cy="2162176"/>
          </a:xfrm>
        </p:grpSpPr>
        <p:pic>
          <p:nvPicPr>
            <p:cNvPr id="1026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420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708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0051" y="2035089"/>
            <a:ext cx="7772400" cy="1143000"/>
          </a:xfrm>
        </p:spPr>
        <p:txBody>
          <a:bodyPr>
            <a:noAutofit/>
          </a:bodyPr>
          <a:lstStyle/>
          <a:p>
            <a:r>
              <a:rPr lang="zh-TW" altLang="en-US" sz="13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輔 具 與</a:t>
            </a:r>
            <a:endParaRPr lang="zh-TW" altLang="en-US" sz="138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870051" y="3355056"/>
            <a:ext cx="7416824" cy="2162176"/>
            <a:chOff x="827584" y="2348880"/>
            <a:chExt cx="7416824" cy="2162176"/>
          </a:xfrm>
        </p:grpSpPr>
        <p:pic>
          <p:nvPicPr>
            <p:cNvPr id="8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420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儿子田字格图片大全_uc今日头条新闻网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708" y="2348880"/>
              <a:ext cx="217170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標題 1"/>
          <p:cNvSpPr txBox="1">
            <a:spLocks/>
          </p:cNvSpPr>
          <p:nvPr/>
        </p:nvSpPr>
        <p:spPr>
          <a:xfrm>
            <a:off x="894425" y="4374232"/>
            <a:ext cx="7772400" cy="114300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38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評 量 篇</a:t>
            </a:r>
            <a:endParaRPr lang="zh-TW" altLang="en-US" sz="138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1414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000" y="274638"/>
            <a:ext cx="80748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點讀筆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100" dirty="0" smtClean="0">
                <a:latin typeface="標楷體" pitchFamily="65" charset="-120"/>
                <a:ea typeface="標楷體" pitchFamily="65" charset="-120"/>
              </a:rPr>
              <a:t>透過聲音的回饋，給予學生提示與偵錯的輔助。</a:t>
            </a:r>
            <a:endParaRPr lang="zh-TW" altLang="en-US" sz="31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G:\我的雲端硬碟\瓊雲端備份檔\圖片、照片\新增資料夾\IMG20200513114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484784"/>
            <a:ext cx="3960440" cy="528058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76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748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點讀系統成為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識字與處理速度困難個案的學習輔具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100" dirty="0" smtClean="0">
                <a:latin typeface="標楷體" pitchFamily="65" charset="-120"/>
                <a:ea typeface="標楷體" pitchFamily="65" charset="-120"/>
              </a:rPr>
              <a:t>輔助朗讀識字與報讀</a:t>
            </a:r>
            <a:endParaRPr lang="zh-TW" altLang="en-US" sz="31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16832"/>
            <a:ext cx="2700300" cy="36004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6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23528" y="558790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467544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59064"/>
            <a:ext cx="8136904" cy="913984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社群夥伴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32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來自不同背景的特教老師</a:t>
            </a:r>
            <a:endParaRPr lang="zh-TW" altLang="en-US" sz="31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rgbClr val="000000"/>
                </a:solidFill>
              </a:rPr>
              <a:t>9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67544" y="1390593"/>
            <a:ext cx="2952328" cy="1822383"/>
            <a:chOff x="505008" y="1839680"/>
            <a:chExt cx="4104456" cy="234540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3" t="3003" r="16926" b="12728"/>
            <a:stretch/>
          </p:blipFill>
          <p:spPr>
            <a:xfrm>
              <a:off x="505008" y="1839680"/>
              <a:ext cx="4104456" cy="2345403"/>
            </a:xfrm>
            <a:prstGeom prst="rect">
              <a:avLst/>
            </a:prstGeom>
          </p:spPr>
        </p:pic>
        <p:sp>
          <p:nvSpPr>
            <p:cNvPr id="16" name="圓角矩形 15"/>
            <p:cNvSpPr/>
            <p:nvPr/>
          </p:nvSpPr>
          <p:spPr bwMode="auto">
            <a:xfrm>
              <a:off x="505008" y="1839680"/>
              <a:ext cx="2162651" cy="424783"/>
            </a:xfrm>
            <a:prstGeom prst="roundRect">
              <a:avLst>
                <a:gd name="adj" fmla="val 6374"/>
              </a:avLst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社群召集人</a:t>
              </a:r>
              <a:endParaRPr lang="zh-TW" altLang="en-US" sz="2000" b="1" dirty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583643" y="1385743"/>
            <a:ext cx="2552778" cy="1859084"/>
            <a:chOff x="4035446" y="1353892"/>
            <a:chExt cx="3171430" cy="212600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446" y="1675134"/>
              <a:ext cx="3171430" cy="1804763"/>
            </a:xfrm>
            <a:prstGeom prst="rect">
              <a:avLst/>
            </a:prstGeom>
          </p:spPr>
        </p:pic>
        <p:sp>
          <p:nvSpPr>
            <p:cNvPr id="19" name="圓角矩形 18"/>
            <p:cNvSpPr/>
            <p:nvPr/>
          </p:nvSpPr>
          <p:spPr bwMode="auto">
            <a:xfrm>
              <a:off x="4035446" y="1353892"/>
              <a:ext cx="3171430" cy="405883"/>
            </a:xfrm>
            <a:prstGeom prst="roundRect">
              <a:avLst>
                <a:gd name="adj" fmla="val 6374"/>
              </a:avLst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中路國小 甘鳳琴老師</a:t>
              </a:r>
              <a:endParaRPr lang="zh-TW" altLang="en-US" sz="2000" b="1" dirty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207968" y="1391850"/>
            <a:ext cx="2380750" cy="1872208"/>
            <a:chOff x="4063458" y="3933056"/>
            <a:chExt cx="3143417" cy="2235121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4"/>
            <a:srcRect l="30038" t="-1" r="10076" b="28192"/>
            <a:stretch/>
          </p:blipFill>
          <p:spPr>
            <a:xfrm>
              <a:off x="4063458" y="3966358"/>
              <a:ext cx="3143417" cy="2201819"/>
            </a:xfrm>
            <a:prstGeom prst="rect">
              <a:avLst/>
            </a:prstGeom>
          </p:spPr>
        </p:pic>
        <p:sp>
          <p:nvSpPr>
            <p:cNvPr id="18" name="圓角矩形 17"/>
            <p:cNvSpPr/>
            <p:nvPr/>
          </p:nvSpPr>
          <p:spPr bwMode="auto">
            <a:xfrm>
              <a:off x="4063458" y="3933056"/>
              <a:ext cx="3143417" cy="397449"/>
            </a:xfrm>
            <a:prstGeom prst="roundRect">
              <a:avLst>
                <a:gd name="adj" fmla="val 6374"/>
              </a:avLst>
            </a:prstGeom>
            <a:solidFill>
              <a:srgbClr val="518D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中路國小 莊千蒂老師</a:t>
              </a:r>
              <a:endParaRPr lang="zh-TW" altLang="en-US" sz="2000" b="1" dirty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</p:grp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43301"/>
          <a:stretch/>
        </p:blipFill>
        <p:spPr>
          <a:xfrm>
            <a:off x="2483768" y="4416989"/>
            <a:ext cx="3816424" cy="1944216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 bwMode="auto">
          <a:xfrm>
            <a:off x="877912" y="3362403"/>
            <a:ext cx="7204765" cy="1240437"/>
          </a:xfrm>
          <a:prstGeom prst="roundRect">
            <a:avLst>
              <a:gd name="adj" fmla="val 6374"/>
            </a:avLst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左營國小特教班林金珠老師</a:t>
            </a:r>
            <a:r>
              <a:rPr lang="zh-TW" altLang="en-US" sz="2000" b="1" dirty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    杉林國小巡迴班鍾佳玲老師 </a:t>
            </a:r>
            <a:endParaRPr lang="en-US" altLang="zh-TW" sz="2000" b="1" dirty="0">
              <a:solidFill>
                <a:srgbClr val="FFFFFF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中路國小巡迴班 楊瓊芳老師     東光國小資源班 </a:t>
            </a:r>
            <a:r>
              <a:rPr lang="zh-TW" altLang="en-US" sz="2000" b="1" dirty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李思慧老師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梓官國中資源班 盧昱雯老師 </a:t>
            </a:r>
            <a:r>
              <a:rPr lang="en-US" altLang="zh-TW" sz="2000" b="1" dirty="0" smtClean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&amp;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共同參與的特教普教夥伴</a:t>
            </a:r>
            <a:endParaRPr lang="en-US" altLang="zh-TW" sz="2000" b="1" dirty="0" smtClean="0">
              <a:solidFill>
                <a:srgbClr val="FFFFFF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4214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同側角落矩形 8"/>
          <p:cNvSpPr/>
          <p:nvPr/>
        </p:nvSpPr>
        <p:spPr bwMode="auto">
          <a:xfrm flipH="1">
            <a:off x="251520" y="165233"/>
            <a:ext cx="5472608" cy="783395"/>
          </a:xfrm>
          <a:prstGeom prst="snip2SameRect">
            <a:avLst>
              <a:gd name="adj1" fmla="val 43984"/>
              <a:gd name="adj2" fmla="val 0"/>
            </a:avLst>
          </a:prstGeom>
          <a:solidFill>
            <a:srgbClr val="375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51520" y="1002493"/>
            <a:ext cx="8568952" cy="5738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35526"/>
            <a:ext cx="5328592" cy="72008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社群運作</a:t>
            </a:r>
            <a:r>
              <a:rPr lang="en-US" altLang="zh-TW" sz="4400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</a:t>
            </a:r>
            <a:endParaRPr lang="zh-TW" altLang="en-US" sz="4400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002491"/>
            <a:ext cx="8280920" cy="545084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375F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社群創立宗旨：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72921" y="2009934"/>
            <a:ext cx="8603535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D69B80"/>
              </a:buClr>
              <a:buFontTx/>
              <a:buBlip>
                <a:blip r:embed="rId3"/>
              </a:buBlip>
            </a:pPr>
            <a:r>
              <a:rPr lang="zh-TW" altLang="en-US" sz="28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28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zh-TW" altLang="en-US" sz="28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群希冀</a:t>
            </a:r>
            <a:r>
              <a:rPr lang="zh-TW" altLang="en-US" sz="28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透過教師工作坊實作與設計</a:t>
            </a:r>
            <a:r>
              <a:rPr lang="zh-TW" altLang="en-US" sz="28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，針對</a:t>
            </a:r>
            <a:r>
              <a:rPr lang="zh-TW" altLang="en-US" sz="28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識字量不足的學生</a:t>
            </a:r>
            <a:r>
              <a:rPr lang="zh-TW" altLang="en-US" sz="28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，透過</a:t>
            </a:r>
            <a:r>
              <a:rPr lang="zh-TW" altLang="en-US" sz="28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教師共</a:t>
            </a:r>
            <a:r>
              <a:rPr lang="zh-TW" altLang="en-US" sz="28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備，規劃適合低識字量學生的學習</a:t>
            </a:r>
            <a:r>
              <a:rPr lang="zh-TW" altLang="en-US" sz="28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en-US" sz="28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與教材，進而提升</a:t>
            </a:r>
            <a:r>
              <a:rPr lang="zh-TW" altLang="en-US" sz="28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學生閱讀</a:t>
            </a:r>
            <a:r>
              <a:rPr lang="zh-TW" altLang="en-US" sz="28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理解能力。</a:t>
            </a:r>
            <a:endParaRPr lang="en-US" altLang="zh-TW" sz="2800" kern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D69B80"/>
              </a:buClr>
              <a:buFontTx/>
              <a:buBlip>
                <a:blip r:embed="rId3"/>
              </a:buBlip>
            </a:pPr>
            <a:r>
              <a:rPr lang="zh-TW" altLang="en-US" sz="28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建立特師與普師的教學對話與共備平台，希望特教課程規劃，能更加切合特殊生的原班學習需求。</a:t>
            </a:r>
            <a:endParaRPr lang="zh-TW" altLang="en-US" sz="28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6582787"/>
            <a:ext cx="8568952" cy="1256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785916" y="6066429"/>
            <a:ext cx="1905000" cy="457200"/>
          </a:xfrm>
        </p:spPr>
        <p:txBody>
          <a:bodyPr/>
          <a:lstStyle/>
          <a:p>
            <a:fld id="{73DA0BB7-265A-403C-9275-D587AB510EDC}" type="slidenum">
              <a:rPr lang="zh-TW" altLang="en-US" sz="1600" b="1" smtClean="0">
                <a:solidFill>
                  <a:srgbClr val="000000"/>
                </a:solidFill>
              </a:rPr>
              <a:pPr/>
              <a:t>5</a:t>
            </a:fld>
            <a:endParaRPr lang="zh-TW" alt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82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同側角落矩形 8"/>
          <p:cNvSpPr/>
          <p:nvPr/>
        </p:nvSpPr>
        <p:spPr bwMode="auto">
          <a:xfrm flipH="1">
            <a:off x="251520" y="188641"/>
            <a:ext cx="4896544" cy="766965"/>
          </a:xfrm>
          <a:prstGeom prst="snip2SameRect">
            <a:avLst>
              <a:gd name="adj1" fmla="val 43984"/>
              <a:gd name="adj2" fmla="val 0"/>
            </a:avLst>
          </a:prstGeom>
          <a:solidFill>
            <a:srgbClr val="375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51520" y="955606"/>
            <a:ext cx="8568952" cy="5738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35526"/>
            <a:ext cx="4608512" cy="72008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</a:rPr>
              <a:t>社群運作</a:t>
            </a:r>
            <a:r>
              <a:rPr lang="en-US" altLang="zh-TW" sz="4400" dirty="0" smtClean="0">
                <a:solidFill>
                  <a:schemeClr val="bg1"/>
                </a:solidFill>
              </a:rPr>
              <a:t>3</a:t>
            </a:r>
            <a:endParaRPr lang="zh-TW" altLang="zh-TW" sz="44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9384" y="980728"/>
            <a:ext cx="8208912" cy="5258459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增能精進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聘請相關專家蒞校進行指導，提供社群成員精進與對話討論機會，帶動社群教師增能。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共備課程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社群教師針從專家教師所習練得的教學與課程規畫技巧，進行課程設計與教材研發。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實作操練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社群教師各自依學生程度設計識字量線上即時回饋互動系統，融入語文教學課室中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6582787"/>
            <a:ext cx="8568952" cy="1256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614912" y="6125587"/>
            <a:ext cx="1905000" cy="457200"/>
          </a:xfrm>
        </p:spPr>
        <p:txBody>
          <a:bodyPr/>
          <a:lstStyle/>
          <a:p>
            <a:fld id="{73DA0BB7-265A-403C-9275-D587AB510EDC}" type="slidenum">
              <a:rPr lang="zh-TW" altLang="en-US" sz="1600" b="1" smtClean="0">
                <a:solidFill>
                  <a:srgbClr val="000000"/>
                </a:solidFill>
              </a:rPr>
              <a:pPr/>
              <a:t>6</a:t>
            </a:fld>
            <a:endParaRPr lang="zh-TW" alt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53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同側角落矩形 8"/>
          <p:cNvSpPr/>
          <p:nvPr/>
        </p:nvSpPr>
        <p:spPr bwMode="auto">
          <a:xfrm flipH="1">
            <a:off x="251520" y="188641"/>
            <a:ext cx="4896544" cy="766965"/>
          </a:xfrm>
          <a:prstGeom prst="snip2SameRect">
            <a:avLst>
              <a:gd name="adj1" fmla="val 43984"/>
              <a:gd name="adj2" fmla="val 0"/>
            </a:avLst>
          </a:prstGeom>
          <a:solidFill>
            <a:srgbClr val="375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51520" y="955606"/>
            <a:ext cx="8568952" cy="5738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35526"/>
            <a:ext cx="4608512" cy="72008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</a:rPr>
              <a:t>社群運作</a:t>
            </a:r>
            <a:r>
              <a:rPr lang="en-US" altLang="zh-TW" sz="4400" dirty="0" smtClean="0">
                <a:solidFill>
                  <a:schemeClr val="bg1"/>
                </a:solidFill>
              </a:rPr>
              <a:t>3</a:t>
            </a:r>
            <a:endParaRPr lang="zh-TW" altLang="zh-TW" sz="44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5016" y="1139967"/>
            <a:ext cx="8095416" cy="525845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公開授課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社群成員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個案原班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導師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進行公開授課，針對特教生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狀況，彼此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討論與協同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檢核修正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社群成員與專家教師進行教學後評量，檢測學生學習成效與能力，修正教材內容，以達逐步符應與提升學生能力。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成果發表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成員依修正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後教材，進行群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內發表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，分享個人設計理念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與成效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，提供成員學習與精進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6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6582787"/>
            <a:ext cx="8568952" cy="1256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614912" y="6125587"/>
            <a:ext cx="1905000" cy="457200"/>
          </a:xfrm>
        </p:spPr>
        <p:txBody>
          <a:bodyPr/>
          <a:lstStyle/>
          <a:p>
            <a:fld id="{73DA0BB7-265A-403C-9275-D587AB510EDC}" type="slidenum">
              <a:rPr lang="zh-TW" altLang="en-US" sz="1600" b="1" smtClean="0">
                <a:solidFill>
                  <a:schemeClr val="tx1"/>
                </a:solidFill>
              </a:rPr>
              <a:pPr/>
              <a:t>7</a:t>
            </a:fld>
            <a:endParaRPr lang="zh-TW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94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323528" y="558790"/>
            <a:ext cx="8424936" cy="5966554"/>
          </a:xfrm>
          <a:prstGeom prst="roundRect">
            <a:avLst>
              <a:gd name="adj" fmla="val 155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平行四邊形 5"/>
          <p:cNvSpPr/>
          <p:nvPr/>
        </p:nvSpPr>
        <p:spPr bwMode="auto">
          <a:xfrm rot="21093493">
            <a:off x="927191" y="258489"/>
            <a:ext cx="360040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平行四邊形 6"/>
          <p:cNvSpPr/>
          <p:nvPr/>
        </p:nvSpPr>
        <p:spPr bwMode="auto">
          <a:xfrm rot="541709" flipH="1">
            <a:off x="7935294" y="188248"/>
            <a:ext cx="328902" cy="697918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平行四邊形 7"/>
          <p:cNvSpPr/>
          <p:nvPr/>
        </p:nvSpPr>
        <p:spPr bwMode="auto">
          <a:xfrm rot="541709" flipH="1">
            <a:off x="8136719" y="211813"/>
            <a:ext cx="116091" cy="69791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平行四邊形 9"/>
          <p:cNvSpPr/>
          <p:nvPr/>
        </p:nvSpPr>
        <p:spPr bwMode="auto">
          <a:xfrm rot="21093493">
            <a:off x="938532" y="269849"/>
            <a:ext cx="124720" cy="69791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467544" y="558790"/>
            <a:ext cx="8141726" cy="739870"/>
          </a:xfrm>
          <a:prstGeom prst="roundRect">
            <a:avLst>
              <a:gd name="adj" fmla="val 6374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59064"/>
            <a:ext cx="8136904" cy="913984"/>
          </a:xfrm>
        </p:spPr>
        <p:txBody>
          <a:bodyPr>
            <a:normAutofit fontScale="90000"/>
          </a:bodyPr>
          <a:lstStyle/>
          <a:p>
            <a:r>
              <a:rPr lang="zh-TW" altLang="en-US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社群外部資源</a:t>
            </a:r>
            <a:r>
              <a:rPr lang="en-US" altLang="zh-TW" sz="44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31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教</a:t>
            </a:r>
            <a:r>
              <a:rPr lang="zh-TW" altLang="en-US" sz="3100" dirty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授</a:t>
            </a:r>
            <a:r>
              <a:rPr lang="zh-TW" altLang="en-US" sz="3100" dirty="0" smtClean="0">
                <a:solidFill>
                  <a:srgbClr val="00808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與輔導團教師演講增能</a:t>
            </a:r>
            <a:endParaRPr lang="zh-TW" altLang="en-US" sz="3100" dirty="0">
              <a:solidFill>
                <a:srgbClr val="00808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投影片編號版面配置區 4"/>
          <p:cNvSpPr txBox="1">
            <a:spLocks/>
          </p:cNvSpPr>
          <p:nvPr/>
        </p:nvSpPr>
        <p:spPr bwMode="auto">
          <a:xfrm>
            <a:off x="4499992" y="6391092"/>
            <a:ext cx="360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spcBef>
                <a:spcPct val="0"/>
              </a:spcBef>
              <a:defRPr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 smtClean="0">
                <a:solidFill>
                  <a:schemeClr val="tx1"/>
                </a:solidFill>
              </a:rPr>
              <a:t>9</a:t>
            </a:r>
            <a:endParaRPr lang="zh-TW" altLang="en-US" sz="1600" b="1" dirty="0">
              <a:solidFill>
                <a:schemeClr val="tx1"/>
              </a:solidFill>
            </a:endParaRPr>
          </a:p>
        </p:txBody>
      </p:sp>
      <p:pic>
        <p:nvPicPr>
          <p:cNvPr id="4099" name="Picture 3" descr="IMG_119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b="24292"/>
          <a:stretch/>
        </p:blipFill>
        <p:spPr bwMode="auto">
          <a:xfrm>
            <a:off x="467544" y="1852528"/>
            <a:ext cx="3432505" cy="234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IMG_20200325_1345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31716" r="19189" b="15651"/>
          <a:stretch/>
        </p:blipFill>
        <p:spPr bwMode="auto">
          <a:xfrm>
            <a:off x="4834172" y="1779419"/>
            <a:ext cx="3750056" cy="234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G_20200411_0949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99" y="4305291"/>
            <a:ext cx="2982826" cy="223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圓角矩形 15"/>
          <p:cNvSpPr/>
          <p:nvPr/>
        </p:nvSpPr>
        <p:spPr bwMode="auto">
          <a:xfrm>
            <a:off x="1025948" y="1456981"/>
            <a:ext cx="2162651" cy="739870"/>
          </a:xfrm>
          <a:prstGeom prst="roundRect">
            <a:avLst>
              <a:gd name="adj" fmla="val 6374"/>
            </a:avLst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喜閱網閱讀教學</a:t>
            </a:r>
            <a:endParaRPr lang="en-US" altLang="zh-TW" sz="20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方金雅教授</a:t>
            </a:r>
          </a:p>
        </p:txBody>
      </p:sp>
      <p:sp>
        <p:nvSpPr>
          <p:cNvPr id="18" name="圓角矩形 17"/>
          <p:cNvSpPr/>
          <p:nvPr/>
        </p:nvSpPr>
        <p:spPr bwMode="auto">
          <a:xfrm>
            <a:off x="5545622" y="1357971"/>
            <a:ext cx="2162651" cy="739870"/>
          </a:xfrm>
          <a:prstGeom prst="roundRect">
            <a:avLst>
              <a:gd name="adj" fmla="val 6374"/>
            </a:avLst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課文本位閱讀</a:t>
            </a:r>
            <a:r>
              <a:rPr lang="zh-TW" altLang="en-US" sz="20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策略</a:t>
            </a:r>
            <a:endParaRPr lang="en-US" altLang="zh-TW" sz="20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陸怡</a:t>
            </a:r>
            <a:r>
              <a:rPr lang="zh-TW" altLang="en-US" sz="20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琮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教授</a:t>
            </a:r>
            <a:endParaRPr lang="zh-TW" altLang="en-US" sz="20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9" name="圓角矩形 18"/>
          <p:cNvSpPr/>
          <p:nvPr/>
        </p:nvSpPr>
        <p:spPr bwMode="auto">
          <a:xfrm>
            <a:off x="1702419" y="4833547"/>
            <a:ext cx="2162651" cy="739870"/>
          </a:xfrm>
          <a:prstGeom prst="roundRect">
            <a:avLst>
              <a:gd name="adj" fmla="val 6374"/>
            </a:avLst>
          </a:prstGeom>
          <a:solidFill>
            <a:srgbClr val="518D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國語文輔導團</a:t>
            </a:r>
            <a:endParaRPr lang="en-US" altLang="zh-TW" sz="2000" b="1" dirty="0" smtClean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陳俐玲主任</a:t>
            </a:r>
            <a:endParaRPr lang="zh-TW" altLang="en-US" sz="20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7393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同側角落矩形 8"/>
          <p:cNvSpPr/>
          <p:nvPr/>
        </p:nvSpPr>
        <p:spPr bwMode="auto">
          <a:xfrm flipH="1">
            <a:off x="251520" y="188641"/>
            <a:ext cx="4896544" cy="766965"/>
          </a:xfrm>
          <a:prstGeom prst="snip2SameRect">
            <a:avLst>
              <a:gd name="adj1" fmla="val 43984"/>
              <a:gd name="adj2" fmla="val 0"/>
            </a:avLst>
          </a:prstGeom>
          <a:solidFill>
            <a:srgbClr val="375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51520" y="955606"/>
            <a:ext cx="8568952" cy="5738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35526"/>
            <a:ext cx="4608512" cy="72008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</a:rPr>
              <a:t>社群運作</a:t>
            </a:r>
            <a:r>
              <a:rPr lang="en-US" altLang="zh-TW" sz="4400" dirty="0" smtClean="0">
                <a:solidFill>
                  <a:schemeClr val="bg1"/>
                </a:solidFill>
              </a:rPr>
              <a:t>4</a:t>
            </a:r>
            <a:endParaRPr lang="zh-TW" altLang="zh-TW" sz="44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6582787"/>
            <a:ext cx="8568952" cy="1256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614912" y="6125587"/>
            <a:ext cx="1905000" cy="457200"/>
          </a:xfrm>
        </p:spPr>
        <p:txBody>
          <a:bodyPr/>
          <a:lstStyle/>
          <a:p>
            <a:fld id="{73DA0BB7-265A-403C-9275-D587AB510EDC}" type="slidenum">
              <a:rPr lang="zh-TW" altLang="en-US" sz="1600" b="1" smtClean="0">
                <a:solidFill>
                  <a:srgbClr val="000000"/>
                </a:solidFill>
              </a:rPr>
              <a:pPr/>
              <a:t>9</a:t>
            </a:fld>
            <a:endParaRPr lang="zh-TW" alt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340768"/>
            <a:ext cx="856895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76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簡報1(3)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公正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公正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公正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7007</TotalTime>
  <Words>1538</Words>
  <Application>Microsoft Office PowerPoint</Application>
  <PresentationFormat>如螢幕大小 (4:3)</PresentationFormat>
  <Paragraphs>276</Paragraphs>
  <Slides>36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36</vt:i4>
      </vt:variant>
    </vt:vector>
  </HeadingPairs>
  <TitlesOfParts>
    <vt:vector size="54" baseType="lpstr">
      <vt:lpstr>微软雅黑</vt:lpstr>
      <vt:lpstr>宋体</vt:lpstr>
      <vt:lpstr>Microsoft JhengHei</vt:lpstr>
      <vt:lpstr>Microsoft JhengHei</vt:lpstr>
      <vt:lpstr>新細明體</vt:lpstr>
      <vt:lpstr>標楷體</vt:lpstr>
      <vt:lpstr>Arial</vt:lpstr>
      <vt:lpstr>Calibri</vt:lpstr>
      <vt:lpstr>Franklin Gothic Book</vt:lpstr>
      <vt:lpstr>Perpetua</vt:lpstr>
      <vt:lpstr>Times New Roman</vt:lpstr>
      <vt:lpstr>Wingdings</vt:lpstr>
      <vt:lpstr>Wingdings 2</vt:lpstr>
      <vt:lpstr>簡報1(3)</vt:lpstr>
      <vt:lpstr>Office 主题</vt:lpstr>
      <vt:lpstr>公正</vt:lpstr>
      <vt:lpstr>2_公正</vt:lpstr>
      <vt:lpstr>1_公正</vt:lpstr>
      <vt:lpstr>PowerPoint 簡報</vt:lpstr>
      <vt:lpstr>教師專業學習社群成效分析</vt:lpstr>
      <vt:lpstr>社群運作1</vt:lpstr>
      <vt:lpstr>社群夥伴-來自不同背景的特教老師</vt:lpstr>
      <vt:lpstr>社群運作2</vt:lpstr>
      <vt:lpstr>社群運作3</vt:lpstr>
      <vt:lpstr>社群運作3</vt:lpstr>
      <vt:lpstr>社群外部資源-教授與輔導團教師演講增能</vt:lpstr>
      <vt:lpstr>社群運作4</vt:lpstr>
      <vt:lpstr>社群課程規劃1</vt:lpstr>
      <vt:lpstr>社群課程規劃2</vt:lpstr>
      <vt:lpstr>社群活動-內部夥伴交流與分享</vt:lpstr>
      <vt:lpstr>社群活動-內部夥伴交流與分享</vt:lpstr>
      <vt:lpstr>社群活動-實踐與回饋分享</vt:lpstr>
      <vt:lpstr>社群活動-實踐與回饋分享</vt:lpstr>
      <vt:lpstr>社群活動-實踐與回饋分享</vt:lpstr>
      <vt:lpstr>社群活動-實踐與回饋分享</vt:lpstr>
      <vt:lpstr>社群活動-實踐與回饋分享</vt:lpstr>
      <vt:lpstr>社群活動-實踐與回饋分享</vt:lpstr>
      <vt:lpstr>社群活動-實踐與回饋分享</vt:lpstr>
      <vt:lpstr>生 字 篇</vt:lpstr>
      <vt:lpstr>圖像認字-透過圖像，加強字形概念</vt:lpstr>
      <vt:lpstr>語詞析字-透過語詞認識，理解字義</vt:lpstr>
      <vt:lpstr>字義識字-透過字形演進，理解字義、語詞練習</vt:lpstr>
      <vt:lpstr>字義識字-透過字形演進，理解字義、形近字</vt:lpstr>
      <vt:lpstr>字義識字-形近字練習</vt:lpstr>
      <vt:lpstr>文 本 篇</vt:lpstr>
      <vt:lpstr>自編教材-隨文識詞、識字</vt:lpstr>
      <vt:lpstr>伊索寓言文本-隨文識詞、識字</vt:lpstr>
      <vt:lpstr>課本文本-識字音義、語詞圖示補充</vt:lpstr>
      <vt:lpstr>課本文本-識字音義、語詞圖示補充</vt:lpstr>
      <vt:lpstr>生活事件連環圖語文課程文本-看醫生</vt:lpstr>
      <vt:lpstr>生活事件連環圖語文課程文本-看醫生</vt:lpstr>
      <vt:lpstr>輔 具 與</vt:lpstr>
      <vt:lpstr>點讀筆 透過聲音的回饋，給予學生提示與偵錯的輔助。</vt:lpstr>
      <vt:lpstr>個人點讀系統成為 識字與處理速度困難個案的學習輔具 輔助朗讀識字與報讀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教師專業學習社群成果分析</dc:title>
  <dc:creator>user</dc:creator>
  <cp:lastModifiedBy>SH Lee</cp:lastModifiedBy>
  <cp:revision>693</cp:revision>
  <dcterms:created xsi:type="dcterms:W3CDTF">2015-10-11T12:33:20Z</dcterms:created>
  <dcterms:modified xsi:type="dcterms:W3CDTF">2020-08-03T12:40:41Z</dcterms:modified>
</cp:coreProperties>
</file>