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60" r:id="rId4"/>
    <p:sldId id="266" r:id="rId5"/>
    <p:sldId id="268" r:id="rId6"/>
    <p:sldId id="285" r:id="rId7"/>
    <p:sldId id="286" r:id="rId8"/>
    <p:sldId id="287" r:id="rId9"/>
    <p:sldId id="288" r:id="rId10"/>
    <p:sldId id="289" r:id="rId11"/>
    <p:sldId id="290" r:id="rId12"/>
    <p:sldId id="274" r:id="rId13"/>
    <p:sldId id="291" r:id="rId14"/>
    <p:sldId id="276" r:id="rId15"/>
    <p:sldId id="283"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7A60"/>
    <a:srgbClr val="EECE52"/>
    <a:srgbClr val="65C4CA"/>
    <a:srgbClr val="784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5" autoAdjust="0"/>
    <p:restoredTop sz="94556" autoAdjust="0"/>
  </p:normalViewPr>
  <p:slideViewPr>
    <p:cSldViewPr snapToGrid="0">
      <p:cViewPr varScale="1">
        <p:scale>
          <a:sx n="110" d="100"/>
          <a:sy n="110" d="100"/>
        </p:scale>
        <p:origin x="33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B7494-D075-4932-B485-21A15FEF2165}" type="datetimeFigureOut">
              <a:rPr lang="zh-CN" altLang="en-US" smtClean="0"/>
              <a:t>2020/8/4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05C95-64BC-4878-9AEE-F508225DA3F2}" type="slidenum">
              <a:rPr lang="zh-CN" altLang="en-US" smtClean="0"/>
              <a:t>‹#›</a:t>
            </a:fld>
            <a:endParaRPr lang="zh-CN" altLang="en-US"/>
          </a:p>
        </p:txBody>
      </p:sp>
    </p:spTree>
    <p:extLst>
      <p:ext uri="{BB962C8B-B14F-4D97-AF65-F5344CB8AC3E}">
        <p14:creationId xmlns:p14="http://schemas.microsoft.com/office/powerpoint/2010/main" val="308756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a:ea typeface="微软雅黑" panose="020B0503020204020204" pitchFamily="34" charset="-122"/>
              </a:rPr>
              <a:t>本PPT模板部分元素使用了幻灯片母版制作。如果需要修改，点击-视图-幻灯片母版-修改 完成后关闭编辑母版即可。</a:t>
            </a:r>
          </a:p>
          <a:p>
            <a:endParaRPr lang="zh-CN" altLang="en-US"/>
          </a:p>
        </p:txBody>
      </p:sp>
      <p:sp>
        <p:nvSpPr>
          <p:cNvPr id="4" name="灯片编号占位符 3"/>
          <p:cNvSpPr>
            <a:spLocks noGrp="1"/>
          </p:cNvSpPr>
          <p:nvPr>
            <p:ph type="sldNum" sz="quarter" idx="10"/>
          </p:nvPr>
        </p:nvSpPr>
        <p:spPr/>
        <p:txBody>
          <a:bodyPr/>
          <a:lstStyle/>
          <a:p>
            <a:fld id="{31A05C95-64BC-4878-9AEE-F508225DA3F2}" type="slidenum">
              <a:rPr lang="zh-CN" altLang="en-US" smtClean="0"/>
              <a:t>1</a:t>
            </a:fld>
            <a:endParaRPr lang="zh-CN" altLang="en-US"/>
          </a:p>
        </p:txBody>
      </p:sp>
    </p:spTree>
    <p:extLst>
      <p:ext uri="{BB962C8B-B14F-4D97-AF65-F5344CB8AC3E}">
        <p14:creationId xmlns:p14="http://schemas.microsoft.com/office/powerpoint/2010/main" val="303061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1A05C95-64BC-4878-9AEE-F508225DA3F2}" type="slidenum">
              <a:rPr lang="zh-CN" altLang="en-US" smtClean="0"/>
              <a:t>2</a:t>
            </a:fld>
            <a:endParaRPr lang="zh-CN" altLang="en-US"/>
          </a:p>
        </p:txBody>
      </p:sp>
    </p:spTree>
    <p:extLst>
      <p:ext uri="{BB962C8B-B14F-4D97-AF65-F5344CB8AC3E}">
        <p14:creationId xmlns:p14="http://schemas.microsoft.com/office/powerpoint/2010/main" val="342143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lvl="0" indent="-228600">
              <a:buFont typeface="+mj-ea"/>
              <a:buAutoNum type="ea1ChtPeriod"/>
            </a:pP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高雄市特殊教育輔導團輔導員王蓮生老師以彌陀國中個別化教育計畫格式為例，分享傳謝個別化教育計畫之基本資料、發展史與能力現況描述撰寫方式與注意事項。並提供表格給本校做為參考，讓我們能夠修正我們目前的格式，讓個別化教育計畫更能展現學生的需求，讓看到的老師能夠很清楚地了解學生的能力與需求。</a:t>
            </a:r>
            <a:endParaRPr lang="en-US" altLang="zh-TW" sz="1600" kern="1200" dirty="0">
              <a:solidFill>
                <a:schemeClr val="tx1"/>
              </a:solidFill>
              <a:effectLst/>
              <a:latin typeface="標楷體" panose="03000509000000000000" pitchFamily="65" charset="-120"/>
              <a:ea typeface="標楷體" panose="03000509000000000000" pitchFamily="65" charset="-120"/>
              <a:cs typeface="+mn-cs"/>
            </a:endParaRPr>
          </a:p>
          <a:p>
            <a:pPr marL="228600" lvl="0" indent="-228600">
              <a:buFont typeface="+mj-ea"/>
              <a:buAutoNum type="ea1ChtPeriod"/>
            </a:pPr>
            <a:r>
              <a:rPr lang="zh-TW" altLang="zh-TW" sz="1600" kern="1200" dirty="0">
                <a:solidFill>
                  <a:schemeClr val="tx1"/>
                </a:solidFill>
                <a:effectLst/>
                <a:latin typeface="標楷體" panose="03000509000000000000" pitchFamily="65" charset="-120"/>
                <a:ea typeface="標楷體" panose="03000509000000000000" pitchFamily="65" charset="-120"/>
                <a:cs typeface="+mn-cs"/>
              </a:rPr>
              <a:t>王蓮生老師與郭秋英老師在研習前已請組長協助提供兩班特教班各一份個別化教育計畫，兩位老師針對提供之個別化教育計畫給予修正建議。</a:t>
            </a:r>
          </a:p>
          <a:p>
            <a:endParaRPr kumimoji="1" lang="zh-TW" altLang="en-US" dirty="0"/>
          </a:p>
        </p:txBody>
      </p:sp>
      <p:sp>
        <p:nvSpPr>
          <p:cNvPr id="4" name="投影片編號版面配置區 3"/>
          <p:cNvSpPr>
            <a:spLocks noGrp="1"/>
          </p:cNvSpPr>
          <p:nvPr>
            <p:ph type="sldNum" sz="quarter" idx="5"/>
          </p:nvPr>
        </p:nvSpPr>
        <p:spPr/>
        <p:txBody>
          <a:bodyPr/>
          <a:lstStyle/>
          <a:p>
            <a:fld id="{31A05C95-64BC-4878-9AEE-F508225DA3F2}" type="slidenum">
              <a:rPr lang="zh-CN" altLang="en-US" smtClean="0"/>
              <a:t>6</a:t>
            </a:fld>
            <a:endParaRPr lang="zh-CN" altLang="en-US"/>
          </a:p>
        </p:txBody>
      </p:sp>
    </p:spTree>
    <p:extLst>
      <p:ext uri="{BB962C8B-B14F-4D97-AF65-F5344CB8AC3E}">
        <p14:creationId xmlns:p14="http://schemas.microsoft.com/office/powerpoint/2010/main" val="240039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lvl="0" indent="-228600">
              <a:buFont typeface="+mj-ea"/>
              <a:buAutoNum type="ea1ChtPeriod"/>
            </a:pP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31A05C95-64BC-4878-9AEE-F508225DA3F2}" type="slidenum">
              <a:rPr lang="zh-CN" altLang="en-US" smtClean="0"/>
              <a:t>7</a:t>
            </a:fld>
            <a:endParaRPr lang="zh-CN" altLang="en-US"/>
          </a:p>
        </p:txBody>
      </p:sp>
    </p:spTree>
    <p:extLst>
      <p:ext uri="{BB962C8B-B14F-4D97-AF65-F5344CB8AC3E}">
        <p14:creationId xmlns:p14="http://schemas.microsoft.com/office/powerpoint/2010/main" val="136327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lvl="0" indent="-228600">
              <a:buFont typeface="+mj-ea"/>
              <a:buAutoNum type="ea1ChtPeriod"/>
            </a:pPr>
            <a:r>
              <a:rPr lang="zh-TW" altLang="zh-TW" sz="1200" kern="1200" dirty="0">
                <a:solidFill>
                  <a:schemeClr val="tx1"/>
                </a:solidFill>
                <a:effectLst/>
                <a:latin typeface="+mn-lt"/>
                <a:ea typeface="+mn-ea"/>
                <a:cs typeface="+mn-cs"/>
              </a:rPr>
              <a:t>高雄市特殊教育輔導團輔導員郭秋英老師與王蓮生老師給予本校班級經營、課程設計及團隊互動方面給予建議。。</a:t>
            </a:r>
            <a:endParaRPr lang="en-US" altLang="zh-TW" sz="1200" kern="1200" dirty="0">
              <a:solidFill>
                <a:schemeClr val="tx1"/>
              </a:solidFill>
              <a:effectLst/>
              <a:latin typeface="+mn-lt"/>
              <a:ea typeface="+mn-ea"/>
              <a:cs typeface="+mn-cs"/>
            </a:endParaRPr>
          </a:p>
          <a:p>
            <a:pPr marL="228600" lvl="0" indent="-228600">
              <a:buFont typeface="+mj-ea"/>
              <a:buAutoNum type="ea1ChtPeriod"/>
            </a:pPr>
            <a:r>
              <a:rPr lang="zh-TW" altLang="zh-TW" sz="1200" kern="1200" dirty="0">
                <a:solidFill>
                  <a:schemeClr val="tx1"/>
                </a:solidFill>
                <a:effectLst/>
                <a:latin typeface="+mn-lt"/>
                <a:ea typeface="+mn-ea"/>
                <a:cs typeface="+mn-cs"/>
              </a:rPr>
              <a:t>本校夥伴針對前兩次研習輔導員對個別化教育計畫給的建議進行修改後的說明，王欣宜教授及輔導員和教育局特教科老師給予建議</a:t>
            </a:r>
            <a:r>
              <a:rPr lang="zh-TW" altLang="zh-TW" dirty="0">
                <a:effectLst/>
              </a:rPr>
              <a:t> </a:t>
            </a:r>
            <a:r>
              <a:rPr lang="zh-TW" altLang="zh-TW"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a:p>
            <a:pPr marL="228600" lvl="0" indent="-228600">
              <a:buFont typeface="+mj-ea"/>
              <a:buAutoNum type="ea1ChtPeriod"/>
            </a:pPr>
            <a:r>
              <a:rPr lang="zh-TW" altLang="en-US" sz="1200" kern="1200" dirty="0">
                <a:solidFill>
                  <a:schemeClr val="tx1"/>
                </a:solidFill>
                <a:effectLst/>
                <a:latin typeface="+mn-lt"/>
                <a:ea typeface="+mn-ea"/>
                <a:cs typeface="+mn-cs"/>
              </a:rPr>
              <a:t>高雄市特教輔導團副召集人</a:t>
            </a:r>
            <a:r>
              <a:rPr lang="zh-TW" altLang="zh-TW" sz="1200" kern="1200" dirty="0">
                <a:solidFill>
                  <a:schemeClr val="tx1"/>
                </a:solidFill>
                <a:effectLst/>
                <a:latin typeface="+mn-lt"/>
                <a:ea typeface="+mn-ea"/>
                <a:cs typeface="+mn-cs"/>
              </a:rPr>
              <a:t>王美惠校長、</a:t>
            </a:r>
            <a:r>
              <a:rPr lang="zh-TW" altLang="en-US" sz="1200" kern="1200" dirty="0">
                <a:solidFill>
                  <a:schemeClr val="tx1"/>
                </a:solidFill>
                <a:effectLst/>
                <a:latin typeface="+mn-lt"/>
                <a:ea typeface="+mn-ea"/>
                <a:cs typeface="+mn-cs"/>
              </a:rPr>
              <a:t>國立臺中教育大學特殊教育中心</a:t>
            </a:r>
            <a:r>
              <a:rPr lang="zh-TW" altLang="zh-TW" sz="1200" kern="1200" dirty="0">
                <a:solidFill>
                  <a:schemeClr val="tx1"/>
                </a:solidFill>
                <a:effectLst/>
                <a:latin typeface="+mn-lt"/>
                <a:ea typeface="+mn-ea"/>
                <a:cs typeface="+mn-cs"/>
              </a:rPr>
              <a:t>王欣宜</a:t>
            </a:r>
            <a:r>
              <a:rPr lang="zh-TW" altLang="en-US" sz="1200" kern="1200" dirty="0">
                <a:solidFill>
                  <a:schemeClr val="tx1"/>
                </a:solidFill>
                <a:effectLst/>
                <a:latin typeface="+mn-lt"/>
                <a:ea typeface="+mn-ea"/>
                <a:cs typeface="+mn-cs"/>
              </a:rPr>
              <a:t>主任</a:t>
            </a:r>
            <a:r>
              <a:rPr lang="zh-TW" altLang="zh-TW" sz="1200" kern="1200" dirty="0">
                <a:solidFill>
                  <a:schemeClr val="tx1"/>
                </a:solidFill>
                <a:effectLst/>
                <a:latin typeface="+mn-lt"/>
                <a:ea typeface="+mn-ea"/>
                <a:cs typeface="+mn-cs"/>
              </a:rPr>
              <a:t>及</a:t>
            </a:r>
            <a:r>
              <a:rPr lang="zh-TW" altLang="en-US" sz="1200" kern="1200" dirty="0">
                <a:solidFill>
                  <a:schemeClr val="tx1"/>
                </a:solidFill>
                <a:effectLst/>
                <a:latin typeface="+mn-lt"/>
                <a:ea typeface="+mn-ea"/>
                <a:cs typeface="+mn-cs"/>
              </a:rPr>
              <a:t>高雄市教育局特教科</a:t>
            </a:r>
            <a:r>
              <a:rPr lang="zh-TW" altLang="zh-TW" sz="1200" kern="1200" dirty="0">
                <a:solidFill>
                  <a:schemeClr val="tx1"/>
                </a:solidFill>
                <a:effectLst/>
                <a:latin typeface="+mn-lt"/>
                <a:ea typeface="+mn-ea"/>
                <a:cs typeface="+mn-cs"/>
              </a:rPr>
              <a:t>郭柏成股長做最後的綜合討論與建議。</a:t>
            </a:r>
            <a:r>
              <a:rPr lang="zh-TW" altLang="zh-TW" dirty="0">
                <a:effectLst/>
              </a:rPr>
              <a:t> </a:t>
            </a:r>
            <a:endParaRPr lang="zh-TW" altLang="zh-TW" sz="1200" kern="1200" dirty="0">
              <a:solidFill>
                <a:schemeClr val="tx1"/>
              </a:solidFill>
              <a:effectLst/>
              <a:latin typeface="+mn-lt"/>
              <a:ea typeface="+mn-ea"/>
              <a:cs typeface="+mn-cs"/>
            </a:endParaRPr>
          </a:p>
          <a:p>
            <a:endParaRPr kumimoji="1" lang="zh-TW" altLang="en-US" dirty="0"/>
          </a:p>
        </p:txBody>
      </p:sp>
      <p:sp>
        <p:nvSpPr>
          <p:cNvPr id="4" name="投影片編號版面配置區 3"/>
          <p:cNvSpPr>
            <a:spLocks noGrp="1"/>
          </p:cNvSpPr>
          <p:nvPr>
            <p:ph type="sldNum" sz="quarter" idx="5"/>
          </p:nvPr>
        </p:nvSpPr>
        <p:spPr/>
        <p:txBody>
          <a:bodyPr/>
          <a:lstStyle/>
          <a:p>
            <a:fld id="{31A05C95-64BC-4878-9AEE-F508225DA3F2}" type="slidenum">
              <a:rPr lang="zh-CN" altLang="en-US" smtClean="0"/>
              <a:t>8</a:t>
            </a:fld>
            <a:endParaRPr lang="zh-CN" altLang="en-US"/>
          </a:p>
        </p:txBody>
      </p:sp>
    </p:spTree>
    <p:extLst>
      <p:ext uri="{BB962C8B-B14F-4D97-AF65-F5344CB8AC3E}">
        <p14:creationId xmlns:p14="http://schemas.microsoft.com/office/powerpoint/2010/main" val="261177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lvl="0" indent="-228600">
              <a:buFont typeface="+mj-ea"/>
              <a:buAutoNum type="ea1ChtPeriod"/>
            </a:pPr>
            <a:r>
              <a:rPr lang="zh-TW" altLang="zh-TW" sz="1200" kern="1200" dirty="0">
                <a:solidFill>
                  <a:schemeClr val="tx1"/>
                </a:solidFill>
                <a:effectLst/>
                <a:latin typeface="+mn-lt"/>
                <a:ea typeface="+mn-ea"/>
                <a:cs typeface="+mn-cs"/>
              </a:rPr>
              <a:t>高雄市特殊教育輔導團輔導員王蓮生老師以彌陀國中個別化教育計畫格式為例，分享傳謝個別化教育計畫之基本資料、發展史與能力現況描述撰寫方式與注意事項。並提供表格給本校做為參考，讓我們能夠修正我們目前的格式，讓個別化教育計畫更能展現學生的需求，讓看到的老師能夠很清楚地了解學生的能力與需求。</a:t>
            </a:r>
            <a:endParaRPr lang="en-US" altLang="zh-TW" sz="1200" kern="1200" dirty="0">
              <a:solidFill>
                <a:schemeClr val="tx1"/>
              </a:solidFill>
              <a:effectLst/>
              <a:latin typeface="+mn-lt"/>
              <a:ea typeface="+mn-ea"/>
              <a:cs typeface="+mn-cs"/>
            </a:endParaRPr>
          </a:p>
          <a:p>
            <a:pPr marL="228600" lvl="0" indent="-228600">
              <a:buFont typeface="+mj-ea"/>
              <a:buAutoNum type="ea1ChtPeriod"/>
            </a:pPr>
            <a:r>
              <a:rPr lang="zh-TW" altLang="zh-TW" sz="1200" kern="1200" dirty="0">
                <a:solidFill>
                  <a:schemeClr val="tx1"/>
                </a:solidFill>
                <a:effectLst/>
                <a:latin typeface="+mn-lt"/>
                <a:ea typeface="+mn-ea"/>
                <a:cs typeface="+mn-cs"/>
              </a:rPr>
              <a:t>王蓮生老師與郭秋英老師在研習前已請組長協助提供兩班特教班各一份個別化教育計畫，兩位老師針對提供之個別化教育計畫給予修正建議。</a:t>
            </a:r>
          </a:p>
          <a:p>
            <a:endParaRPr kumimoji="1" lang="zh-TW" altLang="en-US" dirty="0"/>
          </a:p>
        </p:txBody>
      </p:sp>
      <p:sp>
        <p:nvSpPr>
          <p:cNvPr id="4" name="投影片編號版面配置區 3"/>
          <p:cNvSpPr>
            <a:spLocks noGrp="1"/>
          </p:cNvSpPr>
          <p:nvPr>
            <p:ph type="sldNum" sz="quarter" idx="5"/>
          </p:nvPr>
        </p:nvSpPr>
        <p:spPr/>
        <p:txBody>
          <a:bodyPr/>
          <a:lstStyle/>
          <a:p>
            <a:fld id="{31A05C95-64BC-4878-9AEE-F508225DA3F2}" type="slidenum">
              <a:rPr lang="zh-CN" altLang="en-US" smtClean="0"/>
              <a:t>9</a:t>
            </a:fld>
            <a:endParaRPr lang="zh-CN" altLang="en-US"/>
          </a:p>
        </p:txBody>
      </p:sp>
    </p:spTree>
    <p:extLst>
      <p:ext uri="{BB962C8B-B14F-4D97-AF65-F5344CB8AC3E}">
        <p14:creationId xmlns:p14="http://schemas.microsoft.com/office/powerpoint/2010/main" val="263813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lvl="0" indent="-228600">
              <a:buFont typeface="+mj-ea"/>
              <a:buAutoNum type="ea1ChtPeriod"/>
            </a:pPr>
            <a:r>
              <a:rPr lang="zh-TW" altLang="zh-TW" sz="1200" kern="1200" dirty="0">
                <a:solidFill>
                  <a:schemeClr val="tx1"/>
                </a:solidFill>
                <a:effectLst/>
                <a:latin typeface="+mn-lt"/>
                <a:ea typeface="+mn-ea"/>
                <a:cs typeface="+mn-cs"/>
              </a:rPr>
              <a:t>高雄市特殊教育輔導團輔導員王蓮生老師以彌陀國中個別化教育計畫格式為例，分享傳謝個別化教育計畫之基本資料、發展史與能力現況描述撰寫方式與注意事項。並提供表格給本校做為參考，讓我們能夠修正我們目前的格式，讓個別化教育計畫更能展現學生的需求，讓看到的老師能夠很清楚地了解學生的能力與需求。</a:t>
            </a:r>
            <a:endParaRPr lang="en-US" altLang="zh-TW" sz="1200" kern="1200" dirty="0">
              <a:solidFill>
                <a:schemeClr val="tx1"/>
              </a:solidFill>
              <a:effectLst/>
              <a:latin typeface="+mn-lt"/>
              <a:ea typeface="+mn-ea"/>
              <a:cs typeface="+mn-cs"/>
            </a:endParaRPr>
          </a:p>
          <a:p>
            <a:pPr marL="228600" lvl="0" indent="-228600">
              <a:buFont typeface="+mj-ea"/>
              <a:buAutoNum type="ea1ChtPeriod"/>
            </a:pPr>
            <a:r>
              <a:rPr lang="zh-TW" altLang="zh-TW" sz="1200" kern="1200" dirty="0">
                <a:solidFill>
                  <a:schemeClr val="tx1"/>
                </a:solidFill>
                <a:effectLst/>
                <a:latin typeface="+mn-lt"/>
                <a:ea typeface="+mn-ea"/>
                <a:cs typeface="+mn-cs"/>
              </a:rPr>
              <a:t>王蓮生老師與郭秋英老師在研習前已請組長協助提供兩班特教班各一份個別化教育計畫，兩位老師針對提供之個別化教育計畫給予修正建議。</a:t>
            </a:r>
          </a:p>
          <a:p>
            <a:endParaRPr kumimoji="1" lang="zh-TW" altLang="en-US" dirty="0"/>
          </a:p>
        </p:txBody>
      </p:sp>
      <p:sp>
        <p:nvSpPr>
          <p:cNvPr id="4" name="投影片編號版面配置區 3"/>
          <p:cNvSpPr>
            <a:spLocks noGrp="1"/>
          </p:cNvSpPr>
          <p:nvPr>
            <p:ph type="sldNum" sz="quarter" idx="5"/>
          </p:nvPr>
        </p:nvSpPr>
        <p:spPr/>
        <p:txBody>
          <a:bodyPr/>
          <a:lstStyle/>
          <a:p>
            <a:fld id="{31A05C95-64BC-4878-9AEE-F508225DA3F2}" type="slidenum">
              <a:rPr lang="zh-CN" altLang="en-US" smtClean="0"/>
              <a:t>10</a:t>
            </a:fld>
            <a:endParaRPr lang="zh-CN" altLang="en-US"/>
          </a:p>
        </p:txBody>
      </p:sp>
    </p:spTree>
    <p:extLst>
      <p:ext uri="{BB962C8B-B14F-4D97-AF65-F5344CB8AC3E}">
        <p14:creationId xmlns:p14="http://schemas.microsoft.com/office/powerpoint/2010/main" val="200944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31A05C95-64BC-4878-9AEE-F508225DA3F2}" type="slidenum">
              <a:rPr lang="zh-CN" altLang="en-US" smtClean="0"/>
              <a:t>11</a:t>
            </a:fld>
            <a:endParaRPr lang="zh-CN" altLang="en-US"/>
          </a:p>
        </p:txBody>
      </p:sp>
    </p:spTree>
    <p:extLst>
      <p:ext uri="{BB962C8B-B14F-4D97-AF65-F5344CB8AC3E}">
        <p14:creationId xmlns:p14="http://schemas.microsoft.com/office/powerpoint/2010/main" val="3255857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E333D41-EAB8-40B2-B281-A120D466E23B}" type="datetimeFigureOut">
              <a:rPr lang="zh-CN" altLang="en-US" smtClean="0"/>
              <a:t>2020/8/4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334783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E333D41-EAB8-40B2-B281-A120D466E23B}" type="datetimeFigureOut">
              <a:rPr lang="zh-CN" altLang="en-US" smtClean="0"/>
              <a:t>2020/8/4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373436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33D41-EAB8-40B2-B281-A120D466E23B}" type="datetimeFigureOut">
              <a:rPr lang="zh-CN" altLang="en-US" smtClean="0"/>
              <a:t>2020/8/4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182464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33D41-EAB8-40B2-B281-A120D466E23B}" type="datetimeFigureOut">
              <a:rPr lang="zh-CN" altLang="en-US" smtClean="0"/>
              <a:t>2020/8/4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235962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E333D41-EAB8-40B2-B281-A120D466E23B}" type="datetimeFigureOut">
              <a:rPr lang="zh-CN" altLang="en-US" smtClean="0"/>
              <a:t>2020/8/4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285588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E333D41-EAB8-40B2-B281-A120D466E23B}" type="datetimeFigureOut">
              <a:rPr lang="zh-CN" altLang="en-US" smtClean="0"/>
              <a:t>2020/8/4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350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E333D41-EAB8-40B2-B281-A120D466E23B}" type="datetimeFigureOut">
              <a:rPr lang="zh-CN" altLang="en-US" smtClean="0"/>
              <a:t>2020/8/4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230665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E333D41-EAB8-40B2-B281-A120D466E23B}" type="datetimeFigureOut">
              <a:rPr lang="zh-CN" altLang="en-US" smtClean="0"/>
              <a:t>2020/8/4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254525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E333D41-EAB8-40B2-B281-A120D466E23B}" type="datetimeFigureOut">
              <a:rPr lang="zh-CN" altLang="en-US" smtClean="0"/>
              <a:t>2020/8/4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3312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333D41-EAB8-40B2-B281-A120D466E23B}" type="datetimeFigureOut">
              <a:rPr lang="zh-CN" altLang="en-US" smtClean="0"/>
              <a:t>2020/8/4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245534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rgbClr val="F7F2DA">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21" t="53545" r="22272"/>
          <a:stretch/>
        </p:blipFill>
        <p:spPr>
          <a:xfrm>
            <a:off x="9178635" y="5777345"/>
            <a:ext cx="2962415" cy="1257304"/>
          </a:xfrm>
          <a:prstGeom prst="rect">
            <a:avLst/>
          </a:prstGeom>
        </p:spPr>
      </p:pic>
    </p:spTree>
    <p:extLst>
      <p:ext uri="{BB962C8B-B14F-4D97-AF65-F5344CB8AC3E}">
        <p14:creationId xmlns:p14="http://schemas.microsoft.com/office/powerpoint/2010/main" val="2089789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E333D41-EAB8-40B2-B281-A120D466E23B}" type="datetimeFigureOut">
              <a:rPr lang="zh-CN" altLang="en-US" smtClean="0"/>
              <a:t>2020/8/4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18969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33D41-EAB8-40B2-B281-A120D466E23B}" type="datetimeFigureOut">
              <a:rPr lang="zh-CN" altLang="en-US" smtClean="0"/>
              <a:t>2020/8/4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9A114-A9FE-4EC0-B16E-17A5B5CFD3F0}" type="slidenum">
              <a:rPr lang="zh-CN" altLang="en-US" smtClean="0"/>
              <a:t>‹#›</a:t>
            </a:fld>
            <a:endParaRPr lang="zh-CN" altLang="en-US"/>
          </a:p>
        </p:txBody>
      </p:sp>
    </p:spTree>
    <p:extLst>
      <p:ext uri="{BB962C8B-B14F-4D97-AF65-F5344CB8AC3E}">
        <p14:creationId xmlns:p14="http://schemas.microsoft.com/office/powerpoint/2010/main" val="3978524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7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12192000" cy="5715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6421" t="53545" r="22272"/>
          <a:stretch/>
        </p:blipFill>
        <p:spPr>
          <a:xfrm>
            <a:off x="2944089" y="4239491"/>
            <a:ext cx="6781709" cy="2878283"/>
          </a:xfrm>
          <a:prstGeom prst="rect">
            <a:avLst/>
          </a:prstGeom>
        </p:spPr>
      </p:pic>
      <p:sp>
        <p:nvSpPr>
          <p:cNvPr id="7" name="文本框 6"/>
          <p:cNvSpPr txBox="1"/>
          <p:nvPr/>
        </p:nvSpPr>
        <p:spPr>
          <a:xfrm>
            <a:off x="0" y="1262658"/>
            <a:ext cx="12380976" cy="1938992"/>
          </a:xfrm>
          <a:prstGeom prst="rect">
            <a:avLst/>
          </a:prstGeom>
          <a:noFill/>
        </p:spPr>
        <p:txBody>
          <a:bodyPr wrap="square" rtlCol="0">
            <a:spAutoFit/>
          </a:bodyPr>
          <a:lstStyle/>
          <a:p>
            <a:pPr algn="ctr"/>
            <a:r>
              <a:rPr lang="zh-CN" altLang="en-US" sz="6000" b="1"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十二年國民基本教育特殊教育課程之</a:t>
            </a:r>
            <a:endParaRPr lang="en-US" altLang="zh-CN" sz="6000" b="1"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CN" altLang="en-US" sz="6000" b="1"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個別化教育計畫設計精進</a:t>
            </a:r>
            <a:endParaRPr lang="en-US" altLang="zh-CN" sz="6000" b="1"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本框 7"/>
          <p:cNvSpPr txBox="1"/>
          <p:nvPr/>
        </p:nvSpPr>
        <p:spPr>
          <a:xfrm>
            <a:off x="1954231" y="360006"/>
            <a:ext cx="8761424" cy="523220"/>
          </a:xfrm>
          <a:prstGeom prst="rect">
            <a:avLst/>
          </a:prstGeom>
          <a:noFill/>
        </p:spPr>
        <p:txBody>
          <a:bodyPr wrap="square" rtlCol="0">
            <a:spAutoFit/>
          </a:bodyPr>
          <a:lstStyle/>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高雄市大義國中</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108</a:t>
            </a:r>
            <a:r>
              <a:rPr lang="zh-CN" altLang="en-US" sz="2800" dirty="0">
                <a:latin typeface="Times New Roman" panose="02020603050405020304" pitchFamily="18" charset="0"/>
                <a:ea typeface="標楷體" panose="03000509000000000000" pitchFamily="65" charset="-120"/>
                <a:cs typeface="Times New Roman" panose="02020603050405020304" pitchFamily="18" charset="0"/>
              </a:rPr>
              <a:t>學年度特殊教育教師專業成長社群</a:t>
            </a:r>
          </a:p>
        </p:txBody>
      </p:sp>
      <p:sp>
        <p:nvSpPr>
          <p:cNvPr id="9" name="文本框 7">
            <a:extLst>
              <a:ext uri="{FF2B5EF4-FFF2-40B4-BE49-F238E27FC236}">
                <a16:creationId xmlns:a16="http://schemas.microsoft.com/office/drawing/2014/main" id="{99F1254B-35DD-1540-B7F1-28B864C2F88F}"/>
              </a:ext>
            </a:extLst>
          </p:cNvPr>
          <p:cNvSpPr txBox="1"/>
          <p:nvPr/>
        </p:nvSpPr>
        <p:spPr>
          <a:xfrm>
            <a:off x="8761661" y="4969764"/>
            <a:ext cx="3108960" cy="400110"/>
          </a:xfrm>
          <a:prstGeom prst="rect">
            <a:avLst/>
          </a:prstGeom>
          <a:noFill/>
        </p:spPr>
        <p:txBody>
          <a:bodyPr wrap="square" rtlCol="0">
            <a:spAutoFit/>
          </a:bodyPr>
          <a:lstStyle/>
          <a:p>
            <a:r>
              <a:rPr lang="zh-TW" altLang="en-US" sz="2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報告人：大義國中 黃芷柔</a:t>
            </a:r>
            <a:endParaRPr lang="zh-CN" altLang="en-US" sz="2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本框 7">
            <a:extLst>
              <a:ext uri="{FF2B5EF4-FFF2-40B4-BE49-F238E27FC236}">
                <a16:creationId xmlns:a16="http://schemas.microsoft.com/office/drawing/2014/main" id="{0DFC2C34-6B1F-A945-9074-FF20F94EAB0F}"/>
              </a:ext>
            </a:extLst>
          </p:cNvPr>
          <p:cNvSpPr txBox="1"/>
          <p:nvPr/>
        </p:nvSpPr>
        <p:spPr>
          <a:xfrm>
            <a:off x="4677437" y="3246806"/>
            <a:ext cx="3315012" cy="830997"/>
          </a:xfrm>
          <a:prstGeom prst="rect">
            <a:avLst/>
          </a:prstGeom>
          <a:noFill/>
        </p:spPr>
        <p:txBody>
          <a:bodyPr wrap="square" rtlCol="0">
            <a:spAutoFit/>
          </a:bodyPr>
          <a:lstStyle/>
          <a:p>
            <a:r>
              <a:rPr lang="zh-TW" altLang="en-US" sz="48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成果報告</a:t>
            </a:r>
            <a:endParaRPr lang="zh-CN" altLang="en-US" sz="48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55556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36688" y="215403"/>
            <a:ext cx="8034528"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活動介紹</a:t>
            </a: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正向行為支持精進（二）</a:t>
            </a:r>
          </a:p>
        </p:txBody>
      </p:sp>
      <p:sp>
        <p:nvSpPr>
          <p:cNvPr id="3" name="矩形 2">
            <a:extLst>
              <a:ext uri="{FF2B5EF4-FFF2-40B4-BE49-F238E27FC236}">
                <a16:creationId xmlns:a16="http://schemas.microsoft.com/office/drawing/2014/main" id="{2C8624F7-1B21-B246-AACE-E243B8F705CA}"/>
              </a:ext>
            </a:extLst>
          </p:cNvPr>
          <p:cNvSpPr/>
          <p:nvPr/>
        </p:nvSpPr>
        <p:spPr>
          <a:xfrm>
            <a:off x="1096524" y="5531403"/>
            <a:ext cx="1245181" cy="400110"/>
          </a:xfrm>
          <a:prstGeom prst="rect">
            <a:avLst/>
          </a:prstGeom>
        </p:spPr>
        <p:txBody>
          <a:bodyPr wrap="square">
            <a:spAutoFi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夥伴分享</a:t>
            </a:r>
          </a:p>
        </p:txBody>
      </p:sp>
      <p:sp>
        <p:nvSpPr>
          <p:cNvPr id="8" name="矩形 7">
            <a:extLst>
              <a:ext uri="{FF2B5EF4-FFF2-40B4-BE49-F238E27FC236}">
                <a16:creationId xmlns:a16="http://schemas.microsoft.com/office/drawing/2014/main" id="{29E32407-4EB3-F142-B0D4-691CCECD3083}"/>
              </a:ext>
            </a:extLst>
          </p:cNvPr>
          <p:cNvSpPr/>
          <p:nvPr/>
        </p:nvSpPr>
        <p:spPr>
          <a:xfrm>
            <a:off x="3380127" y="1376419"/>
            <a:ext cx="8654218" cy="4154984"/>
          </a:xfrm>
          <a:prstGeom prst="rect">
            <a:avLst/>
          </a:prstGeom>
        </p:spPr>
        <p:txBody>
          <a:bodyPr wrap="square">
            <a:spAutoFit/>
          </a:bodyPr>
          <a:lstStyle/>
          <a:p>
            <a:pPr marL="452438" lvl="0" indent="-452438">
              <a:buFont typeface="+mj-ea"/>
              <a:buAutoNum type="ea1ChtPeriod"/>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講師請各位夥伴分享上次的回家作業－學生的目標行為定義，並說明選擇原因</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，為</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其訂定學期目標，再針對夥伴的分享給予建議</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2438" lvl="0" indent="-452438">
              <a:buFont typeface="+mj-ea"/>
              <a:buAutoNum type="ea1ChtPeriod"/>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講師</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講解目標行為的測量與資料本位，說明行為觀察與記錄的方法以及適用的</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行為。</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2438" lvl="0" indent="-452438">
              <a:buFont typeface="+mj-ea"/>
              <a:buAutoNum type="ea1ChtPeriod"/>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講師</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給予例子，請夥伴思考分別適用哪些記錄方法，也請夥伴思考自己的學生之行為問題適用哪些記錄方法</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2438" lvl="0" indent="-452438">
              <a:buFont typeface="+mj-ea"/>
              <a:buAutoNum type="ea1ChtPeriod"/>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講師</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說明行為觀察與記錄的原則、建立目標行為的基準線資料、評估介入結果的方法，以及資料本位的行為記錄</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2438" lvl="0" indent="-452438">
              <a:buFont typeface="+mj-ea"/>
              <a:buAutoNum type="ea1ChtPeriod"/>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講師</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說明下次請各位夥伴思考目標問題行為和正向行為觀察與記錄的方法，並以圖表方式呈現目標行為的基準線資料。</a:t>
            </a:r>
          </a:p>
        </p:txBody>
      </p:sp>
      <p:pic>
        <p:nvPicPr>
          <p:cNvPr id="6" name="圖片 5" descr="C:\Users\user\Desktop\特教組資料\特殊教育\108\108-2活動照片\1090410教師專業成長社群-正向行為支持精進研習第二場\IMG_1336.JPG">
            <a:extLst>
              <a:ext uri="{FF2B5EF4-FFF2-40B4-BE49-F238E27FC236}">
                <a16:creationId xmlns:a16="http://schemas.microsoft.com/office/drawing/2014/main" id="{40617174-F775-EC4D-BFC7-41EF4079EF5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97576" y="1796404"/>
            <a:ext cx="3833380" cy="3111818"/>
          </a:xfrm>
          <a:prstGeom prst="rect">
            <a:avLst/>
          </a:prstGeom>
          <a:noFill/>
          <a:ln>
            <a:noFill/>
          </a:ln>
        </p:spPr>
      </p:pic>
    </p:spTree>
    <p:extLst>
      <p:ext uri="{BB962C8B-B14F-4D97-AF65-F5344CB8AC3E}">
        <p14:creationId xmlns:p14="http://schemas.microsoft.com/office/powerpoint/2010/main" val="255047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43806" y="266448"/>
            <a:ext cx="7690840"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活動介紹</a:t>
            </a: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正向行為支持精進（三）</a:t>
            </a:r>
          </a:p>
        </p:txBody>
      </p:sp>
      <p:sp>
        <p:nvSpPr>
          <p:cNvPr id="3" name="矩形 2">
            <a:extLst>
              <a:ext uri="{FF2B5EF4-FFF2-40B4-BE49-F238E27FC236}">
                <a16:creationId xmlns:a16="http://schemas.microsoft.com/office/drawing/2014/main" id="{2C8624F7-1B21-B246-AACE-E243B8F705CA}"/>
              </a:ext>
            </a:extLst>
          </p:cNvPr>
          <p:cNvSpPr/>
          <p:nvPr/>
        </p:nvSpPr>
        <p:spPr>
          <a:xfrm>
            <a:off x="954204" y="4504275"/>
            <a:ext cx="3277372" cy="400110"/>
          </a:xfrm>
          <a:prstGeom prst="rect">
            <a:avLst/>
          </a:prstGeom>
        </p:spPr>
        <p:txBody>
          <a:bodyPr wrap="square">
            <a:spAutoFit/>
          </a:bodyPr>
          <a:lstStyle/>
          <a:p>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參與研習的夥伴</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a:extLst>
              <a:ext uri="{FF2B5EF4-FFF2-40B4-BE49-F238E27FC236}">
                <a16:creationId xmlns:a16="http://schemas.microsoft.com/office/drawing/2014/main" id="{29E32407-4EB3-F142-B0D4-691CCECD3083}"/>
              </a:ext>
            </a:extLst>
          </p:cNvPr>
          <p:cNvSpPr/>
          <p:nvPr/>
        </p:nvSpPr>
        <p:spPr>
          <a:xfrm>
            <a:off x="3844894" y="1457287"/>
            <a:ext cx="8034528" cy="3046988"/>
          </a:xfrm>
          <a:prstGeom prst="rect">
            <a:avLst/>
          </a:prstGeom>
        </p:spPr>
        <p:txBody>
          <a:bodyPr wrap="square">
            <a:spAutoFit/>
          </a:bodyPr>
          <a:lstStyle/>
          <a:p>
            <a:pPr marL="452438" lvl="0" indent="-452438">
              <a:buFont typeface="+mj-ea"/>
              <a:buAutoNum type="ea1ChtPeriod"/>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講師請各位夥伴分享上次的回家作業－學生的目標問題行為和正向行為觀察與記錄的方法，並以圖表方式呈現目標行為的基準線資料，再針對夥伴的分享給予建議</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2438" lvl="0" indent="-452438">
              <a:buFont typeface="+mj-ea"/>
              <a:buAutoNum type="ea1ChtPeriod"/>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講師</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講解功能行為評量的實施，說明功能行為評量的定義與步驟，介紹</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ABC</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敘事記錄法、相關人士報導法</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2438" lvl="0" indent="-452438">
              <a:buFont typeface="+mj-ea"/>
              <a:buAutoNum type="ea1ChtPeriod"/>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講師</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給予例子，請夥伴思考學生問題行為的背景因素、前事刺激、行為及後果，最後判定行為的功能</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452438" lvl="0" indent="-452438">
              <a:buFont typeface="+mj-ea"/>
              <a:buAutoNum type="ea1ChtPeriod"/>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講師</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給予本校行為功能介入方案之表格修改建議。</a:t>
            </a:r>
            <a:endPar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a:extLst>
              <a:ext uri="{FF2B5EF4-FFF2-40B4-BE49-F238E27FC236}">
                <a16:creationId xmlns:a16="http://schemas.microsoft.com/office/drawing/2014/main" id="{E9DBDB42-AB98-4E45-A7FA-0412F3551A1F}"/>
              </a:ext>
            </a:extLst>
          </p:cNvPr>
          <p:cNvPicPr/>
          <p:nvPr/>
        </p:nvPicPr>
        <p:blipFill rotWithShape="1">
          <a:blip r:embed="rId3" cstate="print">
            <a:extLst>
              <a:ext uri="{28A0092B-C50C-407E-A947-70E740481C1C}">
                <a14:useLocalDpi xmlns:a14="http://schemas.microsoft.com/office/drawing/2010/main" val="0"/>
              </a:ext>
            </a:extLst>
          </a:blip>
          <a:srcRect l="29277" r="15214"/>
          <a:stretch/>
        </p:blipFill>
        <p:spPr bwMode="auto">
          <a:xfrm rot="5400000">
            <a:off x="664326" y="1385614"/>
            <a:ext cx="2506356" cy="3408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538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3903" y="480019"/>
            <a:ext cx="7899691"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效益與檢討－個別化教育計畫精進</a:t>
            </a:r>
          </a:p>
        </p:txBody>
      </p:sp>
      <p:sp>
        <p:nvSpPr>
          <p:cNvPr id="19" name="Rounded Rectangle 47"/>
          <p:cNvSpPr/>
          <p:nvPr/>
        </p:nvSpPr>
        <p:spPr>
          <a:xfrm>
            <a:off x="6140633" y="1618281"/>
            <a:ext cx="5757077" cy="4288531"/>
          </a:xfrm>
          <a:prstGeom prst="roundRect">
            <a:avLst>
              <a:gd name="adj" fmla="val 94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 name="群組 2"/>
          <p:cNvGrpSpPr/>
          <p:nvPr/>
        </p:nvGrpSpPr>
        <p:grpSpPr>
          <a:xfrm>
            <a:off x="591475" y="1618282"/>
            <a:ext cx="4653187" cy="4288531"/>
            <a:chOff x="591475" y="1618282"/>
            <a:chExt cx="4653187" cy="4288531"/>
          </a:xfrm>
        </p:grpSpPr>
        <p:sp>
          <p:nvSpPr>
            <p:cNvPr id="39" name="Rounded Rectangle 66"/>
            <p:cNvSpPr/>
            <p:nvPr/>
          </p:nvSpPr>
          <p:spPr>
            <a:xfrm>
              <a:off x="591475" y="1618282"/>
              <a:ext cx="4653187" cy="4288531"/>
            </a:xfrm>
            <a:prstGeom prst="roundRect">
              <a:avLst>
                <a:gd name="adj" fmla="val 941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7" name="文本框 1">
              <a:extLst>
                <a:ext uri="{FF2B5EF4-FFF2-40B4-BE49-F238E27FC236}">
                  <a16:creationId xmlns:a16="http://schemas.microsoft.com/office/drawing/2014/main" id="{168C2AAF-9F12-354D-9228-5941E6FB7C05}"/>
                </a:ext>
              </a:extLst>
            </p:cNvPr>
            <p:cNvSpPr txBox="1"/>
            <p:nvPr/>
          </p:nvSpPr>
          <p:spPr>
            <a:xfrm>
              <a:off x="1487446" y="1668347"/>
              <a:ext cx="2282677" cy="584775"/>
            </a:xfrm>
            <a:prstGeom prst="rect">
              <a:avLst/>
            </a:prstGeom>
            <a:noFill/>
          </p:spPr>
          <p:txBody>
            <a:bodyPr wrap="square" rtlCol="0">
              <a:spAutoFit/>
            </a:bodyPr>
            <a:lstStyle/>
            <a:p>
              <a:pPr algn="ctr"/>
              <a:r>
                <a:rPr lang="zh-CN" altLang="en-US" sz="32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效益</a:t>
              </a:r>
            </a:p>
          </p:txBody>
        </p:sp>
        <p:sp>
          <p:nvSpPr>
            <p:cNvPr id="4" name="矩形 3">
              <a:extLst>
                <a:ext uri="{FF2B5EF4-FFF2-40B4-BE49-F238E27FC236}">
                  <a16:creationId xmlns:a16="http://schemas.microsoft.com/office/drawing/2014/main" id="{A0D37457-1AAE-CB41-94D3-460808745389}"/>
                </a:ext>
              </a:extLst>
            </p:cNvPr>
            <p:cNvSpPr/>
            <p:nvPr/>
          </p:nvSpPr>
          <p:spPr>
            <a:xfrm>
              <a:off x="591475" y="2358932"/>
              <a:ext cx="4336737" cy="3298339"/>
            </a:xfrm>
            <a:prstGeom prst="rect">
              <a:avLst/>
            </a:prstGeom>
          </p:spPr>
          <p:txBody>
            <a:bodyPr wrap="square">
              <a:spAutoFit/>
            </a:bodyPr>
            <a:lstStyle/>
            <a:p>
              <a:pPr marL="342900" lvl="0" indent="-342900" algn="just">
                <a:lnSpc>
                  <a:spcPts val="2500"/>
                </a:lnSpc>
                <a:spcAft>
                  <a:spcPts val="0"/>
                </a:spcAft>
                <a:buFont typeface="+mj-lt"/>
                <a:buAutoNum type="arabicPeriod"/>
              </a:pP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邀請特教輔導團中豐富經驗之教師分享個別化教育計畫的撰寫與設計，並參考良好的範例，改善本校目前的個別化教育計畫格式。</a:t>
              </a: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just">
                <a:lnSpc>
                  <a:spcPts val="2500"/>
                </a:lnSpc>
                <a:spcAft>
                  <a:spcPts val="0"/>
                </a:spcAft>
                <a:buFont typeface="+mj-lt"/>
                <a:buAutoNum type="arabicPeriod"/>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藉由輔導團老師的分享，讓本校夥伴在撰寫個別化教育計畫時能夠更加聚焦在學生的需求，使其個別化教育計畫更加詳細與清楚。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58" name="文本框 1">
            <a:extLst>
              <a:ext uri="{FF2B5EF4-FFF2-40B4-BE49-F238E27FC236}">
                <a16:creationId xmlns:a16="http://schemas.microsoft.com/office/drawing/2014/main" id="{531C7AF6-205B-C14C-8A75-E8F4230B7C1E}"/>
              </a:ext>
            </a:extLst>
          </p:cNvPr>
          <p:cNvSpPr txBox="1"/>
          <p:nvPr/>
        </p:nvSpPr>
        <p:spPr>
          <a:xfrm>
            <a:off x="7858059" y="1729903"/>
            <a:ext cx="2282677" cy="584775"/>
          </a:xfrm>
          <a:prstGeom prst="rect">
            <a:avLst/>
          </a:prstGeom>
          <a:noFill/>
        </p:spPr>
        <p:txBody>
          <a:bodyPr wrap="square" rtlCol="0">
            <a:spAutoFit/>
          </a:bodyPr>
          <a:lstStyle/>
          <a:p>
            <a:pPr algn="ctr"/>
            <a:r>
              <a:rPr lang="zh-CN" altLang="en-US" sz="32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檢討與建議</a:t>
            </a:r>
          </a:p>
        </p:txBody>
      </p:sp>
      <p:sp>
        <p:nvSpPr>
          <p:cNvPr id="59" name="矩形 58">
            <a:extLst>
              <a:ext uri="{FF2B5EF4-FFF2-40B4-BE49-F238E27FC236}">
                <a16:creationId xmlns:a16="http://schemas.microsoft.com/office/drawing/2014/main" id="{0670582B-705C-1747-8C68-7F12986C5C64}"/>
              </a:ext>
            </a:extLst>
          </p:cNvPr>
          <p:cNvSpPr/>
          <p:nvPr/>
        </p:nvSpPr>
        <p:spPr>
          <a:xfrm>
            <a:off x="6140633" y="2382355"/>
            <a:ext cx="5423337" cy="3298339"/>
          </a:xfrm>
          <a:prstGeom prst="rect">
            <a:avLst/>
          </a:prstGeom>
        </p:spPr>
        <p:txBody>
          <a:bodyPr wrap="square">
            <a:spAutoFit/>
          </a:bodyPr>
          <a:lstStyle/>
          <a:p>
            <a:pPr marL="342900" lvl="0" indent="-342900" algn="just">
              <a:lnSpc>
                <a:spcPts val="2500"/>
              </a:lnSpc>
              <a:spcAft>
                <a:spcPts val="0"/>
              </a:spcAft>
              <a:buFont typeface="+mj-lt"/>
              <a:buAutoNum type="arabicPeriod"/>
            </a:pP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可多增加輔導團教師實例分享的時間，能更加具體的了解個別化教育計畫撰寫之重點。</a:t>
            </a:r>
          </a:p>
          <a:p>
            <a:pPr marL="342900" lvl="0" indent="-342900" algn="just">
              <a:lnSpc>
                <a:spcPts val="2500"/>
              </a:lnSpc>
              <a:spcAft>
                <a:spcPts val="0"/>
              </a:spcAft>
              <a:buFont typeface="+mj-lt"/>
              <a:buAutoNum type="arabicPeriod"/>
            </a:pP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可讓本校夥伴分享自己撰寫的個別化教育計畫，並由教授與輔導團教師提供建議，能夠直接與實際教學現場遇到的情況相結合，對夥伴會更有幫助。</a:t>
            </a: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just">
              <a:lnSpc>
                <a:spcPts val="2500"/>
              </a:lnSpc>
              <a:spcAft>
                <a:spcPts val="0"/>
              </a:spcAft>
              <a:buFont typeface="+mj-lt"/>
              <a:buAutoNum type="arabicPeriod"/>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校內夥伴平時可更多彼此經驗上的交流，互相協助檢視個別化教育計畫之內適切與詳盡度。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0970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20948" y="424758"/>
            <a:ext cx="7300601"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效益與檢討－正向行為支持精進</a:t>
            </a:r>
          </a:p>
        </p:txBody>
      </p:sp>
      <p:sp>
        <p:nvSpPr>
          <p:cNvPr id="19" name="Rounded Rectangle 47"/>
          <p:cNvSpPr/>
          <p:nvPr/>
        </p:nvSpPr>
        <p:spPr>
          <a:xfrm>
            <a:off x="5969877" y="1497975"/>
            <a:ext cx="6138040" cy="4569705"/>
          </a:xfrm>
          <a:prstGeom prst="roundRect">
            <a:avLst>
              <a:gd name="adj" fmla="val 94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8" name="文本框 1">
            <a:extLst>
              <a:ext uri="{FF2B5EF4-FFF2-40B4-BE49-F238E27FC236}">
                <a16:creationId xmlns:a16="http://schemas.microsoft.com/office/drawing/2014/main" id="{531C7AF6-205B-C14C-8A75-E8F4230B7C1E}"/>
              </a:ext>
            </a:extLst>
          </p:cNvPr>
          <p:cNvSpPr txBox="1"/>
          <p:nvPr/>
        </p:nvSpPr>
        <p:spPr>
          <a:xfrm>
            <a:off x="8192725" y="1531782"/>
            <a:ext cx="2282677" cy="584775"/>
          </a:xfrm>
          <a:prstGeom prst="rect">
            <a:avLst/>
          </a:prstGeom>
          <a:noFill/>
        </p:spPr>
        <p:txBody>
          <a:bodyPr wrap="square" rtlCol="0">
            <a:spAutoFit/>
          </a:bodyPr>
          <a:lstStyle/>
          <a:p>
            <a:pPr algn="ctr"/>
            <a:r>
              <a:rPr lang="zh-CN" altLang="en-US" sz="32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檢討與建議</a:t>
            </a:r>
          </a:p>
        </p:txBody>
      </p:sp>
      <p:grpSp>
        <p:nvGrpSpPr>
          <p:cNvPr id="4" name="群組 3"/>
          <p:cNvGrpSpPr/>
          <p:nvPr/>
        </p:nvGrpSpPr>
        <p:grpSpPr>
          <a:xfrm>
            <a:off x="176120" y="1520199"/>
            <a:ext cx="5331300" cy="4717136"/>
            <a:chOff x="176120" y="1520199"/>
            <a:chExt cx="5331300" cy="4717136"/>
          </a:xfrm>
        </p:grpSpPr>
        <p:sp>
          <p:nvSpPr>
            <p:cNvPr id="39" name="Rounded Rectangle 66"/>
            <p:cNvSpPr/>
            <p:nvPr/>
          </p:nvSpPr>
          <p:spPr>
            <a:xfrm>
              <a:off x="176120" y="1520199"/>
              <a:ext cx="5331300" cy="4717136"/>
            </a:xfrm>
            <a:prstGeom prst="roundRect">
              <a:avLst>
                <a:gd name="adj" fmla="val 941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7" name="文本框 1">
              <a:extLst>
                <a:ext uri="{FF2B5EF4-FFF2-40B4-BE49-F238E27FC236}">
                  <a16:creationId xmlns:a16="http://schemas.microsoft.com/office/drawing/2014/main" id="{168C2AAF-9F12-354D-9228-5941E6FB7C05}"/>
                </a:ext>
              </a:extLst>
            </p:cNvPr>
            <p:cNvSpPr txBox="1"/>
            <p:nvPr/>
          </p:nvSpPr>
          <p:spPr>
            <a:xfrm>
              <a:off x="1700431" y="1531782"/>
              <a:ext cx="2282677" cy="584775"/>
            </a:xfrm>
            <a:prstGeom prst="rect">
              <a:avLst/>
            </a:prstGeom>
            <a:noFill/>
          </p:spPr>
          <p:txBody>
            <a:bodyPr wrap="square" rtlCol="0">
              <a:spAutoFit/>
            </a:bodyPr>
            <a:lstStyle/>
            <a:p>
              <a:pPr algn="ctr"/>
              <a:r>
                <a:rPr lang="zh-CN" altLang="en-US" sz="32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效益</a:t>
              </a:r>
            </a:p>
          </p:txBody>
        </p:sp>
        <p:sp>
          <p:nvSpPr>
            <p:cNvPr id="3" name="矩形 2">
              <a:extLst>
                <a:ext uri="{FF2B5EF4-FFF2-40B4-BE49-F238E27FC236}">
                  <a16:creationId xmlns:a16="http://schemas.microsoft.com/office/drawing/2014/main" id="{82543E76-86D3-5C40-A1B3-13C531D803FB}"/>
                </a:ext>
              </a:extLst>
            </p:cNvPr>
            <p:cNvSpPr/>
            <p:nvPr/>
          </p:nvSpPr>
          <p:spPr>
            <a:xfrm>
              <a:off x="243060" y="2128140"/>
              <a:ext cx="5158927" cy="3939540"/>
            </a:xfrm>
            <a:prstGeom prst="rect">
              <a:avLst/>
            </a:prstGeom>
          </p:spPr>
          <p:txBody>
            <a:bodyPr wrap="square">
              <a:spAutoFit/>
            </a:bodyPr>
            <a:lstStyle/>
            <a:p>
              <a:pPr marL="342900" lvl="0" indent="-342900" algn="just">
                <a:lnSpc>
                  <a:spcPts val="2500"/>
                </a:lnSpc>
                <a:spcAft>
                  <a:spcPts val="0"/>
                </a:spcAft>
                <a:buFont typeface="+mj-lt"/>
                <a:buAutoNum type="arabicPeriod"/>
              </a:pP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藉由研習更加了解正向行為支持的理念與行為功能介入方案的設計，讓有需求的學生之個別化教育計畫更加完整。</a:t>
              </a:r>
            </a:p>
            <a:p>
              <a:pPr marL="342900" lvl="0" indent="-342900" algn="just">
                <a:lnSpc>
                  <a:spcPts val="2500"/>
                </a:lnSpc>
                <a:spcAft>
                  <a:spcPts val="0"/>
                </a:spcAft>
                <a:buFont typeface="+mj-lt"/>
                <a:buAutoNum type="arabicPeriod"/>
              </a:pP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邀請校外有興趣之夥伴共同加入，能夠有更多不一樣的討論，激盪出更多不同的想法與策略。</a:t>
              </a: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just">
                <a:lnSpc>
                  <a:spcPts val="2500"/>
                </a:lnSpc>
                <a:spcAft>
                  <a:spcPts val="0"/>
                </a:spcAft>
                <a:buFont typeface="+mj-lt"/>
                <a:buAutoNum type="arabicPeriod"/>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透過實際挑選一位學生，為他撰寫行為功能介入方案做實作練習，讓參加的夥伴們能夠將理論與實務結合，藉由練習與討論，更加了解正向行為支持與功能性評量的重要性。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5" name="矩形 4">
            <a:extLst>
              <a:ext uri="{FF2B5EF4-FFF2-40B4-BE49-F238E27FC236}">
                <a16:creationId xmlns:a16="http://schemas.microsoft.com/office/drawing/2014/main" id="{A8F01735-6514-0840-A07F-A77BD0B7F1F4}"/>
              </a:ext>
            </a:extLst>
          </p:cNvPr>
          <p:cNvSpPr/>
          <p:nvPr/>
        </p:nvSpPr>
        <p:spPr>
          <a:xfrm>
            <a:off x="5969877" y="2116557"/>
            <a:ext cx="6064468" cy="3939540"/>
          </a:xfrm>
          <a:prstGeom prst="rect">
            <a:avLst/>
          </a:prstGeom>
        </p:spPr>
        <p:txBody>
          <a:bodyPr wrap="square">
            <a:spAutoFit/>
          </a:bodyPr>
          <a:lstStyle/>
          <a:p>
            <a:pPr marL="342900" lvl="0" indent="-342900" algn="just">
              <a:lnSpc>
                <a:spcPts val="2500"/>
              </a:lnSpc>
              <a:spcAft>
                <a:spcPts val="0"/>
              </a:spcAft>
              <a:buFont typeface="+mj-lt"/>
              <a:buAutoNum type="arabicPeriod"/>
            </a:pP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研習次數因故只能辦理三次</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，建議</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可再辦理更多</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場次，能更詳盡</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的了解正向行為支持與行為功能介入方案的設計與實施，也能有更多的練習。</a:t>
            </a:r>
          </a:p>
          <a:p>
            <a:pPr marL="342900" lvl="0" indent="-342900" algn="just">
              <a:lnSpc>
                <a:spcPts val="2500"/>
              </a:lnSpc>
              <a:spcAft>
                <a:spcPts val="0"/>
              </a:spcAft>
              <a:buFont typeface="+mj-lt"/>
              <a:buAutoNum type="arabicPeriod"/>
            </a:pP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可再邀請更多校內外的夥伴</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smtClean="0">
                <a:latin typeface="Times New Roman" panose="02020603050405020304" pitchFamily="18" charset="0"/>
                <a:ea typeface="標楷體" panose="03000509000000000000" pitchFamily="65" charset="-120"/>
                <a:cs typeface="Times New Roman" panose="02020603050405020304" pitchFamily="18" charset="0"/>
              </a:rPr>
              <a:t>除了</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特</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教老師</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，普通</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班老師與行政人員都可一同參加此類研習，因為正向行為支持是團隊合作，並且普通班學生其實也適用正向行為支持的概念。</a:t>
            </a: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gn="just">
              <a:lnSpc>
                <a:spcPts val="2500"/>
              </a:lnSpc>
              <a:spcAft>
                <a:spcPts val="0"/>
              </a:spcAft>
              <a:buFont typeface="+mj-lt"/>
              <a:buAutoNum type="arabicPeriod"/>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有些夥伴是第一次接觸正向行為支持的概念，練習撰寫行為功能介入方案時有些困難及疲乏</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，彼此</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間可多加鼓勵與共同協助。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35637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42610" y="514702"/>
            <a:ext cx="4026569"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社群成員心得</a:t>
            </a:r>
          </a:p>
        </p:txBody>
      </p:sp>
      <p:sp>
        <p:nvSpPr>
          <p:cNvPr id="3" name="Rounded Rectangle 101"/>
          <p:cNvSpPr/>
          <p:nvPr/>
        </p:nvSpPr>
        <p:spPr>
          <a:xfrm>
            <a:off x="4283895" y="1919737"/>
            <a:ext cx="3624213" cy="3624211"/>
          </a:xfrm>
          <a:prstGeom prst="roundRect">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4" name="Straight Connector 154"/>
          <p:cNvCxnSpPr/>
          <p:nvPr/>
        </p:nvCxnSpPr>
        <p:spPr>
          <a:xfrm>
            <a:off x="3352801" y="2443924"/>
            <a:ext cx="136605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164"/>
          <p:cNvCxnSpPr/>
          <p:nvPr/>
        </p:nvCxnSpPr>
        <p:spPr>
          <a:xfrm>
            <a:off x="7405415" y="5008163"/>
            <a:ext cx="1306792"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163"/>
          <p:cNvCxnSpPr>
            <a:cxnSpLocks/>
          </p:cNvCxnSpPr>
          <p:nvPr/>
        </p:nvCxnSpPr>
        <p:spPr>
          <a:xfrm flipV="1">
            <a:off x="3375900" y="5177973"/>
            <a:ext cx="1393145" cy="332842"/>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162"/>
          <p:cNvCxnSpPr>
            <a:cxnSpLocks/>
          </p:cNvCxnSpPr>
          <p:nvPr/>
        </p:nvCxnSpPr>
        <p:spPr>
          <a:xfrm flipV="1">
            <a:off x="7918213" y="3030182"/>
            <a:ext cx="1081314" cy="701659"/>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161"/>
          <p:cNvCxnSpPr/>
          <p:nvPr/>
        </p:nvCxnSpPr>
        <p:spPr>
          <a:xfrm>
            <a:off x="2904065" y="3731841"/>
            <a:ext cx="1377035"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10" name="Group 82"/>
          <p:cNvGrpSpPr/>
          <p:nvPr/>
        </p:nvGrpSpPr>
        <p:grpSpPr>
          <a:xfrm>
            <a:off x="161358" y="497801"/>
            <a:ext cx="3538584" cy="2452623"/>
            <a:chOff x="1273918" y="1198757"/>
            <a:chExt cx="1314044" cy="1248237"/>
          </a:xfrm>
        </p:grpSpPr>
        <p:sp>
          <p:nvSpPr>
            <p:cNvPr id="11" name="Oval 140"/>
            <p:cNvSpPr>
              <a:spLocks noChangeAspect="1"/>
            </p:cNvSpPr>
            <p:nvPr/>
          </p:nvSpPr>
          <p:spPr>
            <a:xfrm>
              <a:off x="1306125" y="1198757"/>
              <a:ext cx="1281837" cy="122932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Oval 140"/>
            <p:cNvSpPr>
              <a:spLocks noChangeAspect="1"/>
            </p:cNvSpPr>
            <p:nvPr/>
          </p:nvSpPr>
          <p:spPr>
            <a:xfrm>
              <a:off x="1273918" y="1217668"/>
              <a:ext cx="1281837" cy="12293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3" name="Group 83"/>
          <p:cNvGrpSpPr/>
          <p:nvPr/>
        </p:nvGrpSpPr>
        <p:grpSpPr>
          <a:xfrm>
            <a:off x="171463" y="3133162"/>
            <a:ext cx="3409863" cy="1875002"/>
            <a:chOff x="894342" y="2141923"/>
            <a:chExt cx="1319937" cy="1249529"/>
          </a:xfrm>
        </p:grpSpPr>
        <p:sp>
          <p:nvSpPr>
            <p:cNvPr id="14" name="Oval 143"/>
            <p:cNvSpPr>
              <a:spLocks noChangeAspect="1"/>
            </p:cNvSpPr>
            <p:nvPr/>
          </p:nvSpPr>
          <p:spPr>
            <a:xfrm>
              <a:off x="932442" y="2141923"/>
              <a:ext cx="1281837" cy="1229326"/>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Oval 143"/>
            <p:cNvSpPr>
              <a:spLocks noChangeAspect="1"/>
            </p:cNvSpPr>
            <p:nvPr/>
          </p:nvSpPr>
          <p:spPr>
            <a:xfrm>
              <a:off x="894342" y="2162126"/>
              <a:ext cx="1281837" cy="122932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6" name="Group 131"/>
          <p:cNvGrpSpPr/>
          <p:nvPr/>
        </p:nvGrpSpPr>
        <p:grpSpPr>
          <a:xfrm>
            <a:off x="6925189" y="4575468"/>
            <a:ext cx="864665" cy="865389"/>
            <a:chOff x="5244691" y="3613920"/>
            <a:chExt cx="648499" cy="649042"/>
          </a:xfrm>
        </p:grpSpPr>
        <p:sp>
          <p:nvSpPr>
            <p:cNvPr id="17" name="Oval 128"/>
            <p:cNvSpPr>
              <a:spLocks noChangeAspect="1"/>
            </p:cNvSpPr>
            <p:nvPr/>
          </p:nvSpPr>
          <p:spPr>
            <a:xfrm>
              <a:off x="5244691" y="3613920"/>
              <a:ext cx="648499" cy="649042"/>
            </a:xfrm>
            <a:prstGeom prst="ellipse">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Oval 121"/>
            <p:cNvSpPr>
              <a:spLocks noChangeAspect="1"/>
            </p:cNvSpPr>
            <p:nvPr/>
          </p:nvSpPr>
          <p:spPr>
            <a:xfrm>
              <a:off x="5319518" y="3688810"/>
              <a:ext cx="498845" cy="49926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06</a:t>
              </a:r>
              <a:endParaRPr 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9" name="Group 134"/>
          <p:cNvGrpSpPr/>
          <p:nvPr/>
        </p:nvGrpSpPr>
        <p:grpSpPr>
          <a:xfrm>
            <a:off x="4383234" y="2011230"/>
            <a:ext cx="864665" cy="865389"/>
            <a:chOff x="3287425" y="1417883"/>
            <a:chExt cx="648499" cy="649042"/>
          </a:xfrm>
        </p:grpSpPr>
        <p:sp>
          <p:nvSpPr>
            <p:cNvPr id="20" name="Oval 123"/>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Oval 30"/>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01</a:t>
              </a: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2" name="Group 129"/>
          <p:cNvGrpSpPr/>
          <p:nvPr/>
        </p:nvGrpSpPr>
        <p:grpSpPr>
          <a:xfrm>
            <a:off x="3848768" y="3299147"/>
            <a:ext cx="864665" cy="865389"/>
            <a:chOff x="2779491" y="2517212"/>
            <a:chExt cx="648499" cy="649042"/>
          </a:xfrm>
        </p:grpSpPr>
        <p:sp>
          <p:nvSpPr>
            <p:cNvPr id="23" name="Oval 124"/>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Oval 61"/>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02</a:t>
              </a:r>
              <a:endParaRPr 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5" name="Group 132"/>
          <p:cNvGrpSpPr/>
          <p:nvPr/>
        </p:nvGrpSpPr>
        <p:grpSpPr>
          <a:xfrm>
            <a:off x="7485881" y="3299147"/>
            <a:ext cx="864665" cy="865389"/>
            <a:chOff x="5716010" y="2517212"/>
            <a:chExt cx="648499" cy="649042"/>
          </a:xfrm>
        </p:grpSpPr>
        <p:sp>
          <p:nvSpPr>
            <p:cNvPr id="26" name="Oval 127"/>
            <p:cNvSpPr>
              <a:spLocks noChangeAspect="1"/>
            </p:cNvSpPr>
            <p:nvPr/>
          </p:nvSpPr>
          <p:spPr>
            <a:xfrm>
              <a:off x="5716010" y="2517212"/>
              <a:ext cx="648499" cy="649042"/>
            </a:xfrm>
            <a:prstGeom prst="ellipse">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 name="Oval 120"/>
            <p:cNvSpPr>
              <a:spLocks noChangeAspect="1"/>
            </p:cNvSpPr>
            <p:nvPr/>
          </p:nvSpPr>
          <p:spPr>
            <a:xfrm>
              <a:off x="5790837" y="2592102"/>
              <a:ext cx="498845" cy="4992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05</a:t>
              </a:r>
              <a:endParaRPr 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8" name="Group 130"/>
          <p:cNvGrpSpPr/>
          <p:nvPr/>
        </p:nvGrpSpPr>
        <p:grpSpPr>
          <a:xfrm>
            <a:off x="4410328" y="4575468"/>
            <a:ext cx="864665" cy="865389"/>
            <a:chOff x="3287425" y="3613920"/>
            <a:chExt cx="648499" cy="649042"/>
          </a:xfrm>
        </p:grpSpPr>
        <p:sp>
          <p:nvSpPr>
            <p:cNvPr id="29" name="Oval 125"/>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Oval 66"/>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03</a:t>
              </a:r>
              <a:endParaRPr 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31" name="Group 133"/>
          <p:cNvGrpSpPr/>
          <p:nvPr/>
        </p:nvGrpSpPr>
        <p:grpSpPr>
          <a:xfrm>
            <a:off x="6948358" y="2023083"/>
            <a:ext cx="864665" cy="865389"/>
            <a:chOff x="5249342" y="1406453"/>
            <a:chExt cx="648499" cy="649042"/>
          </a:xfrm>
        </p:grpSpPr>
        <p:sp>
          <p:nvSpPr>
            <p:cNvPr id="32" name="Oval 126"/>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 name="Oval 7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04</a:t>
              </a:r>
              <a:endParaRPr 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35" name="Group 84"/>
          <p:cNvGrpSpPr/>
          <p:nvPr/>
        </p:nvGrpSpPr>
        <p:grpSpPr>
          <a:xfrm>
            <a:off x="253727" y="5303508"/>
            <a:ext cx="3311436" cy="809812"/>
            <a:chOff x="1273918" y="3025653"/>
            <a:chExt cx="1325526" cy="1252186"/>
          </a:xfrm>
        </p:grpSpPr>
        <p:sp>
          <p:nvSpPr>
            <p:cNvPr id="36" name="Oval 146"/>
            <p:cNvSpPr>
              <a:spLocks noChangeAspect="1"/>
            </p:cNvSpPr>
            <p:nvPr/>
          </p:nvSpPr>
          <p:spPr>
            <a:xfrm>
              <a:off x="1317607" y="3025653"/>
              <a:ext cx="1281837" cy="122932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Oval 146"/>
            <p:cNvSpPr>
              <a:spLocks noChangeAspect="1"/>
            </p:cNvSpPr>
            <p:nvPr/>
          </p:nvSpPr>
          <p:spPr>
            <a:xfrm>
              <a:off x="1273918" y="3048513"/>
              <a:ext cx="1281837" cy="122932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38" name="Group 86"/>
          <p:cNvGrpSpPr/>
          <p:nvPr/>
        </p:nvGrpSpPr>
        <p:grpSpPr>
          <a:xfrm>
            <a:off x="8484764" y="158790"/>
            <a:ext cx="3529198" cy="2214480"/>
            <a:chOff x="6487230" y="1178298"/>
            <a:chExt cx="1325245" cy="1244566"/>
          </a:xfrm>
        </p:grpSpPr>
        <p:sp>
          <p:nvSpPr>
            <p:cNvPr id="39" name="Oval 137"/>
            <p:cNvSpPr>
              <a:spLocks noChangeAspect="1"/>
            </p:cNvSpPr>
            <p:nvPr/>
          </p:nvSpPr>
          <p:spPr>
            <a:xfrm>
              <a:off x="6487230" y="1178298"/>
              <a:ext cx="1281837" cy="122932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0" name="Oval 137"/>
            <p:cNvSpPr>
              <a:spLocks noChangeAspect="1"/>
            </p:cNvSpPr>
            <p:nvPr/>
          </p:nvSpPr>
          <p:spPr>
            <a:xfrm>
              <a:off x="6530638" y="1193538"/>
              <a:ext cx="1281837" cy="122932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1" name="Group 90"/>
          <p:cNvGrpSpPr/>
          <p:nvPr/>
        </p:nvGrpSpPr>
        <p:grpSpPr>
          <a:xfrm>
            <a:off x="8945840" y="2496338"/>
            <a:ext cx="2993249" cy="1085133"/>
            <a:chOff x="6862188" y="2132534"/>
            <a:chExt cx="1325624" cy="1249329"/>
          </a:xfrm>
        </p:grpSpPr>
        <p:sp>
          <p:nvSpPr>
            <p:cNvPr id="42" name="Oval 149"/>
            <p:cNvSpPr>
              <a:spLocks noChangeAspect="1"/>
            </p:cNvSpPr>
            <p:nvPr/>
          </p:nvSpPr>
          <p:spPr>
            <a:xfrm>
              <a:off x="6862188" y="2132534"/>
              <a:ext cx="1281837" cy="122932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3" name="Oval 149"/>
            <p:cNvSpPr>
              <a:spLocks noChangeAspect="1"/>
            </p:cNvSpPr>
            <p:nvPr/>
          </p:nvSpPr>
          <p:spPr>
            <a:xfrm>
              <a:off x="6905975" y="2152537"/>
              <a:ext cx="1281837" cy="122932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4" name="Group 88"/>
          <p:cNvGrpSpPr/>
          <p:nvPr/>
        </p:nvGrpSpPr>
        <p:grpSpPr>
          <a:xfrm>
            <a:off x="8450315" y="3668457"/>
            <a:ext cx="3741685" cy="3048209"/>
            <a:chOff x="6487230" y="3088676"/>
            <a:chExt cx="1325245" cy="1252186"/>
          </a:xfrm>
        </p:grpSpPr>
        <p:sp>
          <p:nvSpPr>
            <p:cNvPr id="45" name="Oval 152"/>
            <p:cNvSpPr>
              <a:spLocks noChangeAspect="1"/>
            </p:cNvSpPr>
            <p:nvPr/>
          </p:nvSpPr>
          <p:spPr>
            <a:xfrm>
              <a:off x="6487230" y="3088676"/>
              <a:ext cx="1281837" cy="122932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Oval 152"/>
            <p:cNvSpPr>
              <a:spLocks noChangeAspect="1"/>
            </p:cNvSpPr>
            <p:nvPr/>
          </p:nvSpPr>
          <p:spPr>
            <a:xfrm>
              <a:off x="6530638" y="3111536"/>
              <a:ext cx="1281837" cy="122932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58" name="矩形 57"/>
          <p:cNvSpPr/>
          <p:nvPr/>
        </p:nvSpPr>
        <p:spPr>
          <a:xfrm>
            <a:off x="4586066" y="3458507"/>
            <a:ext cx="3249028" cy="523220"/>
          </a:xfrm>
          <a:prstGeom prst="rect">
            <a:avLst/>
          </a:prstGeom>
        </p:spPr>
        <p:txBody>
          <a:bodyPr wrap="square">
            <a:spAutoFit/>
          </a:bodyPr>
          <a:lstStyle/>
          <a:p>
            <a:r>
              <a:rPr lang="zh-CN" altLang="en-US" sz="2800" dirty="0">
                <a:latin typeface="Times New Roman" panose="02020603050405020304" pitchFamily="18" charset="0"/>
                <a:ea typeface="標楷體" panose="03000509000000000000" pitchFamily="65" charset="-120"/>
                <a:cs typeface="Times New Roman" panose="02020603050405020304" pitchFamily="18" charset="0"/>
              </a:rPr>
              <a:t>正向行為支持精進</a:t>
            </a:r>
          </a:p>
        </p:txBody>
      </p:sp>
      <p:sp>
        <p:nvSpPr>
          <p:cNvPr id="59" name="矩形 58">
            <a:extLst>
              <a:ext uri="{FF2B5EF4-FFF2-40B4-BE49-F238E27FC236}">
                <a16:creationId xmlns:a16="http://schemas.microsoft.com/office/drawing/2014/main" id="{05F39B1D-F3A4-B446-AD59-B100B9439560}"/>
              </a:ext>
            </a:extLst>
          </p:cNvPr>
          <p:cNvSpPr/>
          <p:nvPr/>
        </p:nvSpPr>
        <p:spPr>
          <a:xfrm>
            <a:off x="279614" y="563822"/>
            <a:ext cx="3277372" cy="2349361"/>
          </a:xfrm>
          <a:prstGeom prst="rect">
            <a:avLst/>
          </a:prstGeom>
        </p:spPr>
        <p:txBody>
          <a:bodyPr wrap="square">
            <a:spAutoFit/>
          </a:bodyPr>
          <a:lstStyle/>
          <a:p>
            <a:pPr>
              <a:lnSpc>
                <a:spcPts val="2200"/>
              </a:lnSpc>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正向行為支持除了能協助特教學生，應用在普通班學生也可以很有成效，老師除了理論講解，另有實務作業檢核，在未來的應用會更落實。小班制很棒，大家都能討論到自己的案例。</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 name="矩形 59">
            <a:extLst>
              <a:ext uri="{FF2B5EF4-FFF2-40B4-BE49-F238E27FC236}">
                <a16:creationId xmlns:a16="http://schemas.microsoft.com/office/drawing/2014/main" id="{EE6FF745-5A06-C043-BBA9-EB1480439FC5}"/>
              </a:ext>
            </a:extLst>
          </p:cNvPr>
          <p:cNvSpPr/>
          <p:nvPr/>
        </p:nvSpPr>
        <p:spPr>
          <a:xfrm>
            <a:off x="227647" y="3205020"/>
            <a:ext cx="3277372" cy="1785104"/>
          </a:xfrm>
          <a:prstGeom prst="rect">
            <a:avLst/>
          </a:prstGeom>
        </p:spPr>
        <p:txBody>
          <a:bodyPr wrap="square">
            <a:spAutoFit/>
          </a:bodyPr>
          <a:lstStyle/>
          <a:p>
            <a:pPr>
              <a:lnSpc>
                <a:spcPts val="2200"/>
              </a:lnSpc>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能有實作依個案來擬定正向行為支持方案的操作演練並獲得專業的回饋與改進建議，獲益匪淺，謝謝吳教授用心授課與指導。</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2" name="矩形 61">
            <a:extLst>
              <a:ext uri="{FF2B5EF4-FFF2-40B4-BE49-F238E27FC236}">
                <a16:creationId xmlns:a16="http://schemas.microsoft.com/office/drawing/2014/main" id="{8768EEAA-FE85-9849-A7D7-83541E264C19}"/>
              </a:ext>
            </a:extLst>
          </p:cNvPr>
          <p:cNvSpPr/>
          <p:nvPr/>
        </p:nvSpPr>
        <p:spPr>
          <a:xfrm>
            <a:off x="236837" y="5428553"/>
            <a:ext cx="3277372" cy="656590"/>
          </a:xfrm>
          <a:prstGeom prst="rect">
            <a:avLst/>
          </a:prstGeom>
        </p:spPr>
        <p:txBody>
          <a:bodyPr wrap="square">
            <a:spAutoFit/>
          </a:bodyPr>
          <a:lstStyle/>
          <a:p>
            <a:pPr>
              <a:lnSpc>
                <a:spcPts val="2200"/>
              </a:lnSpc>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知道如何以客觀的方式測量學生的行為。</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矩形 62">
            <a:extLst>
              <a:ext uri="{FF2B5EF4-FFF2-40B4-BE49-F238E27FC236}">
                <a16:creationId xmlns:a16="http://schemas.microsoft.com/office/drawing/2014/main" id="{52B0EF6F-C15A-F440-9F65-5543DECE50ED}"/>
              </a:ext>
            </a:extLst>
          </p:cNvPr>
          <p:cNvSpPr/>
          <p:nvPr/>
        </p:nvSpPr>
        <p:spPr>
          <a:xfrm>
            <a:off x="8610677" y="222966"/>
            <a:ext cx="3277372" cy="2067233"/>
          </a:xfrm>
          <a:prstGeom prst="rect">
            <a:avLst/>
          </a:prstGeom>
        </p:spPr>
        <p:txBody>
          <a:bodyPr wrap="square">
            <a:spAutoFit/>
          </a:bodyPr>
          <a:lstStyle/>
          <a:p>
            <a:pPr>
              <a:lnSpc>
                <a:spcPts val="2200"/>
              </a:lnSpc>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對學生的行為用更科學方式觀察及分析，思考其行為的功能及對應的策略，可以更了解學生，也能夠改善學生的行為問題，讓班級經營更容易一點。</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 name="矩形 63">
            <a:extLst>
              <a:ext uri="{FF2B5EF4-FFF2-40B4-BE49-F238E27FC236}">
                <a16:creationId xmlns:a16="http://schemas.microsoft.com/office/drawing/2014/main" id="{54A37706-B872-8D48-B51B-A80779A3F024}"/>
              </a:ext>
            </a:extLst>
          </p:cNvPr>
          <p:cNvSpPr/>
          <p:nvPr/>
        </p:nvSpPr>
        <p:spPr>
          <a:xfrm>
            <a:off x="9056620" y="2606670"/>
            <a:ext cx="2933366" cy="938719"/>
          </a:xfrm>
          <a:prstGeom prst="rect">
            <a:avLst/>
          </a:prstGeom>
        </p:spPr>
        <p:txBody>
          <a:bodyPr wrap="square">
            <a:spAutoFit/>
          </a:bodyPr>
          <a:lstStyle/>
          <a:p>
            <a:pPr>
              <a:lnSpc>
                <a:spcPts val="2200"/>
              </a:lnSpc>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對正向行為支持的概念更清楚，運用策略更明確。</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矩形 64">
            <a:extLst>
              <a:ext uri="{FF2B5EF4-FFF2-40B4-BE49-F238E27FC236}">
                <a16:creationId xmlns:a16="http://schemas.microsoft.com/office/drawing/2014/main" id="{67E0B418-4262-D843-B366-822A4F5910D9}"/>
              </a:ext>
            </a:extLst>
          </p:cNvPr>
          <p:cNvSpPr/>
          <p:nvPr/>
        </p:nvSpPr>
        <p:spPr>
          <a:xfrm>
            <a:off x="8455513" y="3803048"/>
            <a:ext cx="3794291" cy="2913618"/>
          </a:xfrm>
          <a:prstGeom prst="rect">
            <a:avLst/>
          </a:prstGeom>
        </p:spPr>
        <p:txBody>
          <a:bodyPr wrap="square">
            <a:spAutoFit/>
          </a:bodyPr>
          <a:lstStyle/>
          <a:p>
            <a:pPr marL="342900" indent="-342900">
              <a:lnSpc>
                <a:spcPts val="2200"/>
              </a:lnSpc>
              <a:buFont typeface="+mj-lt"/>
              <a:buAutoNum type="arabicPeriod"/>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了解如何對問題行為定義並設定正向行為標準。</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200"/>
              </a:lnSpc>
              <a:buFont typeface="+mj-lt"/>
              <a:buAutoNum type="arabicPeriod"/>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了解</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如何收集問題行為及正向</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行為基準</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線資料。</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200"/>
              </a:lnSpc>
              <a:buFont typeface="+mj-lt"/>
              <a:buAutoNum type="arabicPeriod"/>
            </a:pP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更重要的是如何去判別問題行為的功能，才能擬定介入的策略。</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nSpc>
                <a:spcPts val="2200"/>
              </a:lnSpc>
              <a:buFont typeface="+mj-lt"/>
              <a:buAutoNum type="arabicPeriod"/>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希望能再邀請吳教授來講授介入策略的部分，謝謝</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大義的</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團隊！</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66" name="Straight Connector 154">
            <a:extLst>
              <a:ext uri="{FF2B5EF4-FFF2-40B4-BE49-F238E27FC236}">
                <a16:creationId xmlns:a16="http://schemas.microsoft.com/office/drawing/2014/main" id="{29C03CA7-6B24-374B-B054-56D8ED3B33CF}"/>
              </a:ext>
            </a:extLst>
          </p:cNvPr>
          <p:cNvCxnSpPr>
            <a:cxnSpLocks/>
            <a:stCxn id="33" idx="7"/>
            <a:endCxn id="63" idx="1"/>
          </p:cNvCxnSpPr>
          <p:nvPr/>
        </p:nvCxnSpPr>
        <p:spPr>
          <a:xfrm flipV="1">
            <a:off x="7615848" y="1256583"/>
            <a:ext cx="994829" cy="96384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89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7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2192000" cy="5715000"/>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6421" t="53545" r="22272"/>
          <a:stretch/>
        </p:blipFill>
        <p:spPr>
          <a:xfrm>
            <a:off x="2944089" y="4239491"/>
            <a:ext cx="6781709" cy="2878283"/>
          </a:xfrm>
          <a:prstGeom prst="rect">
            <a:avLst/>
          </a:prstGeom>
        </p:spPr>
      </p:pic>
      <p:sp>
        <p:nvSpPr>
          <p:cNvPr id="7" name="文本框 6"/>
          <p:cNvSpPr txBox="1"/>
          <p:nvPr/>
        </p:nvSpPr>
        <p:spPr>
          <a:xfrm>
            <a:off x="4061049" y="1382315"/>
            <a:ext cx="4026569" cy="1938992"/>
          </a:xfrm>
          <a:prstGeom prst="rect">
            <a:avLst/>
          </a:prstGeom>
          <a:noFill/>
        </p:spPr>
        <p:txBody>
          <a:bodyPr wrap="square" rtlCol="0">
            <a:spAutoFit/>
          </a:bodyPr>
          <a:lstStyle/>
          <a:p>
            <a:pPr algn="ctr"/>
            <a:r>
              <a:rPr lang="en-US" altLang="zh-CN" sz="6000" b="1" dirty="0">
                <a:solidFill>
                  <a:srgbClr val="784B23"/>
                </a:solidFill>
                <a:latin typeface="Times New Roman" panose="02020603050405020304" pitchFamily="18" charset="0"/>
                <a:ea typeface="微软雅黑" panose="020B0503020204020204" pitchFamily="34" charset="-122"/>
                <a:cs typeface="Times New Roman" panose="02020603050405020304" pitchFamily="18" charset="0"/>
              </a:rPr>
              <a:t>THANK</a:t>
            </a:r>
          </a:p>
          <a:p>
            <a:pPr algn="ctr"/>
            <a:r>
              <a:rPr lang="en-US" altLang="zh-CN" sz="6000" b="1" dirty="0">
                <a:solidFill>
                  <a:srgbClr val="784B23"/>
                </a:solidFill>
                <a:latin typeface="Times New Roman" panose="02020603050405020304" pitchFamily="18" charset="0"/>
                <a:ea typeface="微软雅黑" panose="020B0503020204020204" pitchFamily="34" charset="-122"/>
                <a:cs typeface="Times New Roman" panose="02020603050405020304" pitchFamily="18" charset="0"/>
              </a:rPr>
              <a:t>YOU</a:t>
            </a:r>
            <a:endParaRPr lang="zh-CN" altLang="en-US" sz="6000" b="1" dirty="0">
              <a:solidFill>
                <a:srgbClr val="784B23"/>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717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F7F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63636"/>
          <a:stretch/>
        </p:blipFill>
        <p:spPr>
          <a:xfrm flipV="1">
            <a:off x="0" y="-457200"/>
            <a:ext cx="12192000" cy="2078182"/>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t="59636"/>
          <a:stretch/>
        </p:blipFill>
        <p:spPr>
          <a:xfrm>
            <a:off x="0" y="5195456"/>
            <a:ext cx="12192000" cy="2306782"/>
          </a:xfrm>
          <a:prstGeom prst="rect">
            <a:avLst/>
          </a:prstGeom>
        </p:spPr>
      </p:pic>
      <p:sp>
        <p:nvSpPr>
          <p:cNvPr id="5" name="文本框 4"/>
          <p:cNvSpPr txBox="1"/>
          <p:nvPr/>
        </p:nvSpPr>
        <p:spPr>
          <a:xfrm>
            <a:off x="3999495" y="1019771"/>
            <a:ext cx="4026569" cy="923330"/>
          </a:xfrm>
          <a:prstGeom prst="rect">
            <a:avLst/>
          </a:prstGeom>
          <a:noFill/>
        </p:spPr>
        <p:txBody>
          <a:bodyPr wrap="square" rtlCol="0">
            <a:spAutoFit/>
          </a:bodyPr>
          <a:lstStyle/>
          <a:p>
            <a:pPr algn="ctr"/>
            <a:r>
              <a:rPr lang="zh-CN" altLang="en-US" sz="5400" b="1"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目錄</a:t>
            </a:r>
          </a:p>
        </p:txBody>
      </p:sp>
      <p:sp>
        <p:nvSpPr>
          <p:cNvPr id="6" name="文本框 5"/>
          <p:cNvSpPr txBox="1"/>
          <p:nvPr/>
        </p:nvSpPr>
        <p:spPr>
          <a:xfrm>
            <a:off x="1707918" y="2115125"/>
            <a:ext cx="4304861" cy="707886"/>
          </a:xfrm>
          <a:prstGeom prst="rect">
            <a:avLst/>
          </a:prstGeom>
          <a:noFill/>
        </p:spPr>
        <p:txBody>
          <a:bodyPr wrap="square" rtlCol="0">
            <a:spAutoFit/>
          </a:bodyPr>
          <a:lstStyle/>
          <a:p>
            <a:pPr algn="ct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01. </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成立目的</a:t>
            </a:r>
          </a:p>
        </p:txBody>
      </p:sp>
      <p:sp>
        <p:nvSpPr>
          <p:cNvPr id="7" name="文本框 6"/>
          <p:cNvSpPr txBox="1"/>
          <p:nvPr/>
        </p:nvSpPr>
        <p:spPr>
          <a:xfrm>
            <a:off x="1847061" y="3399856"/>
            <a:ext cx="4026569" cy="707886"/>
          </a:xfrm>
          <a:prstGeom prst="rect">
            <a:avLst/>
          </a:prstGeom>
          <a:noFill/>
        </p:spPr>
        <p:txBody>
          <a:bodyPr wrap="square" rtlCol="0">
            <a:spAutoFit/>
          </a:bodyPr>
          <a:lstStyle/>
          <a:p>
            <a:pPr algn="ct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02. </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社群成員</a:t>
            </a:r>
          </a:p>
        </p:txBody>
      </p:sp>
      <p:sp>
        <p:nvSpPr>
          <p:cNvPr id="10" name="文本框 9"/>
          <p:cNvSpPr txBox="1"/>
          <p:nvPr/>
        </p:nvSpPr>
        <p:spPr>
          <a:xfrm>
            <a:off x="1847062" y="4681821"/>
            <a:ext cx="4026569" cy="707886"/>
          </a:xfrm>
          <a:prstGeom prst="rect">
            <a:avLst/>
          </a:prstGeom>
          <a:noFill/>
        </p:spPr>
        <p:txBody>
          <a:bodyPr wrap="square" rtlCol="0">
            <a:spAutoFit/>
          </a:bodyPr>
          <a:lstStyle/>
          <a:p>
            <a:pPr algn="ct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03. </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社群場次</a:t>
            </a:r>
          </a:p>
        </p:txBody>
      </p:sp>
      <p:sp>
        <p:nvSpPr>
          <p:cNvPr id="11" name="文本框 10"/>
          <p:cNvSpPr txBox="1"/>
          <p:nvPr/>
        </p:nvSpPr>
        <p:spPr>
          <a:xfrm>
            <a:off x="6208885" y="3408219"/>
            <a:ext cx="4026569" cy="707886"/>
          </a:xfrm>
          <a:prstGeom prst="rect">
            <a:avLst/>
          </a:prstGeom>
          <a:noFill/>
        </p:spPr>
        <p:txBody>
          <a:bodyPr wrap="square" rtlCol="0">
            <a:spAutoFit/>
          </a:bodyPr>
          <a:lstStyle/>
          <a:p>
            <a:pPr algn="ct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05. </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效益與檢討</a:t>
            </a:r>
          </a:p>
        </p:txBody>
      </p:sp>
      <p:sp>
        <p:nvSpPr>
          <p:cNvPr id="12" name="文本框 10">
            <a:extLst>
              <a:ext uri="{FF2B5EF4-FFF2-40B4-BE49-F238E27FC236}">
                <a16:creationId xmlns:a16="http://schemas.microsoft.com/office/drawing/2014/main" id="{CCEB60E7-EC4F-3A40-B5E4-39A88C23C7D4}"/>
              </a:ext>
            </a:extLst>
          </p:cNvPr>
          <p:cNvSpPr txBox="1"/>
          <p:nvPr/>
        </p:nvSpPr>
        <p:spPr>
          <a:xfrm>
            <a:off x="6208885" y="4681821"/>
            <a:ext cx="4440256" cy="707886"/>
          </a:xfrm>
          <a:prstGeom prst="rect">
            <a:avLst/>
          </a:prstGeom>
          <a:noFill/>
        </p:spPr>
        <p:txBody>
          <a:bodyPr wrap="square" rtlCol="0">
            <a:spAutoFit/>
          </a:bodyPr>
          <a:lstStyle/>
          <a:p>
            <a:pPr algn="ct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06. </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社群成員心得</a:t>
            </a:r>
          </a:p>
        </p:txBody>
      </p:sp>
      <p:sp>
        <p:nvSpPr>
          <p:cNvPr id="13" name="文本框 9">
            <a:extLst>
              <a:ext uri="{FF2B5EF4-FFF2-40B4-BE49-F238E27FC236}">
                <a16:creationId xmlns:a16="http://schemas.microsoft.com/office/drawing/2014/main" id="{5343E055-FB99-BA4B-BBE8-CAD684671F03}"/>
              </a:ext>
            </a:extLst>
          </p:cNvPr>
          <p:cNvSpPr txBox="1"/>
          <p:nvPr/>
        </p:nvSpPr>
        <p:spPr>
          <a:xfrm>
            <a:off x="6012779" y="2134617"/>
            <a:ext cx="4026569" cy="707886"/>
          </a:xfrm>
          <a:prstGeom prst="rect">
            <a:avLst/>
          </a:prstGeom>
          <a:noFill/>
        </p:spPr>
        <p:txBody>
          <a:bodyPr wrap="square" rtlCol="0">
            <a:spAutoFit/>
          </a:bodyPr>
          <a:lstStyle/>
          <a:p>
            <a:pPr algn="ct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04. </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活動介紹</a:t>
            </a:r>
          </a:p>
        </p:txBody>
      </p:sp>
    </p:spTree>
    <p:extLst>
      <p:ext uri="{BB962C8B-B14F-4D97-AF65-F5344CB8AC3E}">
        <p14:creationId xmlns:p14="http://schemas.microsoft.com/office/powerpoint/2010/main" val="74069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07864" y="342251"/>
            <a:ext cx="4026569"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社群成立目的</a:t>
            </a:r>
          </a:p>
        </p:txBody>
      </p:sp>
      <p:grpSp>
        <p:nvGrpSpPr>
          <p:cNvPr id="7" name="Group 172"/>
          <p:cNvGrpSpPr/>
          <p:nvPr/>
        </p:nvGrpSpPr>
        <p:grpSpPr>
          <a:xfrm>
            <a:off x="9119273" y="1952080"/>
            <a:ext cx="1178984" cy="1265768"/>
            <a:chOff x="6839455" y="1464060"/>
            <a:chExt cx="884238" cy="949326"/>
          </a:xfrm>
        </p:grpSpPr>
        <p:sp>
          <p:nvSpPr>
            <p:cNvPr id="8" name="Freeform 95"/>
            <p:cNvSpPr>
              <a:spLocks/>
            </p:cNvSpPr>
            <p:nvPr/>
          </p:nvSpPr>
          <p:spPr bwMode="auto">
            <a:xfrm>
              <a:off x="6839455" y="1546610"/>
              <a:ext cx="436563" cy="866775"/>
            </a:xfrm>
            <a:custGeom>
              <a:avLst/>
              <a:gdLst/>
              <a:ahLst/>
              <a:cxnLst>
                <a:cxn ang="0">
                  <a:pos x="275" y="249"/>
                </a:cxn>
                <a:cxn ang="0">
                  <a:pos x="159" y="546"/>
                </a:cxn>
                <a:cxn ang="0">
                  <a:pos x="0" y="297"/>
                </a:cxn>
                <a:cxn ang="0">
                  <a:pos x="119" y="0"/>
                </a:cxn>
                <a:cxn ang="0">
                  <a:pos x="275" y="249"/>
                </a:cxn>
              </a:cxnLst>
              <a:rect l="0" t="0" r="r" b="b"/>
              <a:pathLst>
                <a:path w="275" h="546">
                  <a:moveTo>
                    <a:pt x="275" y="249"/>
                  </a:moveTo>
                  <a:lnTo>
                    <a:pt x="159" y="546"/>
                  </a:lnTo>
                  <a:lnTo>
                    <a:pt x="0" y="297"/>
                  </a:lnTo>
                  <a:lnTo>
                    <a:pt x="119" y="0"/>
                  </a:lnTo>
                  <a:lnTo>
                    <a:pt x="275" y="249"/>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Freeform 97"/>
            <p:cNvSpPr>
              <a:spLocks/>
            </p:cNvSpPr>
            <p:nvPr/>
          </p:nvSpPr>
          <p:spPr bwMode="auto">
            <a:xfrm>
              <a:off x="7091868" y="1837123"/>
              <a:ext cx="631825" cy="576263"/>
            </a:xfrm>
            <a:custGeom>
              <a:avLst/>
              <a:gdLst/>
              <a:ahLst/>
              <a:cxnLst>
                <a:cxn ang="0">
                  <a:pos x="398" y="0"/>
                </a:cxn>
                <a:cxn ang="0">
                  <a:pos x="282" y="296"/>
                </a:cxn>
                <a:cxn ang="0">
                  <a:pos x="0" y="363"/>
                </a:cxn>
                <a:cxn ang="0">
                  <a:pos x="116" y="66"/>
                </a:cxn>
                <a:cxn ang="0">
                  <a:pos x="398" y="0"/>
                </a:cxn>
              </a:cxnLst>
              <a:rect l="0" t="0" r="r" b="b"/>
              <a:pathLst>
                <a:path w="398" h="363">
                  <a:moveTo>
                    <a:pt x="398" y="0"/>
                  </a:moveTo>
                  <a:lnTo>
                    <a:pt x="282" y="296"/>
                  </a:lnTo>
                  <a:lnTo>
                    <a:pt x="0" y="363"/>
                  </a:lnTo>
                  <a:lnTo>
                    <a:pt x="116" y="66"/>
                  </a:lnTo>
                  <a:lnTo>
                    <a:pt x="398"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Freeform 114"/>
            <p:cNvSpPr>
              <a:spLocks/>
            </p:cNvSpPr>
            <p:nvPr/>
          </p:nvSpPr>
          <p:spPr bwMode="auto">
            <a:xfrm>
              <a:off x="7028368" y="1464060"/>
              <a:ext cx="695325" cy="477838"/>
            </a:xfrm>
            <a:custGeom>
              <a:avLst/>
              <a:gdLst/>
              <a:ahLst/>
              <a:cxnLst>
                <a:cxn ang="0">
                  <a:pos x="0" y="22"/>
                </a:cxn>
                <a:cxn ang="0">
                  <a:pos x="60" y="11"/>
                </a:cxn>
                <a:cxn ang="0">
                  <a:pos x="117" y="0"/>
                </a:cxn>
                <a:cxn ang="0">
                  <a:pos x="151" y="49"/>
                </a:cxn>
                <a:cxn ang="0">
                  <a:pos x="185" y="99"/>
                </a:cxn>
                <a:cxn ang="0">
                  <a:pos x="127" y="113"/>
                </a:cxn>
                <a:cxn ang="0">
                  <a:pos x="66" y="127"/>
                </a:cxn>
                <a:cxn ang="0">
                  <a:pos x="32" y="73"/>
                </a:cxn>
                <a:cxn ang="0">
                  <a:pos x="0" y="22"/>
                </a:cxn>
              </a:cxnLst>
              <a:rect l="0" t="0" r="r" b="b"/>
              <a:pathLst>
                <a:path w="185" h="127">
                  <a:moveTo>
                    <a:pt x="0" y="22"/>
                  </a:moveTo>
                  <a:cubicBezTo>
                    <a:pt x="20" y="18"/>
                    <a:pt x="40" y="14"/>
                    <a:pt x="60" y="11"/>
                  </a:cubicBezTo>
                  <a:cubicBezTo>
                    <a:pt x="79" y="7"/>
                    <a:pt x="99" y="4"/>
                    <a:pt x="117" y="0"/>
                  </a:cubicBezTo>
                  <a:cubicBezTo>
                    <a:pt x="128" y="16"/>
                    <a:pt x="139" y="32"/>
                    <a:pt x="151" y="49"/>
                  </a:cubicBezTo>
                  <a:cubicBezTo>
                    <a:pt x="162" y="65"/>
                    <a:pt x="174" y="82"/>
                    <a:pt x="185" y="99"/>
                  </a:cubicBezTo>
                  <a:cubicBezTo>
                    <a:pt x="166" y="104"/>
                    <a:pt x="147" y="108"/>
                    <a:pt x="127" y="113"/>
                  </a:cubicBezTo>
                  <a:cubicBezTo>
                    <a:pt x="108" y="117"/>
                    <a:pt x="87" y="122"/>
                    <a:pt x="66" y="127"/>
                  </a:cubicBezTo>
                  <a:cubicBezTo>
                    <a:pt x="55" y="109"/>
                    <a:pt x="43" y="91"/>
                    <a:pt x="32" y="73"/>
                  </a:cubicBezTo>
                  <a:cubicBezTo>
                    <a:pt x="21" y="56"/>
                    <a:pt x="10" y="39"/>
                    <a:pt x="0" y="22"/>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1" name="Group 134"/>
          <p:cNvGrpSpPr/>
          <p:nvPr/>
        </p:nvGrpSpPr>
        <p:grpSpPr>
          <a:xfrm>
            <a:off x="801816" y="1366418"/>
            <a:ext cx="864665" cy="865389"/>
            <a:chOff x="3287425" y="1417883"/>
            <a:chExt cx="648499" cy="649042"/>
          </a:xfrm>
        </p:grpSpPr>
        <p:sp>
          <p:nvSpPr>
            <p:cNvPr id="12" name="Oval 72"/>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Oval 73"/>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01</a:t>
              </a: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4" name="Group 129"/>
          <p:cNvGrpSpPr/>
          <p:nvPr/>
        </p:nvGrpSpPr>
        <p:grpSpPr>
          <a:xfrm>
            <a:off x="801816" y="2601681"/>
            <a:ext cx="864665" cy="865389"/>
            <a:chOff x="2779491" y="2517212"/>
            <a:chExt cx="648499" cy="649042"/>
          </a:xfrm>
        </p:grpSpPr>
        <p:sp>
          <p:nvSpPr>
            <p:cNvPr id="15" name="Oval 75"/>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Oval 76"/>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02</a:t>
              </a:r>
              <a:endParaRPr 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7" name="Group 130"/>
          <p:cNvGrpSpPr/>
          <p:nvPr/>
        </p:nvGrpSpPr>
        <p:grpSpPr>
          <a:xfrm>
            <a:off x="801816" y="3704352"/>
            <a:ext cx="864665" cy="865389"/>
            <a:chOff x="3287425" y="3613920"/>
            <a:chExt cx="648499" cy="649042"/>
          </a:xfrm>
        </p:grpSpPr>
        <p:sp>
          <p:nvSpPr>
            <p:cNvPr id="18" name="Oval 78"/>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Oval 79"/>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03</a:t>
              </a:r>
              <a:endParaRPr 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0" name="Group 133"/>
          <p:cNvGrpSpPr/>
          <p:nvPr/>
        </p:nvGrpSpPr>
        <p:grpSpPr>
          <a:xfrm>
            <a:off x="801815" y="4851651"/>
            <a:ext cx="864665" cy="865389"/>
            <a:chOff x="5249342" y="1406453"/>
            <a:chExt cx="648499" cy="649042"/>
          </a:xfrm>
        </p:grpSpPr>
        <p:sp>
          <p:nvSpPr>
            <p:cNvPr id="21" name="Oval 81"/>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Oval 82"/>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04</a:t>
              </a:r>
              <a:endParaRPr 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3" name="Group 173"/>
          <p:cNvGrpSpPr/>
          <p:nvPr/>
        </p:nvGrpSpPr>
        <p:grpSpPr>
          <a:xfrm>
            <a:off x="9536258" y="2474898"/>
            <a:ext cx="1545167" cy="1595967"/>
            <a:chOff x="7152193" y="1856173"/>
            <a:chExt cx="1158875" cy="1196975"/>
          </a:xfrm>
        </p:grpSpPr>
        <p:sp>
          <p:nvSpPr>
            <p:cNvPr id="24" name="Freeform 98"/>
            <p:cNvSpPr>
              <a:spLocks/>
            </p:cNvSpPr>
            <p:nvPr/>
          </p:nvSpPr>
          <p:spPr bwMode="auto">
            <a:xfrm>
              <a:off x="7152193" y="2002223"/>
              <a:ext cx="557213" cy="1050925"/>
            </a:xfrm>
            <a:custGeom>
              <a:avLst/>
              <a:gdLst/>
              <a:ahLst/>
              <a:cxnLst>
                <a:cxn ang="0">
                  <a:pos x="351" y="365"/>
                </a:cxn>
                <a:cxn ang="0">
                  <a:pos x="232" y="662"/>
                </a:cxn>
                <a:cxn ang="0">
                  <a:pos x="0" y="297"/>
                </a:cxn>
                <a:cxn ang="0">
                  <a:pos x="118" y="0"/>
                </a:cxn>
                <a:cxn ang="0">
                  <a:pos x="351" y="365"/>
                </a:cxn>
              </a:cxnLst>
              <a:rect l="0" t="0" r="r" b="b"/>
              <a:pathLst>
                <a:path w="351" h="662">
                  <a:moveTo>
                    <a:pt x="351" y="365"/>
                  </a:moveTo>
                  <a:lnTo>
                    <a:pt x="232" y="662"/>
                  </a:lnTo>
                  <a:lnTo>
                    <a:pt x="0" y="297"/>
                  </a:lnTo>
                  <a:lnTo>
                    <a:pt x="118" y="0"/>
                  </a:lnTo>
                  <a:lnTo>
                    <a:pt x="351" y="365"/>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Freeform 99"/>
            <p:cNvSpPr>
              <a:spLocks/>
            </p:cNvSpPr>
            <p:nvPr/>
          </p:nvSpPr>
          <p:spPr bwMode="auto">
            <a:xfrm>
              <a:off x="7339518" y="1856173"/>
              <a:ext cx="971550" cy="725488"/>
            </a:xfrm>
            <a:custGeom>
              <a:avLst/>
              <a:gdLst/>
              <a:ahLst/>
              <a:cxnLst>
                <a:cxn ang="0">
                  <a:pos x="0" y="39"/>
                </a:cxn>
                <a:cxn ang="0">
                  <a:pos x="81" y="19"/>
                </a:cxn>
                <a:cxn ang="0">
                  <a:pos x="158" y="0"/>
                </a:cxn>
                <a:cxn ang="0">
                  <a:pos x="207" y="71"/>
                </a:cxn>
                <a:cxn ang="0">
                  <a:pos x="258" y="144"/>
                </a:cxn>
                <a:cxn ang="0">
                  <a:pos x="180" y="168"/>
                </a:cxn>
                <a:cxn ang="0">
                  <a:pos x="98" y="193"/>
                </a:cxn>
                <a:cxn ang="0">
                  <a:pos x="48" y="114"/>
                </a:cxn>
                <a:cxn ang="0">
                  <a:pos x="0" y="39"/>
                </a:cxn>
              </a:cxnLst>
              <a:rect l="0" t="0" r="r" b="b"/>
              <a:pathLst>
                <a:path w="258" h="193">
                  <a:moveTo>
                    <a:pt x="0" y="39"/>
                  </a:moveTo>
                  <a:cubicBezTo>
                    <a:pt x="27" y="32"/>
                    <a:pt x="54" y="25"/>
                    <a:pt x="81" y="19"/>
                  </a:cubicBezTo>
                  <a:cubicBezTo>
                    <a:pt x="107" y="13"/>
                    <a:pt x="133" y="6"/>
                    <a:pt x="158" y="0"/>
                  </a:cubicBezTo>
                  <a:cubicBezTo>
                    <a:pt x="174" y="23"/>
                    <a:pt x="190" y="47"/>
                    <a:pt x="207" y="71"/>
                  </a:cubicBezTo>
                  <a:cubicBezTo>
                    <a:pt x="224" y="95"/>
                    <a:pt x="240" y="120"/>
                    <a:pt x="258" y="144"/>
                  </a:cubicBezTo>
                  <a:cubicBezTo>
                    <a:pt x="232" y="152"/>
                    <a:pt x="206" y="160"/>
                    <a:pt x="180" y="168"/>
                  </a:cubicBezTo>
                  <a:cubicBezTo>
                    <a:pt x="153" y="176"/>
                    <a:pt x="126" y="185"/>
                    <a:pt x="98" y="193"/>
                  </a:cubicBezTo>
                  <a:cubicBezTo>
                    <a:pt x="81" y="166"/>
                    <a:pt x="64" y="140"/>
                    <a:pt x="48" y="114"/>
                  </a:cubicBezTo>
                  <a:cubicBezTo>
                    <a:pt x="31" y="89"/>
                    <a:pt x="15" y="64"/>
                    <a:pt x="0" y="39"/>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Freeform 101"/>
            <p:cNvSpPr>
              <a:spLocks/>
            </p:cNvSpPr>
            <p:nvPr/>
          </p:nvSpPr>
          <p:spPr bwMode="auto">
            <a:xfrm>
              <a:off x="7520493" y="2397510"/>
              <a:ext cx="790575" cy="655638"/>
            </a:xfrm>
            <a:custGeom>
              <a:avLst/>
              <a:gdLst/>
              <a:ahLst/>
              <a:cxnLst>
                <a:cxn ang="0">
                  <a:pos x="498" y="0"/>
                </a:cxn>
                <a:cxn ang="0">
                  <a:pos x="380" y="299"/>
                </a:cxn>
                <a:cxn ang="0">
                  <a:pos x="0" y="413"/>
                </a:cxn>
                <a:cxn ang="0">
                  <a:pos x="119" y="116"/>
                </a:cxn>
                <a:cxn ang="0">
                  <a:pos x="498" y="0"/>
                </a:cxn>
              </a:cxnLst>
              <a:rect l="0" t="0" r="r" b="b"/>
              <a:pathLst>
                <a:path w="498" h="413">
                  <a:moveTo>
                    <a:pt x="498" y="0"/>
                  </a:moveTo>
                  <a:lnTo>
                    <a:pt x="380" y="299"/>
                  </a:lnTo>
                  <a:lnTo>
                    <a:pt x="0" y="413"/>
                  </a:lnTo>
                  <a:lnTo>
                    <a:pt x="119" y="116"/>
                  </a:lnTo>
                  <a:lnTo>
                    <a:pt x="498"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7" name="Group 171"/>
          <p:cNvGrpSpPr/>
          <p:nvPr/>
        </p:nvGrpSpPr>
        <p:grpSpPr>
          <a:xfrm>
            <a:off x="8031307" y="1892814"/>
            <a:ext cx="1585384" cy="1545167"/>
            <a:chOff x="6023480" y="1419610"/>
            <a:chExt cx="1189038" cy="1158875"/>
          </a:xfrm>
        </p:grpSpPr>
        <p:sp>
          <p:nvSpPr>
            <p:cNvPr id="28" name="Freeform 96"/>
            <p:cNvSpPr>
              <a:spLocks/>
            </p:cNvSpPr>
            <p:nvPr/>
          </p:nvSpPr>
          <p:spPr bwMode="auto">
            <a:xfrm>
              <a:off x="6210805" y="1419610"/>
              <a:ext cx="1001713" cy="688975"/>
            </a:xfrm>
            <a:custGeom>
              <a:avLst/>
              <a:gdLst/>
              <a:ahLst/>
              <a:cxnLst>
                <a:cxn ang="0">
                  <a:pos x="0" y="32"/>
                </a:cxn>
                <a:cxn ang="0">
                  <a:pos x="91" y="15"/>
                </a:cxn>
                <a:cxn ang="0">
                  <a:pos x="177" y="0"/>
                </a:cxn>
                <a:cxn ang="0">
                  <a:pos x="220" y="69"/>
                </a:cxn>
                <a:cxn ang="0">
                  <a:pos x="266" y="141"/>
                </a:cxn>
                <a:cxn ang="0">
                  <a:pos x="178" y="161"/>
                </a:cxn>
                <a:cxn ang="0">
                  <a:pos x="86" y="183"/>
                </a:cxn>
                <a:cxn ang="0">
                  <a:pos x="42" y="106"/>
                </a:cxn>
                <a:cxn ang="0">
                  <a:pos x="0" y="32"/>
                </a:cxn>
              </a:cxnLst>
              <a:rect l="0" t="0" r="r" b="b"/>
              <a:pathLst>
                <a:path w="266" h="183">
                  <a:moveTo>
                    <a:pt x="0" y="32"/>
                  </a:moveTo>
                  <a:cubicBezTo>
                    <a:pt x="31" y="26"/>
                    <a:pt x="61" y="21"/>
                    <a:pt x="91" y="15"/>
                  </a:cubicBezTo>
                  <a:cubicBezTo>
                    <a:pt x="120" y="10"/>
                    <a:pt x="149" y="5"/>
                    <a:pt x="177" y="0"/>
                  </a:cubicBezTo>
                  <a:cubicBezTo>
                    <a:pt x="191" y="22"/>
                    <a:pt x="206" y="45"/>
                    <a:pt x="220" y="69"/>
                  </a:cubicBezTo>
                  <a:cubicBezTo>
                    <a:pt x="235" y="92"/>
                    <a:pt x="250" y="116"/>
                    <a:pt x="266" y="141"/>
                  </a:cubicBezTo>
                  <a:cubicBezTo>
                    <a:pt x="237" y="147"/>
                    <a:pt x="208" y="154"/>
                    <a:pt x="178" y="161"/>
                  </a:cubicBezTo>
                  <a:cubicBezTo>
                    <a:pt x="148" y="168"/>
                    <a:pt x="117" y="176"/>
                    <a:pt x="86" y="183"/>
                  </a:cubicBezTo>
                  <a:cubicBezTo>
                    <a:pt x="71" y="157"/>
                    <a:pt x="56" y="131"/>
                    <a:pt x="42" y="106"/>
                  </a:cubicBezTo>
                  <a:cubicBezTo>
                    <a:pt x="28" y="81"/>
                    <a:pt x="14" y="56"/>
                    <a:pt x="0" y="32"/>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Freeform 102"/>
            <p:cNvSpPr>
              <a:spLocks/>
            </p:cNvSpPr>
            <p:nvPr/>
          </p:nvSpPr>
          <p:spPr bwMode="auto">
            <a:xfrm>
              <a:off x="6345743" y="1949835"/>
              <a:ext cx="866775" cy="628650"/>
            </a:xfrm>
            <a:custGeom>
              <a:avLst/>
              <a:gdLst/>
              <a:ahLst/>
              <a:cxnLst>
                <a:cxn ang="0">
                  <a:pos x="546" y="0"/>
                </a:cxn>
                <a:cxn ang="0">
                  <a:pos x="427" y="296"/>
                </a:cxn>
                <a:cxn ang="0">
                  <a:pos x="0" y="396"/>
                </a:cxn>
                <a:cxn ang="0">
                  <a:pos x="119" y="100"/>
                </a:cxn>
                <a:cxn ang="0">
                  <a:pos x="546" y="0"/>
                </a:cxn>
              </a:cxnLst>
              <a:rect l="0" t="0" r="r" b="b"/>
              <a:pathLst>
                <a:path w="546" h="396">
                  <a:moveTo>
                    <a:pt x="546" y="0"/>
                  </a:moveTo>
                  <a:lnTo>
                    <a:pt x="427" y="296"/>
                  </a:lnTo>
                  <a:lnTo>
                    <a:pt x="0" y="396"/>
                  </a:lnTo>
                  <a:lnTo>
                    <a:pt x="119" y="100"/>
                  </a:lnTo>
                  <a:lnTo>
                    <a:pt x="54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Freeform 104"/>
            <p:cNvSpPr>
              <a:spLocks/>
            </p:cNvSpPr>
            <p:nvPr/>
          </p:nvSpPr>
          <p:spPr bwMode="auto">
            <a:xfrm>
              <a:off x="6023480" y="1540260"/>
              <a:ext cx="511175" cy="1038225"/>
            </a:xfrm>
            <a:custGeom>
              <a:avLst/>
              <a:gdLst/>
              <a:ahLst/>
              <a:cxnLst>
                <a:cxn ang="0">
                  <a:pos x="322" y="358"/>
                </a:cxn>
                <a:cxn ang="0">
                  <a:pos x="203" y="654"/>
                </a:cxn>
                <a:cxn ang="0">
                  <a:pos x="0" y="296"/>
                </a:cxn>
                <a:cxn ang="0">
                  <a:pos x="118" y="0"/>
                </a:cxn>
                <a:cxn ang="0">
                  <a:pos x="322" y="358"/>
                </a:cxn>
              </a:cxnLst>
              <a:rect l="0" t="0" r="r" b="b"/>
              <a:pathLst>
                <a:path w="322" h="654">
                  <a:moveTo>
                    <a:pt x="322" y="358"/>
                  </a:moveTo>
                  <a:lnTo>
                    <a:pt x="203" y="654"/>
                  </a:lnTo>
                  <a:lnTo>
                    <a:pt x="0" y="296"/>
                  </a:lnTo>
                  <a:lnTo>
                    <a:pt x="118" y="0"/>
                  </a:lnTo>
                  <a:lnTo>
                    <a:pt x="322" y="358"/>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31" name="Group 178"/>
          <p:cNvGrpSpPr/>
          <p:nvPr/>
        </p:nvGrpSpPr>
        <p:grpSpPr>
          <a:xfrm>
            <a:off x="10092941" y="3437981"/>
            <a:ext cx="1265767" cy="1460500"/>
            <a:chOff x="7569705" y="2578485"/>
            <a:chExt cx="949325" cy="1095375"/>
          </a:xfrm>
        </p:grpSpPr>
        <p:sp>
          <p:nvSpPr>
            <p:cNvPr id="32" name="Freeform 100"/>
            <p:cNvSpPr>
              <a:spLocks/>
            </p:cNvSpPr>
            <p:nvPr/>
          </p:nvSpPr>
          <p:spPr bwMode="auto">
            <a:xfrm>
              <a:off x="7874505" y="3026160"/>
              <a:ext cx="644525" cy="647700"/>
            </a:xfrm>
            <a:custGeom>
              <a:avLst/>
              <a:gdLst/>
              <a:ahLst/>
              <a:cxnLst>
                <a:cxn ang="0">
                  <a:pos x="406" y="0"/>
                </a:cxn>
                <a:cxn ang="0">
                  <a:pos x="287" y="297"/>
                </a:cxn>
                <a:cxn ang="0">
                  <a:pos x="0" y="408"/>
                </a:cxn>
                <a:cxn ang="0">
                  <a:pos x="119" y="112"/>
                </a:cxn>
                <a:cxn ang="0">
                  <a:pos x="406" y="0"/>
                </a:cxn>
              </a:cxnLst>
              <a:rect l="0" t="0" r="r" b="b"/>
              <a:pathLst>
                <a:path w="406" h="408">
                  <a:moveTo>
                    <a:pt x="406" y="0"/>
                  </a:moveTo>
                  <a:lnTo>
                    <a:pt x="287" y="297"/>
                  </a:lnTo>
                  <a:lnTo>
                    <a:pt x="0" y="408"/>
                  </a:lnTo>
                  <a:lnTo>
                    <a:pt x="119" y="112"/>
                  </a:lnTo>
                  <a:lnTo>
                    <a:pt x="406"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 name="Freeform 108"/>
            <p:cNvSpPr>
              <a:spLocks/>
            </p:cNvSpPr>
            <p:nvPr/>
          </p:nvSpPr>
          <p:spPr bwMode="auto">
            <a:xfrm>
              <a:off x="7569705" y="2721360"/>
              <a:ext cx="493713" cy="952500"/>
            </a:xfrm>
            <a:custGeom>
              <a:avLst/>
              <a:gdLst/>
              <a:ahLst/>
              <a:cxnLst>
                <a:cxn ang="0">
                  <a:pos x="311" y="304"/>
                </a:cxn>
                <a:cxn ang="0">
                  <a:pos x="192" y="600"/>
                </a:cxn>
                <a:cxn ang="0">
                  <a:pos x="0" y="297"/>
                </a:cxn>
                <a:cxn ang="0">
                  <a:pos x="119" y="0"/>
                </a:cxn>
                <a:cxn ang="0">
                  <a:pos x="311" y="304"/>
                </a:cxn>
              </a:cxnLst>
              <a:rect l="0" t="0" r="r" b="b"/>
              <a:pathLst>
                <a:path w="311" h="600">
                  <a:moveTo>
                    <a:pt x="311" y="304"/>
                  </a:moveTo>
                  <a:lnTo>
                    <a:pt x="192" y="600"/>
                  </a:lnTo>
                  <a:lnTo>
                    <a:pt x="0" y="297"/>
                  </a:lnTo>
                  <a:lnTo>
                    <a:pt x="119" y="0"/>
                  </a:lnTo>
                  <a:lnTo>
                    <a:pt x="311" y="30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Freeform 112"/>
            <p:cNvSpPr>
              <a:spLocks/>
            </p:cNvSpPr>
            <p:nvPr/>
          </p:nvSpPr>
          <p:spPr bwMode="auto">
            <a:xfrm>
              <a:off x="7756237" y="2578485"/>
              <a:ext cx="760413" cy="625475"/>
            </a:xfrm>
            <a:custGeom>
              <a:avLst/>
              <a:gdLst/>
              <a:ahLst/>
              <a:cxnLst>
                <a:cxn ang="0">
                  <a:pos x="0" y="38"/>
                </a:cxn>
                <a:cxn ang="0">
                  <a:pos x="61" y="18"/>
                </a:cxn>
                <a:cxn ang="0">
                  <a:pos x="120" y="0"/>
                </a:cxn>
                <a:cxn ang="0">
                  <a:pos x="160" y="58"/>
                </a:cxn>
                <a:cxn ang="0">
                  <a:pos x="202" y="119"/>
                </a:cxn>
                <a:cxn ang="0">
                  <a:pos x="143" y="142"/>
                </a:cxn>
                <a:cxn ang="0">
                  <a:pos x="81" y="166"/>
                </a:cxn>
                <a:cxn ang="0">
                  <a:pos x="40" y="100"/>
                </a:cxn>
                <a:cxn ang="0">
                  <a:pos x="0" y="38"/>
                </a:cxn>
              </a:cxnLst>
              <a:rect l="0" t="0" r="r" b="b"/>
              <a:pathLst>
                <a:path w="202" h="166">
                  <a:moveTo>
                    <a:pt x="0" y="38"/>
                  </a:moveTo>
                  <a:cubicBezTo>
                    <a:pt x="21" y="31"/>
                    <a:pt x="41" y="24"/>
                    <a:pt x="61" y="18"/>
                  </a:cubicBezTo>
                  <a:cubicBezTo>
                    <a:pt x="81" y="12"/>
                    <a:pt x="101" y="6"/>
                    <a:pt x="120" y="0"/>
                  </a:cubicBezTo>
                  <a:cubicBezTo>
                    <a:pt x="133" y="19"/>
                    <a:pt x="146" y="38"/>
                    <a:pt x="160" y="58"/>
                  </a:cubicBezTo>
                  <a:cubicBezTo>
                    <a:pt x="173" y="78"/>
                    <a:pt x="187" y="98"/>
                    <a:pt x="202" y="119"/>
                  </a:cubicBezTo>
                  <a:cubicBezTo>
                    <a:pt x="182" y="126"/>
                    <a:pt x="163" y="134"/>
                    <a:pt x="143" y="142"/>
                  </a:cubicBezTo>
                  <a:cubicBezTo>
                    <a:pt x="123" y="149"/>
                    <a:pt x="102" y="158"/>
                    <a:pt x="81" y="166"/>
                  </a:cubicBezTo>
                  <a:cubicBezTo>
                    <a:pt x="67" y="144"/>
                    <a:pt x="53" y="122"/>
                    <a:pt x="40" y="100"/>
                  </a:cubicBezTo>
                  <a:cubicBezTo>
                    <a:pt x="26" y="79"/>
                    <a:pt x="13" y="58"/>
                    <a:pt x="0" y="38"/>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35" name="Group 170"/>
          <p:cNvGrpSpPr/>
          <p:nvPr/>
        </p:nvGrpSpPr>
        <p:grpSpPr>
          <a:xfrm>
            <a:off x="7248140" y="2248414"/>
            <a:ext cx="1339851" cy="1394884"/>
            <a:chOff x="5436105" y="1686310"/>
            <a:chExt cx="1004888" cy="1046163"/>
          </a:xfrm>
        </p:grpSpPr>
        <p:sp>
          <p:nvSpPr>
            <p:cNvPr id="36" name="Freeform 105"/>
            <p:cNvSpPr>
              <a:spLocks/>
            </p:cNvSpPr>
            <p:nvPr/>
          </p:nvSpPr>
          <p:spPr bwMode="auto">
            <a:xfrm>
              <a:off x="5664705" y="2122873"/>
              <a:ext cx="776288" cy="609600"/>
            </a:xfrm>
            <a:custGeom>
              <a:avLst/>
              <a:gdLst/>
              <a:ahLst/>
              <a:cxnLst>
                <a:cxn ang="0">
                  <a:pos x="489" y="0"/>
                </a:cxn>
                <a:cxn ang="0">
                  <a:pos x="370" y="297"/>
                </a:cxn>
                <a:cxn ang="0">
                  <a:pos x="0" y="384"/>
                </a:cxn>
                <a:cxn ang="0">
                  <a:pos x="116" y="88"/>
                </a:cxn>
                <a:cxn ang="0">
                  <a:pos x="489" y="0"/>
                </a:cxn>
              </a:cxnLst>
              <a:rect l="0" t="0" r="r" b="b"/>
              <a:pathLst>
                <a:path w="489" h="384">
                  <a:moveTo>
                    <a:pt x="489" y="0"/>
                  </a:moveTo>
                  <a:lnTo>
                    <a:pt x="370" y="297"/>
                  </a:lnTo>
                  <a:lnTo>
                    <a:pt x="0" y="384"/>
                  </a:lnTo>
                  <a:lnTo>
                    <a:pt x="116" y="88"/>
                  </a:lnTo>
                  <a:lnTo>
                    <a:pt x="489"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Freeform 106"/>
            <p:cNvSpPr>
              <a:spLocks/>
            </p:cNvSpPr>
            <p:nvPr/>
          </p:nvSpPr>
          <p:spPr bwMode="auto">
            <a:xfrm>
              <a:off x="5436105" y="1791085"/>
              <a:ext cx="412750" cy="941388"/>
            </a:xfrm>
            <a:custGeom>
              <a:avLst/>
              <a:gdLst/>
              <a:ahLst/>
              <a:cxnLst>
                <a:cxn ang="0">
                  <a:pos x="260" y="297"/>
                </a:cxn>
                <a:cxn ang="0">
                  <a:pos x="144" y="593"/>
                </a:cxn>
                <a:cxn ang="0">
                  <a:pos x="0" y="297"/>
                </a:cxn>
                <a:cxn ang="0">
                  <a:pos x="118" y="0"/>
                </a:cxn>
                <a:cxn ang="0">
                  <a:pos x="260" y="297"/>
                </a:cxn>
              </a:cxnLst>
              <a:rect l="0" t="0" r="r" b="b"/>
              <a:pathLst>
                <a:path w="260" h="593">
                  <a:moveTo>
                    <a:pt x="260" y="297"/>
                  </a:moveTo>
                  <a:lnTo>
                    <a:pt x="144" y="593"/>
                  </a:lnTo>
                  <a:lnTo>
                    <a:pt x="0" y="297"/>
                  </a:lnTo>
                  <a:lnTo>
                    <a:pt x="118" y="0"/>
                  </a:lnTo>
                  <a:lnTo>
                    <a:pt x="260" y="297"/>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8" name="Freeform 113"/>
            <p:cNvSpPr>
              <a:spLocks/>
            </p:cNvSpPr>
            <p:nvPr/>
          </p:nvSpPr>
          <p:spPr bwMode="auto">
            <a:xfrm>
              <a:off x="5623430" y="1686310"/>
              <a:ext cx="817563" cy="576263"/>
            </a:xfrm>
            <a:custGeom>
              <a:avLst/>
              <a:gdLst/>
              <a:ahLst/>
              <a:cxnLst>
                <a:cxn ang="0">
                  <a:pos x="0" y="28"/>
                </a:cxn>
                <a:cxn ang="0">
                  <a:pos x="78" y="14"/>
                </a:cxn>
                <a:cxn ang="0">
                  <a:pos x="152" y="0"/>
                </a:cxn>
                <a:cxn ang="0">
                  <a:pos x="184" y="57"/>
                </a:cxn>
                <a:cxn ang="0">
                  <a:pos x="217" y="116"/>
                </a:cxn>
                <a:cxn ang="0">
                  <a:pos x="141" y="134"/>
                </a:cxn>
                <a:cxn ang="0">
                  <a:pos x="60" y="153"/>
                </a:cxn>
                <a:cxn ang="0">
                  <a:pos x="29" y="89"/>
                </a:cxn>
                <a:cxn ang="0">
                  <a:pos x="0" y="28"/>
                </a:cxn>
              </a:cxnLst>
              <a:rect l="0" t="0" r="r" b="b"/>
              <a:pathLst>
                <a:path w="217" h="153">
                  <a:moveTo>
                    <a:pt x="0" y="28"/>
                  </a:moveTo>
                  <a:cubicBezTo>
                    <a:pt x="26" y="23"/>
                    <a:pt x="52" y="18"/>
                    <a:pt x="78" y="14"/>
                  </a:cubicBezTo>
                  <a:cubicBezTo>
                    <a:pt x="103" y="9"/>
                    <a:pt x="128" y="5"/>
                    <a:pt x="152" y="0"/>
                  </a:cubicBezTo>
                  <a:cubicBezTo>
                    <a:pt x="163" y="19"/>
                    <a:pt x="173" y="38"/>
                    <a:pt x="184" y="57"/>
                  </a:cubicBezTo>
                  <a:cubicBezTo>
                    <a:pt x="195" y="76"/>
                    <a:pt x="206" y="96"/>
                    <a:pt x="217" y="116"/>
                  </a:cubicBezTo>
                  <a:cubicBezTo>
                    <a:pt x="192" y="122"/>
                    <a:pt x="167" y="128"/>
                    <a:pt x="141" y="134"/>
                  </a:cubicBezTo>
                  <a:cubicBezTo>
                    <a:pt x="115" y="140"/>
                    <a:pt x="88" y="146"/>
                    <a:pt x="60" y="153"/>
                  </a:cubicBezTo>
                  <a:cubicBezTo>
                    <a:pt x="50" y="131"/>
                    <a:pt x="39" y="110"/>
                    <a:pt x="29" y="89"/>
                  </a:cubicBezTo>
                  <a:cubicBezTo>
                    <a:pt x="19" y="68"/>
                    <a:pt x="9" y="48"/>
                    <a:pt x="0" y="28"/>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39" name="Group 174"/>
          <p:cNvGrpSpPr/>
          <p:nvPr/>
        </p:nvGrpSpPr>
        <p:grpSpPr>
          <a:xfrm>
            <a:off x="8573173" y="2483364"/>
            <a:ext cx="1644651" cy="1693333"/>
            <a:chOff x="6429880" y="1862523"/>
            <a:chExt cx="1233488" cy="1270000"/>
          </a:xfrm>
        </p:grpSpPr>
        <p:sp>
          <p:nvSpPr>
            <p:cNvPr id="40" name="Freeform 103"/>
            <p:cNvSpPr>
              <a:spLocks/>
            </p:cNvSpPr>
            <p:nvPr/>
          </p:nvSpPr>
          <p:spPr bwMode="auto">
            <a:xfrm>
              <a:off x="6429880" y="2024448"/>
              <a:ext cx="544513" cy="1108075"/>
            </a:xfrm>
            <a:custGeom>
              <a:avLst/>
              <a:gdLst/>
              <a:ahLst/>
              <a:cxnLst>
                <a:cxn ang="0">
                  <a:pos x="343" y="399"/>
                </a:cxn>
                <a:cxn ang="0">
                  <a:pos x="225" y="698"/>
                </a:cxn>
                <a:cxn ang="0">
                  <a:pos x="0" y="297"/>
                </a:cxn>
                <a:cxn ang="0">
                  <a:pos x="118" y="0"/>
                </a:cxn>
                <a:cxn ang="0">
                  <a:pos x="343" y="399"/>
                </a:cxn>
              </a:cxnLst>
              <a:rect l="0" t="0" r="r" b="b"/>
              <a:pathLst>
                <a:path w="343" h="698">
                  <a:moveTo>
                    <a:pt x="343" y="399"/>
                  </a:moveTo>
                  <a:lnTo>
                    <a:pt x="225" y="698"/>
                  </a:lnTo>
                  <a:lnTo>
                    <a:pt x="0" y="297"/>
                  </a:lnTo>
                  <a:lnTo>
                    <a:pt x="118" y="0"/>
                  </a:lnTo>
                  <a:lnTo>
                    <a:pt x="343" y="399"/>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Freeform 107"/>
            <p:cNvSpPr>
              <a:spLocks/>
            </p:cNvSpPr>
            <p:nvPr/>
          </p:nvSpPr>
          <p:spPr bwMode="auto">
            <a:xfrm>
              <a:off x="6787068" y="2446723"/>
              <a:ext cx="876300" cy="685800"/>
            </a:xfrm>
            <a:custGeom>
              <a:avLst/>
              <a:gdLst/>
              <a:ahLst/>
              <a:cxnLst>
                <a:cxn ang="0">
                  <a:pos x="552" y="0"/>
                </a:cxn>
                <a:cxn ang="0">
                  <a:pos x="434" y="299"/>
                </a:cxn>
                <a:cxn ang="0">
                  <a:pos x="0" y="432"/>
                </a:cxn>
                <a:cxn ang="0">
                  <a:pos x="118" y="133"/>
                </a:cxn>
                <a:cxn ang="0">
                  <a:pos x="552" y="0"/>
                </a:cxn>
              </a:cxnLst>
              <a:rect l="0" t="0" r="r" b="b"/>
              <a:pathLst>
                <a:path w="552" h="432">
                  <a:moveTo>
                    <a:pt x="552" y="0"/>
                  </a:moveTo>
                  <a:lnTo>
                    <a:pt x="434" y="299"/>
                  </a:lnTo>
                  <a:lnTo>
                    <a:pt x="0" y="432"/>
                  </a:lnTo>
                  <a:lnTo>
                    <a:pt x="118" y="133"/>
                  </a:lnTo>
                  <a:lnTo>
                    <a:pt x="552"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Freeform 115"/>
            <p:cNvSpPr>
              <a:spLocks/>
            </p:cNvSpPr>
            <p:nvPr/>
          </p:nvSpPr>
          <p:spPr bwMode="auto">
            <a:xfrm>
              <a:off x="6614030" y="1862523"/>
              <a:ext cx="1046163" cy="798513"/>
            </a:xfrm>
            <a:custGeom>
              <a:avLst/>
              <a:gdLst/>
              <a:ahLst/>
              <a:cxnLst>
                <a:cxn ang="0">
                  <a:pos x="0" y="44"/>
                </a:cxn>
                <a:cxn ang="0">
                  <a:pos x="93" y="22"/>
                </a:cxn>
                <a:cxn ang="0">
                  <a:pos x="180" y="0"/>
                </a:cxn>
                <a:cxn ang="0">
                  <a:pos x="228" y="77"/>
                </a:cxn>
                <a:cxn ang="0">
                  <a:pos x="278" y="156"/>
                </a:cxn>
                <a:cxn ang="0">
                  <a:pos x="190" y="183"/>
                </a:cxn>
                <a:cxn ang="0">
                  <a:pos x="95" y="212"/>
                </a:cxn>
                <a:cxn ang="0">
                  <a:pos x="47" y="126"/>
                </a:cxn>
                <a:cxn ang="0">
                  <a:pos x="0" y="44"/>
                </a:cxn>
              </a:cxnLst>
              <a:rect l="0" t="0" r="r" b="b"/>
              <a:pathLst>
                <a:path w="278" h="212">
                  <a:moveTo>
                    <a:pt x="0" y="44"/>
                  </a:moveTo>
                  <a:cubicBezTo>
                    <a:pt x="32" y="36"/>
                    <a:pt x="63" y="29"/>
                    <a:pt x="93" y="22"/>
                  </a:cubicBezTo>
                  <a:cubicBezTo>
                    <a:pt x="123" y="14"/>
                    <a:pt x="152" y="7"/>
                    <a:pt x="180" y="0"/>
                  </a:cubicBezTo>
                  <a:cubicBezTo>
                    <a:pt x="196" y="25"/>
                    <a:pt x="212" y="51"/>
                    <a:pt x="228" y="77"/>
                  </a:cubicBezTo>
                  <a:cubicBezTo>
                    <a:pt x="245" y="103"/>
                    <a:pt x="261" y="129"/>
                    <a:pt x="278" y="156"/>
                  </a:cubicBezTo>
                  <a:cubicBezTo>
                    <a:pt x="249" y="165"/>
                    <a:pt x="220" y="174"/>
                    <a:pt x="190" y="183"/>
                  </a:cubicBezTo>
                  <a:cubicBezTo>
                    <a:pt x="159" y="193"/>
                    <a:pt x="127" y="202"/>
                    <a:pt x="95" y="212"/>
                  </a:cubicBezTo>
                  <a:cubicBezTo>
                    <a:pt x="79" y="183"/>
                    <a:pt x="63" y="154"/>
                    <a:pt x="47" y="126"/>
                  </a:cubicBezTo>
                  <a:cubicBezTo>
                    <a:pt x="31" y="98"/>
                    <a:pt x="15" y="71"/>
                    <a:pt x="0" y="44"/>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3" name="Group 175"/>
          <p:cNvGrpSpPr/>
          <p:nvPr/>
        </p:nvGrpSpPr>
        <p:grpSpPr>
          <a:xfrm>
            <a:off x="7358207" y="2946914"/>
            <a:ext cx="1761067" cy="1805517"/>
            <a:chOff x="5518655" y="2210185"/>
            <a:chExt cx="1320800" cy="1354138"/>
          </a:xfrm>
        </p:grpSpPr>
        <p:sp>
          <p:nvSpPr>
            <p:cNvPr id="44" name="Freeform 116"/>
            <p:cNvSpPr>
              <a:spLocks/>
            </p:cNvSpPr>
            <p:nvPr/>
          </p:nvSpPr>
          <p:spPr bwMode="auto">
            <a:xfrm>
              <a:off x="5856793" y="2849948"/>
              <a:ext cx="968375" cy="714375"/>
            </a:xfrm>
            <a:custGeom>
              <a:avLst/>
              <a:gdLst/>
              <a:ahLst/>
              <a:cxnLst>
                <a:cxn ang="0">
                  <a:pos x="610" y="0"/>
                </a:cxn>
                <a:cxn ang="0">
                  <a:pos x="493" y="296"/>
                </a:cxn>
                <a:cxn ang="0">
                  <a:pos x="0" y="450"/>
                </a:cxn>
                <a:cxn ang="0">
                  <a:pos x="116" y="154"/>
                </a:cxn>
                <a:cxn ang="0">
                  <a:pos x="610" y="0"/>
                </a:cxn>
              </a:cxnLst>
              <a:rect l="0" t="0" r="r" b="b"/>
              <a:pathLst>
                <a:path w="610" h="450">
                  <a:moveTo>
                    <a:pt x="610" y="0"/>
                  </a:moveTo>
                  <a:lnTo>
                    <a:pt x="493" y="296"/>
                  </a:lnTo>
                  <a:lnTo>
                    <a:pt x="0" y="450"/>
                  </a:lnTo>
                  <a:lnTo>
                    <a:pt x="116" y="154"/>
                  </a:lnTo>
                  <a:lnTo>
                    <a:pt x="61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5" name="Freeform 117"/>
            <p:cNvSpPr>
              <a:spLocks/>
            </p:cNvSpPr>
            <p:nvPr/>
          </p:nvSpPr>
          <p:spPr bwMode="auto">
            <a:xfrm>
              <a:off x="5518655" y="2402273"/>
              <a:ext cx="527050" cy="1162050"/>
            </a:xfrm>
            <a:custGeom>
              <a:avLst/>
              <a:gdLst/>
              <a:ahLst/>
              <a:cxnLst>
                <a:cxn ang="0">
                  <a:pos x="332" y="436"/>
                </a:cxn>
                <a:cxn ang="0">
                  <a:pos x="213" y="732"/>
                </a:cxn>
                <a:cxn ang="0">
                  <a:pos x="0" y="296"/>
                </a:cxn>
                <a:cxn ang="0">
                  <a:pos x="116" y="0"/>
                </a:cxn>
                <a:cxn ang="0">
                  <a:pos x="332" y="436"/>
                </a:cxn>
              </a:cxnLst>
              <a:rect l="0" t="0" r="r" b="b"/>
              <a:pathLst>
                <a:path w="332" h="732">
                  <a:moveTo>
                    <a:pt x="332" y="436"/>
                  </a:moveTo>
                  <a:lnTo>
                    <a:pt x="213" y="732"/>
                  </a:lnTo>
                  <a:lnTo>
                    <a:pt x="0" y="296"/>
                  </a:lnTo>
                  <a:lnTo>
                    <a:pt x="116" y="0"/>
                  </a:lnTo>
                  <a:lnTo>
                    <a:pt x="332" y="43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Freeform 118"/>
            <p:cNvSpPr>
              <a:spLocks/>
            </p:cNvSpPr>
            <p:nvPr/>
          </p:nvSpPr>
          <p:spPr bwMode="auto">
            <a:xfrm>
              <a:off x="5702805" y="2210185"/>
              <a:ext cx="1136650" cy="884238"/>
            </a:xfrm>
            <a:custGeom>
              <a:avLst/>
              <a:gdLst/>
              <a:ahLst/>
              <a:cxnLst>
                <a:cxn ang="0">
                  <a:pos x="0" y="51"/>
                </a:cxn>
                <a:cxn ang="0">
                  <a:pos x="107" y="24"/>
                </a:cxn>
                <a:cxn ang="0">
                  <a:pos x="207" y="0"/>
                </a:cxn>
                <a:cxn ang="0">
                  <a:pos x="254" y="83"/>
                </a:cxn>
                <a:cxn ang="0">
                  <a:pos x="302" y="170"/>
                </a:cxn>
                <a:cxn ang="0">
                  <a:pos x="200" y="201"/>
                </a:cxn>
                <a:cxn ang="0">
                  <a:pos x="91" y="235"/>
                </a:cxn>
                <a:cxn ang="0">
                  <a:pos x="44" y="140"/>
                </a:cxn>
                <a:cxn ang="0">
                  <a:pos x="0" y="51"/>
                </a:cxn>
              </a:cxnLst>
              <a:rect l="0" t="0" r="r" b="b"/>
              <a:pathLst>
                <a:path w="302" h="235">
                  <a:moveTo>
                    <a:pt x="0" y="51"/>
                  </a:moveTo>
                  <a:cubicBezTo>
                    <a:pt x="37" y="42"/>
                    <a:pt x="72" y="33"/>
                    <a:pt x="107" y="24"/>
                  </a:cubicBezTo>
                  <a:cubicBezTo>
                    <a:pt x="141" y="16"/>
                    <a:pt x="175" y="8"/>
                    <a:pt x="207" y="0"/>
                  </a:cubicBezTo>
                  <a:cubicBezTo>
                    <a:pt x="223" y="27"/>
                    <a:pt x="238" y="55"/>
                    <a:pt x="254" y="83"/>
                  </a:cubicBezTo>
                  <a:cubicBezTo>
                    <a:pt x="269" y="111"/>
                    <a:pt x="286" y="140"/>
                    <a:pt x="302" y="170"/>
                  </a:cubicBezTo>
                  <a:cubicBezTo>
                    <a:pt x="269" y="180"/>
                    <a:pt x="235" y="191"/>
                    <a:pt x="200" y="201"/>
                  </a:cubicBezTo>
                  <a:cubicBezTo>
                    <a:pt x="164" y="212"/>
                    <a:pt x="128" y="223"/>
                    <a:pt x="91" y="235"/>
                  </a:cubicBezTo>
                  <a:cubicBezTo>
                    <a:pt x="75" y="203"/>
                    <a:pt x="59" y="171"/>
                    <a:pt x="44" y="140"/>
                  </a:cubicBezTo>
                  <a:cubicBezTo>
                    <a:pt x="29" y="110"/>
                    <a:pt x="15" y="80"/>
                    <a:pt x="0" y="5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7" name="Freeform 65"/>
          <p:cNvSpPr>
            <a:spLocks noEditPoints="1"/>
          </p:cNvSpPr>
          <p:nvPr/>
        </p:nvSpPr>
        <p:spPr bwMode="auto">
          <a:xfrm rot="20303856">
            <a:off x="9269558" y="2713539"/>
            <a:ext cx="486833" cy="541304"/>
          </a:xfrm>
          <a:custGeom>
            <a:avLst/>
            <a:gdLst/>
            <a:ahLst/>
            <a:cxnLst>
              <a:cxn ang="0">
                <a:pos x="151" y="125"/>
              </a:cxn>
              <a:cxn ang="0">
                <a:pos x="144" y="120"/>
              </a:cxn>
              <a:cxn ang="0">
                <a:pos x="107" y="104"/>
              </a:cxn>
              <a:cxn ang="0">
                <a:pos x="105" y="102"/>
              </a:cxn>
              <a:cxn ang="0">
                <a:pos x="102" y="95"/>
              </a:cxn>
              <a:cxn ang="0">
                <a:pos x="100" y="91"/>
              </a:cxn>
              <a:cxn ang="0">
                <a:pos x="99" y="89"/>
              </a:cxn>
              <a:cxn ang="0">
                <a:pos x="102" y="73"/>
              </a:cxn>
              <a:cxn ang="0">
                <a:pos x="102" y="72"/>
              </a:cxn>
              <a:cxn ang="0">
                <a:pos x="108" y="57"/>
              </a:cxn>
              <a:cxn ang="0">
                <a:pos x="108" y="57"/>
              </a:cxn>
              <a:cxn ang="0">
                <a:pos x="109" y="47"/>
              </a:cxn>
              <a:cxn ang="0">
                <a:pos x="108" y="45"/>
              </a:cxn>
              <a:cxn ang="0">
                <a:pos x="106" y="42"/>
              </a:cxn>
              <a:cxn ang="0">
                <a:pos x="106" y="27"/>
              </a:cxn>
              <a:cxn ang="0">
                <a:pos x="102" y="17"/>
              </a:cxn>
              <a:cxn ang="0">
                <a:pos x="97" y="13"/>
              </a:cxn>
              <a:cxn ang="0">
                <a:pos x="97" y="13"/>
              </a:cxn>
              <a:cxn ang="0">
                <a:pos x="95" y="6"/>
              </a:cxn>
              <a:cxn ang="0">
                <a:pos x="99" y="4"/>
              </a:cxn>
              <a:cxn ang="0">
                <a:pos x="83" y="3"/>
              </a:cxn>
              <a:cxn ang="0">
                <a:pos x="82" y="3"/>
              </a:cxn>
              <a:cxn ang="0">
                <a:pos x="79" y="4"/>
              </a:cxn>
              <a:cxn ang="0">
                <a:pos x="59" y="13"/>
              </a:cxn>
              <a:cxn ang="0">
                <a:pos x="51" y="25"/>
              </a:cxn>
              <a:cxn ang="0">
                <a:pos x="51" y="34"/>
              </a:cxn>
              <a:cxn ang="0">
                <a:pos x="51" y="42"/>
              </a:cxn>
              <a:cxn ang="0">
                <a:pos x="50" y="44"/>
              </a:cxn>
              <a:cxn ang="0">
                <a:pos x="48" y="48"/>
              </a:cxn>
              <a:cxn ang="0">
                <a:pos x="49" y="51"/>
              </a:cxn>
              <a:cxn ang="0">
                <a:pos x="51" y="59"/>
              </a:cxn>
              <a:cxn ang="0">
                <a:pos x="53" y="66"/>
              </a:cxn>
              <a:cxn ang="0">
                <a:pos x="58" y="77"/>
              </a:cxn>
              <a:cxn ang="0">
                <a:pos x="59" y="79"/>
              </a:cxn>
              <a:cxn ang="0">
                <a:pos x="58" y="89"/>
              </a:cxn>
              <a:cxn ang="0">
                <a:pos x="57" y="91"/>
              </a:cxn>
              <a:cxn ang="0">
                <a:pos x="54" y="95"/>
              </a:cxn>
              <a:cxn ang="0">
                <a:pos x="51" y="102"/>
              </a:cxn>
              <a:cxn ang="0">
                <a:pos x="50" y="103"/>
              </a:cxn>
              <a:cxn ang="0">
                <a:pos x="38" y="108"/>
              </a:cxn>
              <a:cxn ang="0">
                <a:pos x="25" y="114"/>
              </a:cxn>
              <a:cxn ang="0">
                <a:pos x="13" y="120"/>
              </a:cxn>
              <a:cxn ang="0">
                <a:pos x="6" y="125"/>
              </a:cxn>
              <a:cxn ang="0">
                <a:pos x="0" y="149"/>
              </a:cxn>
              <a:cxn ang="0">
                <a:pos x="61" y="170"/>
              </a:cxn>
              <a:cxn ang="0">
                <a:pos x="61" y="170"/>
              </a:cxn>
              <a:cxn ang="0">
                <a:pos x="90" y="171"/>
              </a:cxn>
              <a:cxn ang="0">
                <a:pos x="97" y="169"/>
              </a:cxn>
              <a:cxn ang="0">
                <a:pos x="157" y="149"/>
              </a:cxn>
              <a:cxn ang="0">
                <a:pos x="151" y="125"/>
              </a:cxn>
              <a:cxn ang="0">
                <a:pos x="62" y="158"/>
              </a:cxn>
              <a:cxn ang="0">
                <a:pos x="62" y="157"/>
              </a:cxn>
              <a:cxn ang="0">
                <a:pos x="62" y="157"/>
              </a:cxn>
              <a:cxn ang="0">
                <a:pos x="62" y="158"/>
              </a:cxn>
            </a:cxnLst>
            <a:rect l="0" t="0" r="r" b="b"/>
            <a:pathLst>
              <a:path w="157" h="175">
                <a:moveTo>
                  <a:pt x="151" y="125"/>
                </a:moveTo>
                <a:cubicBezTo>
                  <a:pt x="149" y="123"/>
                  <a:pt x="147" y="121"/>
                  <a:pt x="144" y="120"/>
                </a:cubicBezTo>
                <a:cubicBezTo>
                  <a:pt x="132" y="114"/>
                  <a:pt x="120" y="109"/>
                  <a:pt x="107" y="104"/>
                </a:cubicBezTo>
                <a:cubicBezTo>
                  <a:pt x="106" y="103"/>
                  <a:pt x="105" y="103"/>
                  <a:pt x="105" y="102"/>
                </a:cubicBezTo>
                <a:cubicBezTo>
                  <a:pt x="104" y="99"/>
                  <a:pt x="103" y="97"/>
                  <a:pt x="102" y="95"/>
                </a:cubicBezTo>
                <a:cubicBezTo>
                  <a:pt x="102" y="93"/>
                  <a:pt x="101" y="92"/>
                  <a:pt x="100" y="91"/>
                </a:cubicBezTo>
                <a:cubicBezTo>
                  <a:pt x="99" y="91"/>
                  <a:pt x="99" y="90"/>
                  <a:pt x="99" y="89"/>
                </a:cubicBezTo>
                <a:cubicBezTo>
                  <a:pt x="99" y="84"/>
                  <a:pt x="97" y="78"/>
                  <a:pt x="102" y="73"/>
                </a:cubicBezTo>
                <a:cubicBezTo>
                  <a:pt x="102" y="73"/>
                  <a:pt x="102" y="73"/>
                  <a:pt x="102" y="72"/>
                </a:cubicBezTo>
                <a:cubicBezTo>
                  <a:pt x="104" y="68"/>
                  <a:pt x="105" y="62"/>
                  <a:pt x="108" y="57"/>
                </a:cubicBezTo>
                <a:cubicBezTo>
                  <a:pt x="108" y="57"/>
                  <a:pt x="108" y="57"/>
                  <a:pt x="108" y="57"/>
                </a:cubicBezTo>
                <a:cubicBezTo>
                  <a:pt x="108" y="54"/>
                  <a:pt x="108" y="50"/>
                  <a:pt x="109" y="47"/>
                </a:cubicBezTo>
                <a:cubicBezTo>
                  <a:pt x="109" y="46"/>
                  <a:pt x="108" y="46"/>
                  <a:pt x="108" y="45"/>
                </a:cubicBezTo>
                <a:cubicBezTo>
                  <a:pt x="106" y="45"/>
                  <a:pt x="106" y="43"/>
                  <a:pt x="106" y="42"/>
                </a:cubicBezTo>
                <a:cubicBezTo>
                  <a:pt x="106" y="35"/>
                  <a:pt x="106" y="34"/>
                  <a:pt x="106" y="27"/>
                </a:cubicBezTo>
                <a:cubicBezTo>
                  <a:pt x="106" y="24"/>
                  <a:pt x="105" y="20"/>
                  <a:pt x="102" y="17"/>
                </a:cubicBezTo>
                <a:cubicBezTo>
                  <a:pt x="100" y="16"/>
                  <a:pt x="99" y="14"/>
                  <a:pt x="97" y="13"/>
                </a:cubicBezTo>
                <a:cubicBezTo>
                  <a:pt x="97" y="13"/>
                  <a:pt x="97" y="13"/>
                  <a:pt x="97" y="13"/>
                </a:cubicBezTo>
                <a:cubicBezTo>
                  <a:pt x="97" y="13"/>
                  <a:pt x="92" y="9"/>
                  <a:pt x="95" y="6"/>
                </a:cubicBezTo>
                <a:cubicBezTo>
                  <a:pt x="96" y="4"/>
                  <a:pt x="99" y="4"/>
                  <a:pt x="99" y="4"/>
                </a:cubicBezTo>
                <a:cubicBezTo>
                  <a:pt x="99" y="4"/>
                  <a:pt x="95" y="0"/>
                  <a:pt x="83" y="3"/>
                </a:cubicBezTo>
                <a:cubicBezTo>
                  <a:pt x="82" y="3"/>
                  <a:pt x="82" y="3"/>
                  <a:pt x="82" y="3"/>
                </a:cubicBezTo>
                <a:cubicBezTo>
                  <a:pt x="81" y="3"/>
                  <a:pt x="80" y="4"/>
                  <a:pt x="79" y="4"/>
                </a:cubicBezTo>
                <a:cubicBezTo>
                  <a:pt x="72" y="6"/>
                  <a:pt x="65" y="8"/>
                  <a:pt x="59" y="13"/>
                </a:cubicBezTo>
                <a:cubicBezTo>
                  <a:pt x="55" y="16"/>
                  <a:pt x="52" y="20"/>
                  <a:pt x="51" y="25"/>
                </a:cubicBezTo>
                <a:cubicBezTo>
                  <a:pt x="51" y="28"/>
                  <a:pt x="51" y="31"/>
                  <a:pt x="51" y="34"/>
                </a:cubicBezTo>
                <a:cubicBezTo>
                  <a:pt x="51" y="38"/>
                  <a:pt x="51" y="37"/>
                  <a:pt x="51" y="42"/>
                </a:cubicBezTo>
                <a:cubicBezTo>
                  <a:pt x="51" y="43"/>
                  <a:pt x="51" y="44"/>
                  <a:pt x="50" y="44"/>
                </a:cubicBezTo>
                <a:cubicBezTo>
                  <a:pt x="48" y="45"/>
                  <a:pt x="48" y="46"/>
                  <a:pt x="48" y="48"/>
                </a:cubicBezTo>
                <a:cubicBezTo>
                  <a:pt x="49" y="49"/>
                  <a:pt x="48" y="50"/>
                  <a:pt x="49" y="51"/>
                </a:cubicBezTo>
                <a:cubicBezTo>
                  <a:pt x="49" y="54"/>
                  <a:pt x="50" y="57"/>
                  <a:pt x="51" y="59"/>
                </a:cubicBezTo>
                <a:cubicBezTo>
                  <a:pt x="51" y="62"/>
                  <a:pt x="53" y="64"/>
                  <a:pt x="53" y="66"/>
                </a:cubicBezTo>
                <a:cubicBezTo>
                  <a:pt x="54" y="70"/>
                  <a:pt x="55" y="74"/>
                  <a:pt x="58" y="77"/>
                </a:cubicBezTo>
                <a:cubicBezTo>
                  <a:pt x="59" y="78"/>
                  <a:pt x="59" y="79"/>
                  <a:pt x="59" y="79"/>
                </a:cubicBezTo>
                <a:cubicBezTo>
                  <a:pt x="59" y="83"/>
                  <a:pt x="58" y="86"/>
                  <a:pt x="58" y="89"/>
                </a:cubicBezTo>
                <a:cubicBezTo>
                  <a:pt x="58" y="90"/>
                  <a:pt x="57" y="91"/>
                  <a:pt x="57" y="91"/>
                </a:cubicBezTo>
                <a:cubicBezTo>
                  <a:pt x="54" y="91"/>
                  <a:pt x="54" y="93"/>
                  <a:pt x="54" y="95"/>
                </a:cubicBezTo>
                <a:cubicBezTo>
                  <a:pt x="53" y="97"/>
                  <a:pt x="52" y="99"/>
                  <a:pt x="51" y="102"/>
                </a:cubicBezTo>
                <a:cubicBezTo>
                  <a:pt x="51" y="102"/>
                  <a:pt x="50" y="103"/>
                  <a:pt x="50" y="103"/>
                </a:cubicBezTo>
                <a:cubicBezTo>
                  <a:pt x="46" y="105"/>
                  <a:pt x="42" y="107"/>
                  <a:pt x="38" y="108"/>
                </a:cubicBezTo>
                <a:cubicBezTo>
                  <a:pt x="33" y="110"/>
                  <a:pt x="29" y="112"/>
                  <a:pt x="25" y="114"/>
                </a:cubicBezTo>
                <a:cubicBezTo>
                  <a:pt x="21" y="116"/>
                  <a:pt x="17" y="118"/>
                  <a:pt x="13" y="120"/>
                </a:cubicBezTo>
                <a:cubicBezTo>
                  <a:pt x="10" y="122"/>
                  <a:pt x="8" y="123"/>
                  <a:pt x="6" y="125"/>
                </a:cubicBezTo>
                <a:cubicBezTo>
                  <a:pt x="0" y="149"/>
                  <a:pt x="0" y="149"/>
                  <a:pt x="0" y="149"/>
                </a:cubicBezTo>
                <a:cubicBezTo>
                  <a:pt x="24" y="149"/>
                  <a:pt x="39" y="165"/>
                  <a:pt x="61" y="170"/>
                </a:cubicBezTo>
                <a:cubicBezTo>
                  <a:pt x="61" y="170"/>
                  <a:pt x="61" y="170"/>
                  <a:pt x="61" y="170"/>
                </a:cubicBezTo>
                <a:cubicBezTo>
                  <a:pt x="61" y="170"/>
                  <a:pt x="77" y="175"/>
                  <a:pt x="90" y="171"/>
                </a:cubicBezTo>
                <a:cubicBezTo>
                  <a:pt x="93" y="171"/>
                  <a:pt x="95" y="170"/>
                  <a:pt x="97" y="169"/>
                </a:cubicBezTo>
                <a:cubicBezTo>
                  <a:pt x="117" y="162"/>
                  <a:pt x="143" y="149"/>
                  <a:pt x="157" y="149"/>
                </a:cubicBezTo>
                <a:lnTo>
                  <a:pt x="151" y="125"/>
                </a:lnTo>
                <a:close/>
                <a:moveTo>
                  <a:pt x="62" y="158"/>
                </a:moveTo>
                <a:cubicBezTo>
                  <a:pt x="62" y="157"/>
                  <a:pt x="62" y="157"/>
                  <a:pt x="62" y="157"/>
                </a:cubicBezTo>
                <a:cubicBezTo>
                  <a:pt x="62" y="157"/>
                  <a:pt x="62" y="157"/>
                  <a:pt x="62" y="157"/>
                </a:cubicBezTo>
                <a:lnTo>
                  <a:pt x="62" y="158"/>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8" name="Freeform 101"/>
          <p:cNvSpPr>
            <a:spLocks noEditPoints="1"/>
          </p:cNvSpPr>
          <p:nvPr/>
        </p:nvSpPr>
        <p:spPr bwMode="auto">
          <a:xfrm>
            <a:off x="8011699" y="3251745"/>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9" name="Freeform 66"/>
          <p:cNvSpPr>
            <a:spLocks noEditPoints="1"/>
          </p:cNvSpPr>
          <p:nvPr/>
        </p:nvSpPr>
        <p:spPr bwMode="auto">
          <a:xfrm>
            <a:off x="7866207" y="2521339"/>
            <a:ext cx="330200" cy="256117"/>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0" name="Freeform 64"/>
          <p:cNvSpPr>
            <a:spLocks noEditPoints="1"/>
          </p:cNvSpPr>
          <p:nvPr/>
        </p:nvSpPr>
        <p:spPr bwMode="auto">
          <a:xfrm rot="19719836">
            <a:off x="10317333" y="2706942"/>
            <a:ext cx="305411" cy="459831"/>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1" name="Freeform 118"/>
          <p:cNvSpPr>
            <a:spLocks noEditPoints="1"/>
          </p:cNvSpPr>
          <p:nvPr/>
        </p:nvSpPr>
        <p:spPr bwMode="auto">
          <a:xfrm>
            <a:off x="8818707" y="2176447"/>
            <a:ext cx="315384" cy="306917"/>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2" name="Freeform 13"/>
          <p:cNvSpPr>
            <a:spLocks noEditPoints="1"/>
          </p:cNvSpPr>
          <p:nvPr/>
        </p:nvSpPr>
        <p:spPr bwMode="auto">
          <a:xfrm rot="905060">
            <a:off x="10742757" y="3730080"/>
            <a:ext cx="279400" cy="279400"/>
          </a:xfrm>
          <a:custGeom>
            <a:avLst/>
            <a:gdLst/>
            <a:ahLst/>
            <a:cxnLst>
              <a:cxn ang="0">
                <a:pos x="60" y="40"/>
              </a:cxn>
              <a:cxn ang="0">
                <a:pos x="40" y="60"/>
              </a:cxn>
              <a:cxn ang="0">
                <a:pos x="36" y="61"/>
              </a:cxn>
              <a:cxn ang="0">
                <a:pos x="33" y="60"/>
              </a:cxn>
              <a:cxn ang="0">
                <a:pos x="4" y="31"/>
              </a:cxn>
              <a:cxn ang="0">
                <a:pos x="0" y="22"/>
              </a:cxn>
              <a:cxn ang="0">
                <a:pos x="0" y="6"/>
              </a:cxn>
              <a:cxn ang="0">
                <a:pos x="6" y="0"/>
              </a:cxn>
              <a:cxn ang="0">
                <a:pos x="22" y="0"/>
              </a:cxn>
              <a:cxn ang="0">
                <a:pos x="31" y="4"/>
              </a:cxn>
              <a:cxn ang="0">
                <a:pos x="60" y="33"/>
              </a:cxn>
              <a:cxn ang="0">
                <a:pos x="61" y="36"/>
              </a:cxn>
              <a:cxn ang="0">
                <a:pos x="60" y="40"/>
              </a:cxn>
              <a:cxn ang="0">
                <a:pos x="13" y="8"/>
              </a:cxn>
              <a:cxn ang="0">
                <a:pos x="8" y="13"/>
              </a:cxn>
              <a:cxn ang="0">
                <a:pos x="13" y="18"/>
              </a:cxn>
              <a:cxn ang="0">
                <a:pos x="18" y="13"/>
              </a:cxn>
              <a:cxn ang="0">
                <a:pos x="13" y="8"/>
              </a:cxn>
            </a:cxnLst>
            <a:rect l="0" t="0" r="r" b="b"/>
            <a:pathLst>
              <a:path w="61" h="61">
                <a:moveTo>
                  <a:pt x="60" y="40"/>
                </a:moveTo>
                <a:cubicBezTo>
                  <a:pt x="40" y="60"/>
                  <a:pt x="40" y="60"/>
                  <a:pt x="40" y="60"/>
                </a:cubicBezTo>
                <a:cubicBezTo>
                  <a:pt x="39" y="61"/>
                  <a:pt x="38" y="61"/>
                  <a:pt x="36" y="61"/>
                </a:cubicBezTo>
                <a:cubicBezTo>
                  <a:pt x="35" y="61"/>
                  <a:pt x="34" y="61"/>
                  <a:pt x="33" y="60"/>
                </a:cubicBezTo>
                <a:cubicBezTo>
                  <a:pt x="4" y="31"/>
                  <a:pt x="4" y="31"/>
                  <a:pt x="4" y="31"/>
                </a:cubicBezTo>
                <a:cubicBezTo>
                  <a:pt x="2" y="29"/>
                  <a:pt x="0" y="25"/>
                  <a:pt x="0" y="22"/>
                </a:cubicBezTo>
                <a:cubicBezTo>
                  <a:pt x="0" y="6"/>
                  <a:pt x="0" y="6"/>
                  <a:pt x="0" y="6"/>
                </a:cubicBezTo>
                <a:cubicBezTo>
                  <a:pt x="0" y="3"/>
                  <a:pt x="3" y="0"/>
                  <a:pt x="6" y="0"/>
                </a:cubicBezTo>
                <a:cubicBezTo>
                  <a:pt x="22" y="0"/>
                  <a:pt x="22" y="0"/>
                  <a:pt x="22" y="0"/>
                </a:cubicBezTo>
                <a:cubicBezTo>
                  <a:pt x="25" y="0"/>
                  <a:pt x="29" y="2"/>
                  <a:pt x="31" y="4"/>
                </a:cubicBezTo>
                <a:cubicBezTo>
                  <a:pt x="60" y="33"/>
                  <a:pt x="60" y="33"/>
                  <a:pt x="60" y="33"/>
                </a:cubicBezTo>
                <a:cubicBezTo>
                  <a:pt x="61" y="34"/>
                  <a:pt x="61" y="35"/>
                  <a:pt x="61" y="36"/>
                </a:cubicBezTo>
                <a:cubicBezTo>
                  <a:pt x="61" y="38"/>
                  <a:pt x="61" y="39"/>
                  <a:pt x="60" y="40"/>
                </a:cubicBezTo>
                <a:close/>
                <a:moveTo>
                  <a:pt x="13" y="8"/>
                </a:moveTo>
                <a:cubicBezTo>
                  <a:pt x="10" y="8"/>
                  <a:pt x="8" y="10"/>
                  <a:pt x="8" y="13"/>
                </a:cubicBezTo>
                <a:cubicBezTo>
                  <a:pt x="8" y="16"/>
                  <a:pt x="10" y="18"/>
                  <a:pt x="13" y="18"/>
                </a:cubicBezTo>
                <a:cubicBezTo>
                  <a:pt x="16" y="18"/>
                  <a:pt x="18" y="16"/>
                  <a:pt x="18" y="13"/>
                </a:cubicBezTo>
                <a:cubicBezTo>
                  <a:pt x="18" y="10"/>
                  <a:pt x="16" y="8"/>
                  <a:pt x="13" y="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Freeform 57"/>
          <p:cNvSpPr>
            <a:spLocks noEditPoints="1"/>
          </p:cNvSpPr>
          <p:nvPr/>
        </p:nvSpPr>
        <p:spPr bwMode="auto">
          <a:xfrm rot="19923664">
            <a:off x="9697379" y="2099515"/>
            <a:ext cx="298451" cy="26458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54" name="Group 177"/>
          <p:cNvGrpSpPr/>
          <p:nvPr/>
        </p:nvGrpSpPr>
        <p:grpSpPr>
          <a:xfrm>
            <a:off x="9045191" y="3584031"/>
            <a:ext cx="1710267" cy="1866900"/>
            <a:chOff x="6783893" y="2688023"/>
            <a:chExt cx="1282700" cy="1400175"/>
          </a:xfrm>
        </p:grpSpPr>
        <p:sp>
          <p:nvSpPr>
            <p:cNvPr id="55" name="Freeform 109"/>
            <p:cNvSpPr>
              <a:spLocks/>
            </p:cNvSpPr>
            <p:nvPr/>
          </p:nvSpPr>
          <p:spPr bwMode="auto">
            <a:xfrm>
              <a:off x="7182355" y="3343660"/>
              <a:ext cx="884238" cy="744538"/>
            </a:xfrm>
            <a:custGeom>
              <a:avLst/>
              <a:gdLst/>
              <a:ahLst/>
              <a:cxnLst>
                <a:cxn ang="0">
                  <a:pos x="557" y="0"/>
                </a:cxn>
                <a:cxn ang="0">
                  <a:pos x="441" y="296"/>
                </a:cxn>
                <a:cxn ang="0">
                  <a:pos x="0" y="469"/>
                </a:cxn>
                <a:cxn ang="0">
                  <a:pos x="118" y="170"/>
                </a:cxn>
                <a:cxn ang="0">
                  <a:pos x="557" y="0"/>
                </a:cxn>
              </a:cxnLst>
              <a:rect l="0" t="0" r="r" b="b"/>
              <a:pathLst>
                <a:path w="557" h="469">
                  <a:moveTo>
                    <a:pt x="557" y="0"/>
                  </a:moveTo>
                  <a:lnTo>
                    <a:pt x="441" y="296"/>
                  </a:lnTo>
                  <a:lnTo>
                    <a:pt x="0" y="469"/>
                  </a:lnTo>
                  <a:lnTo>
                    <a:pt x="118" y="170"/>
                  </a:lnTo>
                  <a:lnTo>
                    <a:pt x="557"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6" name="Freeform 110"/>
            <p:cNvSpPr>
              <a:spLocks/>
            </p:cNvSpPr>
            <p:nvPr/>
          </p:nvSpPr>
          <p:spPr bwMode="auto">
            <a:xfrm>
              <a:off x="6783893" y="2905510"/>
              <a:ext cx="585788" cy="1182688"/>
            </a:xfrm>
            <a:custGeom>
              <a:avLst/>
              <a:gdLst/>
              <a:ahLst/>
              <a:cxnLst>
                <a:cxn ang="0">
                  <a:pos x="369" y="446"/>
                </a:cxn>
                <a:cxn ang="0">
                  <a:pos x="251" y="745"/>
                </a:cxn>
                <a:cxn ang="0">
                  <a:pos x="0" y="297"/>
                </a:cxn>
                <a:cxn ang="0">
                  <a:pos x="118" y="0"/>
                </a:cxn>
                <a:cxn ang="0">
                  <a:pos x="369" y="446"/>
                </a:cxn>
              </a:cxnLst>
              <a:rect l="0" t="0" r="r" b="b"/>
              <a:pathLst>
                <a:path w="369" h="745">
                  <a:moveTo>
                    <a:pt x="369" y="446"/>
                  </a:moveTo>
                  <a:lnTo>
                    <a:pt x="251" y="745"/>
                  </a:lnTo>
                  <a:lnTo>
                    <a:pt x="0" y="297"/>
                  </a:lnTo>
                  <a:lnTo>
                    <a:pt x="118" y="0"/>
                  </a:lnTo>
                  <a:lnTo>
                    <a:pt x="369" y="4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7" name="Freeform 111"/>
            <p:cNvSpPr>
              <a:spLocks/>
            </p:cNvSpPr>
            <p:nvPr/>
          </p:nvSpPr>
          <p:spPr bwMode="auto">
            <a:xfrm>
              <a:off x="6971218" y="2688023"/>
              <a:ext cx="1095375" cy="925513"/>
            </a:xfrm>
            <a:custGeom>
              <a:avLst/>
              <a:gdLst/>
              <a:ahLst/>
              <a:cxnLst>
                <a:cxn ang="0">
                  <a:pos x="0" y="58"/>
                </a:cxn>
                <a:cxn ang="0">
                  <a:pos x="94" y="28"/>
                </a:cxn>
                <a:cxn ang="0">
                  <a:pos x="183" y="0"/>
                </a:cxn>
                <a:cxn ang="0">
                  <a:pos x="236" y="85"/>
                </a:cxn>
                <a:cxn ang="0">
                  <a:pos x="291" y="174"/>
                </a:cxn>
                <a:cxn ang="0">
                  <a:pos x="202" y="209"/>
                </a:cxn>
                <a:cxn ang="0">
                  <a:pos x="106" y="246"/>
                </a:cxn>
                <a:cxn ang="0">
                  <a:pos x="51" y="150"/>
                </a:cxn>
                <a:cxn ang="0">
                  <a:pos x="0" y="58"/>
                </a:cxn>
              </a:cxnLst>
              <a:rect l="0" t="0" r="r" b="b"/>
              <a:pathLst>
                <a:path w="291" h="246">
                  <a:moveTo>
                    <a:pt x="0" y="58"/>
                  </a:moveTo>
                  <a:cubicBezTo>
                    <a:pt x="32" y="48"/>
                    <a:pt x="63" y="38"/>
                    <a:pt x="94" y="28"/>
                  </a:cubicBezTo>
                  <a:cubicBezTo>
                    <a:pt x="124" y="19"/>
                    <a:pt x="154" y="10"/>
                    <a:pt x="183" y="0"/>
                  </a:cubicBezTo>
                  <a:cubicBezTo>
                    <a:pt x="200" y="28"/>
                    <a:pt x="218" y="56"/>
                    <a:pt x="236" y="85"/>
                  </a:cubicBezTo>
                  <a:cubicBezTo>
                    <a:pt x="254" y="114"/>
                    <a:pt x="273" y="144"/>
                    <a:pt x="291" y="174"/>
                  </a:cubicBezTo>
                  <a:cubicBezTo>
                    <a:pt x="262" y="185"/>
                    <a:pt x="232" y="197"/>
                    <a:pt x="202" y="209"/>
                  </a:cubicBezTo>
                  <a:cubicBezTo>
                    <a:pt x="170" y="221"/>
                    <a:pt x="138" y="234"/>
                    <a:pt x="106" y="246"/>
                  </a:cubicBezTo>
                  <a:cubicBezTo>
                    <a:pt x="87" y="214"/>
                    <a:pt x="69" y="182"/>
                    <a:pt x="51" y="150"/>
                  </a:cubicBezTo>
                  <a:cubicBezTo>
                    <a:pt x="34" y="119"/>
                    <a:pt x="17" y="88"/>
                    <a:pt x="0" y="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58" name="Group 176"/>
          <p:cNvGrpSpPr/>
          <p:nvPr/>
        </p:nvGrpSpPr>
        <p:grpSpPr>
          <a:xfrm>
            <a:off x="8145608" y="3939631"/>
            <a:ext cx="1401233" cy="1621367"/>
            <a:chOff x="6109205" y="2954723"/>
            <a:chExt cx="1050925" cy="1216025"/>
          </a:xfrm>
        </p:grpSpPr>
        <p:sp>
          <p:nvSpPr>
            <p:cNvPr id="59" name="Freeform 119"/>
            <p:cNvSpPr>
              <a:spLocks/>
            </p:cNvSpPr>
            <p:nvPr/>
          </p:nvSpPr>
          <p:spPr bwMode="auto">
            <a:xfrm>
              <a:off x="6388605" y="3470660"/>
              <a:ext cx="771525" cy="700088"/>
            </a:xfrm>
            <a:custGeom>
              <a:avLst/>
              <a:gdLst/>
              <a:ahLst/>
              <a:cxnLst>
                <a:cxn ang="0">
                  <a:pos x="486" y="0"/>
                </a:cxn>
                <a:cxn ang="0">
                  <a:pos x="367" y="297"/>
                </a:cxn>
                <a:cxn ang="0">
                  <a:pos x="0" y="441"/>
                </a:cxn>
                <a:cxn ang="0">
                  <a:pos x="116" y="145"/>
                </a:cxn>
                <a:cxn ang="0">
                  <a:pos x="486" y="0"/>
                </a:cxn>
              </a:cxnLst>
              <a:rect l="0" t="0" r="r" b="b"/>
              <a:pathLst>
                <a:path w="486" h="441">
                  <a:moveTo>
                    <a:pt x="486" y="0"/>
                  </a:moveTo>
                  <a:lnTo>
                    <a:pt x="367" y="297"/>
                  </a:lnTo>
                  <a:lnTo>
                    <a:pt x="0" y="441"/>
                  </a:lnTo>
                  <a:lnTo>
                    <a:pt x="116" y="145"/>
                  </a:lnTo>
                  <a:lnTo>
                    <a:pt x="486" y="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 name="Freeform 120"/>
            <p:cNvSpPr>
              <a:spLocks/>
            </p:cNvSpPr>
            <p:nvPr/>
          </p:nvSpPr>
          <p:spPr bwMode="auto">
            <a:xfrm>
              <a:off x="6109205" y="3132523"/>
              <a:ext cx="466725" cy="1038225"/>
            </a:xfrm>
            <a:custGeom>
              <a:avLst/>
              <a:gdLst/>
              <a:ahLst/>
              <a:cxnLst>
                <a:cxn ang="0">
                  <a:pos x="294" y="358"/>
                </a:cxn>
                <a:cxn ang="0">
                  <a:pos x="176" y="654"/>
                </a:cxn>
                <a:cxn ang="0">
                  <a:pos x="0" y="299"/>
                </a:cxn>
                <a:cxn ang="0">
                  <a:pos x="119" y="0"/>
                </a:cxn>
                <a:cxn ang="0">
                  <a:pos x="294" y="358"/>
                </a:cxn>
              </a:cxnLst>
              <a:rect l="0" t="0" r="r" b="b"/>
              <a:pathLst>
                <a:path w="294" h="654">
                  <a:moveTo>
                    <a:pt x="294" y="358"/>
                  </a:moveTo>
                  <a:lnTo>
                    <a:pt x="176" y="654"/>
                  </a:lnTo>
                  <a:lnTo>
                    <a:pt x="0" y="299"/>
                  </a:lnTo>
                  <a:lnTo>
                    <a:pt x="119" y="0"/>
                  </a:lnTo>
                  <a:lnTo>
                    <a:pt x="294" y="358"/>
                  </a:lnTo>
                  <a:close/>
                </a:path>
              </a:pathLst>
            </a:custGeom>
            <a:solidFill>
              <a:schemeClr val="accent5">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 name="Freeform 121"/>
            <p:cNvSpPr>
              <a:spLocks/>
            </p:cNvSpPr>
            <p:nvPr/>
          </p:nvSpPr>
          <p:spPr bwMode="auto">
            <a:xfrm>
              <a:off x="6291768" y="2954723"/>
              <a:ext cx="865188" cy="749300"/>
            </a:xfrm>
            <a:custGeom>
              <a:avLst/>
              <a:gdLst/>
              <a:ahLst/>
              <a:cxnLst>
                <a:cxn ang="0">
                  <a:pos x="0" y="48"/>
                </a:cxn>
                <a:cxn ang="0">
                  <a:pos x="79" y="23"/>
                </a:cxn>
                <a:cxn ang="0">
                  <a:pos x="154" y="0"/>
                </a:cxn>
                <a:cxn ang="0">
                  <a:pos x="191" y="67"/>
                </a:cxn>
                <a:cxn ang="0">
                  <a:pos x="230" y="138"/>
                </a:cxn>
                <a:cxn ang="0">
                  <a:pos x="155" y="167"/>
                </a:cxn>
                <a:cxn ang="0">
                  <a:pos x="74" y="199"/>
                </a:cxn>
                <a:cxn ang="0">
                  <a:pos x="36" y="122"/>
                </a:cxn>
                <a:cxn ang="0">
                  <a:pos x="0" y="48"/>
                </a:cxn>
              </a:cxnLst>
              <a:rect l="0" t="0" r="r" b="b"/>
              <a:pathLst>
                <a:path w="230" h="199">
                  <a:moveTo>
                    <a:pt x="0" y="48"/>
                  </a:moveTo>
                  <a:cubicBezTo>
                    <a:pt x="27" y="40"/>
                    <a:pt x="53" y="31"/>
                    <a:pt x="79" y="23"/>
                  </a:cubicBezTo>
                  <a:cubicBezTo>
                    <a:pt x="105" y="15"/>
                    <a:pt x="129" y="7"/>
                    <a:pt x="154" y="0"/>
                  </a:cubicBezTo>
                  <a:cubicBezTo>
                    <a:pt x="166" y="22"/>
                    <a:pt x="178" y="44"/>
                    <a:pt x="191" y="67"/>
                  </a:cubicBezTo>
                  <a:cubicBezTo>
                    <a:pt x="204" y="90"/>
                    <a:pt x="217" y="114"/>
                    <a:pt x="230" y="138"/>
                  </a:cubicBezTo>
                  <a:cubicBezTo>
                    <a:pt x="206" y="147"/>
                    <a:pt x="180" y="157"/>
                    <a:pt x="155" y="167"/>
                  </a:cubicBezTo>
                  <a:cubicBezTo>
                    <a:pt x="128" y="178"/>
                    <a:pt x="101" y="188"/>
                    <a:pt x="74" y="199"/>
                  </a:cubicBezTo>
                  <a:cubicBezTo>
                    <a:pt x="61" y="173"/>
                    <a:pt x="48" y="147"/>
                    <a:pt x="36" y="122"/>
                  </a:cubicBezTo>
                  <a:cubicBezTo>
                    <a:pt x="24" y="97"/>
                    <a:pt x="12" y="72"/>
                    <a:pt x="0" y="48"/>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62" name="Freeform 229"/>
          <p:cNvSpPr>
            <a:spLocks noEditPoints="1"/>
          </p:cNvSpPr>
          <p:nvPr/>
        </p:nvSpPr>
        <p:spPr bwMode="auto">
          <a:xfrm rot="20043309">
            <a:off x="8760574" y="4195617"/>
            <a:ext cx="463961" cy="467116"/>
          </a:xfrm>
          <a:custGeom>
            <a:avLst/>
            <a:gdLst/>
            <a:ahLst/>
            <a:cxnLst>
              <a:cxn ang="0">
                <a:pos x="68" y="64"/>
              </a:cxn>
              <a:cxn ang="0">
                <a:pos x="65" y="68"/>
              </a:cxn>
              <a:cxn ang="0">
                <a:pos x="28" y="68"/>
              </a:cxn>
              <a:cxn ang="0">
                <a:pos x="25" y="64"/>
              </a:cxn>
              <a:cxn ang="0">
                <a:pos x="25" y="58"/>
              </a:cxn>
              <a:cxn ang="0">
                <a:pos x="4" y="58"/>
              </a:cxn>
              <a:cxn ang="0">
                <a:pos x="0" y="54"/>
              </a:cxn>
              <a:cxn ang="0">
                <a:pos x="0" y="3"/>
              </a:cxn>
              <a:cxn ang="0">
                <a:pos x="4" y="0"/>
              </a:cxn>
              <a:cxn ang="0">
                <a:pos x="45" y="0"/>
              </a:cxn>
              <a:cxn ang="0">
                <a:pos x="49" y="3"/>
              </a:cxn>
              <a:cxn ang="0">
                <a:pos x="49" y="16"/>
              </a:cxn>
              <a:cxn ang="0">
                <a:pos x="50" y="17"/>
              </a:cxn>
              <a:cxn ang="0">
                <a:pos x="66" y="32"/>
              </a:cxn>
              <a:cxn ang="0">
                <a:pos x="68" y="39"/>
              </a:cxn>
              <a:cxn ang="0">
                <a:pos x="68" y="64"/>
              </a:cxn>
              <a:cxn ang="0">
                <a:pos x="39" y="6"/>
              </a:cxn>
              <a:cxn ang="0">
                <a:pos x="38" y="5"/>
              </a:cxn>
              <a:cxn ang="0">
                <a:pos x="11" y="5"/>
              </a:cxn>
              <a:cxn ang="0">
                <a:pos x="10" y="6"/>
              </a:cxn>
              <a:cxn ang="0">
                <a:pos x="10" y="8"/>
              </a:cxn>
              <a:cxn ang="0">
                <a:pos x="11" y="9"/>
              </a:cxn>
              <a:cxn ang="0">
                <a:pos x="38" y="9"/>
              </a:cxn>
              <a:cxn ang="0">
                <a:pos x="39" y="8"/>
              </a:cxn>
              <a:cxn ang="0">
                <a:pos x="39" y="6"/>
              </a:cxn>
              <a:cxn ang="0">
                <a:pos x="64" y="63"/>
              </a:cxn>
              <a:cxn ang="0">
                <a:pos x="64" y="39"/>
              </a:cxn>
              <a:cxn ang="0">
                <a:pos x="48" y="39"/>
              </a:cxn>
              <a:cxn ang="0">
                <a:pos x="44" y="35"/>
              </a:cxn>
              <a:cxn ang="0">
                <a:pos x="44" y="19"/>
              </a:cxn>
              <a:cxn ang="0">
                <a:pos x="30" y="19"/>
              </a:cxn>
              <a:cxn ang="0">
                <a:pos x="30" y="63"/>
              </a:cxn>
              <a:cxn ang="0">
                <a:pos x="64" y="63"/>
              </a:cxn>
              <a:cxn ang="0">
                <a:pos x="60" y="34"/>
              </a:cxn>
              <a:cxn ang="0">
                <a:pos x="49" y="22"/>
              </a:cxn>
              <a:cxn ang="0">
                <a:pos x="49" y="34"/>
              </a:cxn>
              <a:cxn ang="0">
                <a:pos x="60" y="34"/>
              </a:cxn>
            </a:cxnLst>
            <a:rect l="0" t="0" r="r" b="b"/>
            <a:pathLst>
              <a:path w="68" h="68">
                <a:moveTo>
                  <a:pt x="68" y="64"/>
                </a:moveTo>
                <a:cubicBezTo>
                  <a:pt x="68" y="66"/>
                  <a:pt x="67" y="68"/>
                  <a:pt x="65" y="68"/>
                </a:cubicBezTo>
                <a:cubicBezTo>
                  <a:pt x="28" y="68"/>
                  <a:pt x="28" y="68"/>
                  <a:pt x="28" y="68"/>
                </a:cubicBezTo>
                <a:cubicBezTo>
                  <a:pt x="26" y="68"/>
                  <a:pt x="25" y="66"/>
                  <a:pt x="25" y="64"/>
                </a:cubicBezTo>
                <a:cubicBezTo>
                  <a:pt x="25" y="58"/>
                  <a:pt x="25" y="58"/>
                  <a:pt x="25" y="58"/>
                </a:cubicBezTo>
                <a:cubicBezTo>
                  <a:pt x="4" y="58"/>
                  <a:pt x="4" y="58"/>
                  <a:pt x="4" y="58"/>
                </a:cubicBezTo>
                <a:cubicBezTo>
                  <a:pt x="2" y="58"/>
                  <a:pt x="0" y="56"/>
                  <a:pt x="0" y="54"/>
                </a:cubicBezTo>
                <a:cubicBezTo>
                  <a:pt x="0" y="3"/>
                  <a:pt x="0" y="3"/>
                  <a:pt x="0" y="3"/>
                </a:cubicBezTo>
                <a:cubicBezTo>
                  <a:pt x="0" y="1"/>
                  <a:pt x="2" y="0"/>
                  <a:pt x="4" y="0"/>
                </a:cubicBezTo>
                <a:cubicBezTo>
                  <a:pt x="45" y="0"/>
                  <a:pt x="45" y="0"/>
                  <a:pt x="45" y="0"/>
                </a:cubicBezTo>
                <a:cubicBezTo>
                  <a:pt x="47" y="0"/>
                  <a:pt x="49" y="1"/>
                  <a:pt x="49" y="3"/>
                </a:cubicBezTo>
                <a:cubicBezTo>
                  <a:pt x="49" y="16"/>
                  <a:pt x="49" y="16"/>
                  <a:pt x="49" y="16"/>
                </a:cubicBezTo>
                <a:cubicBezTo>
                  <a:pt x="50" y="16"/>
                  <a:pt x="50" y="16"/>
                  <a:pt x="50" y="17"/>
                </a:cubicBezTo>
                <a:cubicBezTo>
                  <a:pt x="66" y="32"/>
                  <a:pt x="66" y="32"/>
                  <a:pt x="66" y="32"/>
                </a:cubicBezTo>
                <a:cubicBezTo>
                  <a:pt x="67" y="34"/>
                  <a:pt x="68" y="37"/>
                  <a:pt x="68" y="39"/>
                </a:cubicBezTo>
                <a:lnTo>
                  <a:pt x="68" y="64"/>
                </a:lnTo>
                <a:close/>
                <a:moveTo>
                  <a:pt x="39" y="6"/>
                </a:moveTo>
                <a:cubicBezTo>
                  <a:pt x="39" y="5"/>
                  <a:pt x="39" y="5"/>
                  <a:pt x="38" y="5"/>
                </a:cubicBezTo>
                <a:cubicBezTo>
                  <a:pt x="11" y="5"/>
                  <a:pt x="11" y="5"/>
                  <a:pt x="11" y="5"/>
                </a:cubicBezTo>
                <a:cubicBezTo>
                  <a:pt x="11" y="5"/>
                  <a:pt x="10" y="5"/>
                  <a:pt x="10" y="6"/>
                </a:cubicBezTo>
                <a:cubicBezTo>
                  <a:pt x="10" y="8"/>
                  <a:pt x="10" y="8"/>
                  <a:pt x="10" y="8"/>
                </a:cubicBezTo>
                <a:cubicBezTo>
                  <a:pt x="10" y="9"/>
                  <a:pt x="11" y="9"/>
                  <a:pt x="11" y="9"/>
                </a:cubicBezTo>
                <a:cubicBezTo>
                  <a:pt x="38" y="9"/>
                  <a:pt x="38" y="9"/>
                  <a:pt x="38" y="9"/>
                </a:cubicBezTo>
                <a:cubicBezTo>
                  <a:pt x="39" y="9"/>
                  <a:pt x="39" y="9"/>
                  <a:pt x="39" y="8"/>
                </a:cubicBezTo>
                <a:lnTo>
                  <a:pt x="39" y="6"/>
                </a:lnTo>
                <a:close/>
                <a:moveTo>
                  <a:pt x="64" y="63"/>
                </a:moveTo>
                <a:cubicBezTo>
                  <a:pt x="64" y="39"/>
                  <a:pt x="64" y="39"/>
                  <a:pt x="64" y="39"/>
                </a:cubicBezTo>
                <a:cubicBezTo>
                  <a:pt x="48" y="39"/>
                  <a:pt x="48" y="39"/>
                  <a:pt x="48" y="39"/>
                </a:cubicBezTo>
                <a:cubicBezTo>
                  <a:pt x="46" y="39"/>
                  <a:pt x="44" y="37"/>
                  <a:pt x="44" y="35"/>
                </a:cubicBezTo>
                <a:cubicBezTo>
                  <a:pt x="44" y="19"/>
                  <a:pt x="44" y="19"/>
                  <a:pt x="44" y="19"/>
                </a:cubicBezTo>
                <a:cubicBezTo>
                  <a:pt x="30" y="19"/>
                  <a:pt x="30" y="19"/>
                  <a:pt x="30" y="19"/>
                </a:cubicBezTo>
                <a:cubicBezTo>
                  <a:pt x="30" y="63"/>
                  <a:pt x="30" y="63"/>
                  <a:pt x="30" y="63"/>
                </a:cubicBezTo>
                <a:lnTo>
                  <a:pt x="64" y="63"/>
                </a:lnTo>
                <a:close/>
                <a:moveTo>
                  <a:pt x="60" y="34"/>
                </a:moveTo>
                <a:cubicBezTo>
                  <a:pt x="49" y="22"/>
                  <a:pt x="49" y="22"/>
                  <a:pt x="49" y="22"/>
                </a:cubicBezTo>
                <a:cubicBezTo>
                  <a:pt x="49" y="34"/>
                  <a:pt x="49" y="34"/>
                  <a:pt x="49" y="34"/>
                </a:cubicBezTo>
                <a:lnTo>
                  <a:pt x="60"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Freeform 122"/>
          <p:cNvSpPr>
            <a:spLocks noEditPoints="1"/>
          </p:cNvSpPr>
          <p:nvPr/>
        </p:nvSpPr>
        <p:spPr bwMode="auto">
          <a:xfrm rot="20052358">
            <a:off x="9842499" y="3935704"/>
            <a:ext cx="357716" cy="514467"/>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 name="矩形 63"/>
          <p:cNvSpPr/>
          <p:nvPr/>
        </p:nvSpPr>
        <p:spPr>
          <a:xfrm>
            <a:off x="1740385" y="1274569"/>
            <a:ext cx="5046142" cy="1200329"/>
          </a:xfrm>
          <a:prstGeom prst="rect">
            <a:avLst/>
          </a:prstGeom>
        </p:spPr>
        <p:txBody>
          <a:bodyPr wrap="square">
            <a:spAutoFit/>
          </a:bodyPr>
          <a:lstStyle/>
          <a:p>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建構教師專業社群，精進專業知能，善用社群動力帶動全體特殊教育教師共同增能。</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 </a:t>
            </a:r>
            <a:endParaRPr lang="zh-CN" altLang="en-US" sz="1600" dirty="0">
              <a:solidFill>
                <a:schemeClr val="bg1">
                  <a:lumMod val="50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矩形 64"/>
          <p:cNvSpPr/>
          <p:nvPr/>
        </p:nvSpPr>
        <p:spPr>
          <a:xfrm>
            <a:off x="1809348" y="2618876"/>
            <a:ext cx="4794261" cy="830997"/>
          </a:xfrm>
          <a:prstGeom prst="rect">
            <a:avLst/>
          </a:prstGeom>
        </p:spPr>
        <p:txBody>
          <a:bodyPr wrap="square">
            <a:spAutoFit/>
          </a:bodyPr>
          <a:lstStyle/>
          <a:p>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透過社群案例研討、共學，精進教師正向行為支持專業知能素養。 </a:t>
            </a:r>
            <a:endParaRPr lang="zh-CN"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 name="矩形 65"/>
          <p:cNvSpPr/>
          <p:nvPr/>
        </p:nvSpPr>
        <p:spPr>
          <a:xfrm>
            <a:off x="1824986" y="3721547"/>
            <a:ext cx="4778724" cy="830997"/>
          </a:xfrm>
          <a:prstGeom prst="rect">
            <a:avLst/>
          </a:prstGeom>
        </p:spPr>
        <p:txBody>
          <a:bodyPr wrap="square">
            <a:spAutoFit/>
          </a:bodyPr>
          <a:lstStyle/>
          <a:p>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積極有效處理學生情緒及行為障礙問題。 </a:t>
            </a:r>
            <a:endParaRPr lang="zh-CN"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7" name="矩形 66"/>
          <p:cNvSpPr/>
          <p:nvPr/>
        </p:nvSpPr>
        <p:spPr>
          <a:xfrm>
            <a:off x="1805395" y="4868848"/>
            <a:ext cx="4798213" cy="830997"/>
          </a:xfrm>
          <a:prstGeom prst="rect">
            <a:avLst/>
          </a:prstGeom>
        </p:spPr>
        <p:txBody>
          <a:bodyPr wrap="square">
            <a:spAutoFit/>
          </a:bodyPr>
          <a:lstStyle/>
          <a:p>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落實專業對話，探討教學問題，分享與討論教學經驗。 </a:t>
            </a:r>
            <a:endParaRPr lang="zh-CN"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0037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42610" y="514702"/>
            <a:ext cx="4026569"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社群成員</a:t>
            </a:r>
          </a:p>
        </p:txBody>
      </p:sp>
      <p:sp>
        <p:nvSpPr>
          <p:cNvPr id="3" name="Oval 84"/>
          <p:cNvSpPr/>
          <p:nvPr/>
        </p:nvSpPr>
        <p:spPr bwMode="auto">
          <a:xfrm>
            <a:off x="746350" y="1985068"/>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62">
              <a:lnSpc>
                <a:spcPts val="1500"/>
              </a:lnSpc>
              <a:defRPr/>
            </a:pPr>
            <a:endParaRPr 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Oval 87"/>
          <p:cNvSpPr/>
          <p:nvPr/>
        </p:nvSpPr>
        <p:spPr bwMode="auto">
          <a:xfrm>
            <a:off x="746350" y="3199481"/>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462">
              <a:lnSpc>
                <a:spcPts val="1500"/>
              </a:lnSpc>
              <a:defRPr/>
            </a:pPr>
            <a:endParaRPr lang="en-US" sz="12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 name="群組 1"/>
          <p:cNvGrpSpPr/>
          <p:nvPr/>
        </p:nvGrpSpPr>
        <p:grpSpPr>
          <a:xfrm>
            <a:off x="7065509" y="1426909"/>
            <a:ext cx="4238557" cy="4310204"/>
            <a:chOff x="6214171" y="1677340"/>
            <a:chExt cx="4238557" cy="4310204"/>
          </a:xfrm>
        </p:grpSpPr>
        <p:sp>
          <p:nvSpPr>
            <p:cNvPr id="10" name="Freeform 22"/>
            <p:cNvSpPr>
              <a:spLocks/>
            </p:cNvSpPr>
            <p:nvPr/>
          </p:nvSpPr>
          <p:spPr bwMode="auto">
            <a:xfrm>
              <a:off x="8305237" y="1677340"/>
              <a:ext cx="925643" cy="724835"/>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Freeform 23"/>
            <p:cNvSpPr>
              <a:spLocks/>
            </p:cNvSpPr>
            <p:nvPr/>
          </p:nvSpPr>
          <p:spPr bwMode="auto">
            <a:xfrm>
              <a:off x="7197996" y="1873099"/>
              <a:ext cx="786355" cy="580220"/>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Freeform 24"/>
            <p:cNvSpPr>
              <a:spLocks/>
            </p:cNvSpPr>
            <p:nvPr/>
          </p:nvSpPr>
          <p:spPr bwMode="auto">
            <a:xfrm>
              <a:off x="6921186" y="2211707"/>
              <a:ext cx="2796319" cy="3775837"/>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accent6"/>
            </a:solidFill>
            <a:ln>
              <a:noFill/>
            </a:ln>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Freeform 25"/>
            <p:cNvSpPr>
              <a:spLocks/>
            </p:cNvSpPr>
            <p:nvPr/>
          </p:nvSpPr>
          <p:spPr bwMode="auto">
            <a:xfrm>
              <a:off x="7522411" y="2425101"/>
              <a:ext cx="252127" cy="414443"/>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Freeform 26"/>
            <p:cNvSpPr>
              <a:spLocks/>
            </p:cNvSpPr>
            <p:nvPr/>
          </p:nvSpPr>
          <p:spPr bwMode="auto">
            <a:xfrm>
              <a:off x="6214171" y="2992975"/>
              <a:ext cx="846301" cy="537895"/>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1"/>
            </a:solidFill>
            <a:ln>
              <a:noFill/>
            </a:ln>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Freeform 27"/>
            <p:cNvSpPr>
              <a:spLocks/>
            </p:cNvSpPr>
            <p:nvPr/>
          </p:nvSpPr>
          <p:spPr bwMode="auto">
            <a:xfrm>
              <a:off x="6924711" y="3395071"/>
              <a:ext cx="238023" cy="373880"/>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Freeform 28"/>
            <p:cNvSpPr>
              <a:spLocks/>
            </p:cNvSpPr>
            <p:nvPr/>
          </p:nvSpPr>
          <p:spPr bwMode="auto">
            <a:xfrm>
              <a:off x="6413405" y="4167521"/>
              <a:ext cx="673515" cy="901192"/>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Freeform 29"/>
            <p:cNvSpPr>
              <a:spLocks/>
            </p:cNvSpPr>
            <p:nvPr/>
          </p:nvSpPr>
          <p:spPr bwMode="auto">
            <a:xfrm>
              <a:off x="8152288" y="3008846"/>
              <a:ext cx="264469" cy="202813"/>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Freeform 30"/>
            <p:cNvSpPr>
              <a:spLocks/>
            </p:cNvSpPr>
            <p:nvPr/>
          </p:nvSpPr>
          <p:spPr bwMode="auto">
            <a:xfrm>
              <a:off x="8317581" y="2537970"/>
              <a:ext cx="479571" cy="335081"/>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Freeform 31"/>
            <p:cNvSpPr>
              <a:spLocks/>
            </p:cNvSpPr>
            <p:nvPr/>
          </p:nvSpPr>
          <p:spPr bwMode="auto">
            <a:xfrm>
              <a:off x="9110987" y="2437446"/>
              <a:ext cx="666463" cy="456769"/>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Freeform 32"/>
            <p:cNvSpPr>
              <a:spLocks/>
            </p:cNvSpPr>
            <p:nvPr/>
          </p:nvSpPr>
          <p:spPr bwMode="auto">
            <a:xfrm>
              <a:off x="9521797" y="2952412"/>
              <a:ext cx="930931" cy="555531"/>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Freeform 33"/>
            <p:cNvSpPr>
              <a:spLocks/>
            </p:cNvSpPr>
            <p:nvPr/>
          </p:nvSpPr>
          <p:spPr bwMode="auto">
            <a:xfrm>
              <a:off x="9537663" y="3532631"/>
              <a:ext cx="162208" cy="239848"/>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Freeform 34"/>
            <p:cNvSpPr>
              <a:spLocks/>
            </p:cNvSpPr>
            <p:nvPr/>
          </p:nvSpPr>
          <p:spPr bwMode="auto">
            <a:xfrm>
              <a:off x="9424823" y="4361516"/>
              <a:ext cx="573016" cy="885320"/>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a:lnSpc>
                  <a:spcPts val="1500"/>
                </a:lnSpc>
              </a:pPr>
              <a:endParaRPr lang="bg-BG" sz="12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5" name="矩形 24"/>
          <p:cNvSpPr/>
          <p:nvPr/>
        </p:nvSpPr>
        <p:spPr>
          <a:xfrm>
            <a:off x="1595711" y="2226723"/>
            <a:ext cx="4475649" cy="322139"/>
          </a:xfrm>
          <a:prstGeom prst="rect">
            <a:avLst/>
          </a:prstGeom>
        </p:spPr>
        <p:txBody>
          <a:bodyPr wrap="square">
            <a:spAutoFit/>
          </a:bodyPr>
          <a:lstStyle/>
          <a:p>
            <a:pPr fontAlgn="base">
              <a:lnSpc>
                <a:spcPts val="1500"/>
              </a:lnSpc>
              <a:spcBef>
                <a:spcPct val="0"/>
              </a:spcBef>
              <a:spcAft>
                <a:spcPct val="0"/>
              </a:spcAft>
            </a:pPr>
            <a:r>
              <a:rPr lang="zh-CN" altLang="en-US" sz="2800" dirty="0">
                <a:latin typeface="Times New Roman" panose="02020603050405020304" pitchFamily="18" charset="0"/>
                <a:ea typeface="標楷體" panose="03000509000000000000" pitchFamily="65" charset="-120"/>
                <a:cs typeface="Times New Roman" panose="02020603050405020304" pitchFamily="18" charset="0"/>
                <a:sym typeface="方正姚体" panose="02010601030101010101" pitchFamily="2" charset="-122"/>
              </a:rPr>
              <a:t>社群召集人：游弋姍主任</a:t>
            </a:r>
          </a:p>
        </p:txBody>
      </p:sp>
      <p:sp>
        <p:nvSpPr>
          <p:cNvPr id="26" name="矩形 25"/>
          <p:cNvSpPr/>
          <p:nvPr/>
        </p:nvSpPr>
        <p:spPr>
          <a:xfrm>
            <a:off x="1592589" y="3199481"/>
            <a:ext cx="5370658" cy="1384995"/>
          </a:xfrm>
          <a:prstGeom prst="rect">
            <a:avLst/>
          </a:prstGeom>
        </p:spPr>
        <p:txBody>
          <a:bodyPr wrap="square">
            <a:spAutoFit/>
          </a:bodyPr>
          <a:lstStyle/>
          <a:p>
            <a:pPr fontAlgn="base">
              <a:spcBef>
                <a:spcPct val="0"/>
              </a:spcBef>
              <a:spcAft>
                <a:spcPct val="0"/>
              </a:spcAft>
            </a:pPr>
            <a:r>
              <a:rPr lang="zh-CN" altLang="en-US" sz="2800" dirty="0">
                <a:latin typeface="Times New Roman" panose="02020603050405020304" pitchFamily="18" charset="0"/>
                <a:ea typeface="標楷體" panose="03000509000000000000" pitchFamily="65" charset="-120"/>
                <a:cs typeface="Times New Roman" panose="02020603050405020304" pitchFamily="18" charset="0"/>
                <a:sym typeface="方正姚体" panose="02010601030101010101" pitchFamily="2" charset="-122"/>
              </a:rPr>
              <a:t>社群成員：大義國中全體特教老師，其中正向行為支持研習有邀請他校夥伴一起參加。</a:t>
            </a:r>
          </a:p>
        </p:txBody>
      </p:sp>
    </p:spTree>
    <p:extLst>
      <p:ext uri="{BB962C8B-B14F-4D97-AF65-F5344CB8AC3E}">
        <p14:creationId xmlns:p14="http://schemas.microsoft.com/office/powerpoint/2010/main" val="16504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74139" y="104798"/>
            <a:ext cx="4026569"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社群場次</a:t>
            </a:r>
          </a:p>
        </p:txBody>
      </p:sp>
      <p:graphicFrame>
        <p:nvGraphicFramePr>
          <p:cNvPr id="103" name="表格 102">
            <a:extLst>
              <a:ext uri="{FF2B5EF4-FFF2-40B4-BE49-F238E27FC236}">
                <a16:creationId xmlns:a16="http://schemas.microsoft.com/office/drawing/2014/main" id="{F6224F7B-DB15-B141-9D62-73633D767532}"/>
              </a:ext>
            </a:extLst>
          </p:cNvPr>
          <p:cNvGraphicFramePr>
            <a:graphicFrameLocks noGrp="1"/>
          </p:cNvGraphicFramePr>
          <p:nvPr>
            <p:extLst>
              <p:ext uri="{D42A27DB-BD31-4B8C-83A1-F6EECF244321}">
                <p14:modId xmlns:p14="http://schemas.microsoft.com/office/powerpoint/2010/main" val="3433820713"/>
              </p:ext>
            </p:extLst>
          </p:nvPr>
        </p:nvGraphicFramePr>
        <p:xfrm>
          <a:off x="191120" y="812684"/>
          <a:ext cx="11792605" cy="5496934"/>
        </p:xfrm>
        <a:graphic>
          <a:graphicData uri="http://schemas.openxmlformats.org/drawingml/2006/table">
            <a:tbl>
              <a:tblPr>
                <a:tableStyleId>{69CF1AB2-1976-4502-BF36-3FF5EA218861}</a:tableStyleId>
              </a:tblPr>
              <a:tblGrid>
                <a:gridCol w="386947">
                  <a:extLst>
                    <a:ext uri="{9D8B030D-6E8A-4147-A177-3AD203B41FA5}">
                      <a16:colId xmlns:a16="http://schemas.microsoft.com/office/drawing/2014/main" val="1233138665"/>
                    </a:ext>
                  </a:extLst>
                </a:gridCol>
                <a:gridCol w="1481959">
                  <a:extLst>
                    <a:ext uri="{9D8B030D-6E8A-4147-A177-3AD203B41FA5}">
                      <a16:colId xmlns:a16="http://schemas.microsoft.com/office/drawing/2014/main" val="148441418"/>
                    </a:ext>
                  </a:extLst>
                </a:gridCol>
                <a:gridCol w="4498427">
                  <a:extLst>
                    <a:ext uri="{9D8B030D-6E8A-4147-A177-3AD203B41FA5}">
                      <a16:colId xmlns:a16="http://schemas.microsoft.com/office/drawing/2014/main" val="406288749"/>
                    </a:ext>
                  </a:extLst>
                </a:gridCol>
                <a:gridCol w="1104462">
                  <a:extLst>
                    <a:ext uri="{9D8B030D-6E8A-4147-A177-3AD203B41FA5}">
                      <a16:colId xmlns:a16="http://schemas.microsoft.com/office/drawing/2014/main" val="1902152195"/>
                    </a:ext>
                  </a:extLst>
                </a:gridCol>
                <a:gridCol w="2658242">
                  <a:extLst>
                    <a:ext uri="{9D8B030D-6E8A-4147-A177-3AD203B41FA5}">
                      <a16:colId xmlns:a16="http://schemas.microsoft.com/office/drawing/2014/main" val="2297737845"/>
                    </a:ext>
                  </a:extLst>
                </a:gridCol>
                <a:gridCol w="1061544">
                  <a:extLst>
                    <a:ext uri="{9D8B030D-6E8A-4147-A177-3AD203B41FA5}">
                      <a16:colId xmlns:a16="http://schemas.microsoft.com/office/drawing/2014/main" val="366274354"/>
                    </a:ext>
                  </a:extLst>
                </a:gridCol>
                <a:gridCol w="601024">
                  <a:extLst>
                    <a:ext uri="{9D8B030D-6E8A-4147-A177-3AD203B41FA5}">
                      <a16:colId xmlns:a16="http://schemas.microsoft.com/office/drawing/2014/main" val="2080576380"/>
                    </a:ext>
                  </a:extLst>
                </a:gridCol>
              </a:tblGrid>
              <a:tr h="467183">
                <a:tc>
                  <a:txBody>
                    <a:bodyPr/>
                    <a:lstStyle/>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項</a:t>
                      </a:r>
                    </a:p>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次</a:t>
                      </a:r>
                    </a:p>
                  </a:txBody>
                  <a:tcPr marL="17780" marR="17780" marT="0" marB="0" anchor="ctr"/>
                </a:tc>
                <a:tc>
                  <a:txBody>
                    <a:bodyPr/>
                    <a:lstStyle/>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日期</a:t>
                      </a: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時間</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實施內容</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實施方式</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主講或</a:t>
                      </a:r>
                    </a:p>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指導者</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地點</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人數</a:t>
                      </a:r>
                    </a:p>
                  </a:txBody>
                  <a:tcPr marL="17780" marR="17780" marT="0" marB="0" anchor="ctr"/>
                </a:tc>
                <a:extLst>
                  <a:ext uri="{0D108BD9-81ED-4DB2-BD59-A6C34878D82A}">
                    <a16:rowId xmlns:a16="http://schemas.microsoft.com/office/drawing/2014/main" val="2438919015"/>
                  </a:ext>
                </a:extLst>
              </a:tr>
              <a:tr h="662842">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ctr">
                        <a:lnSpc>
                          <a:spcPts val="2200"/>
                        </a:lnSpc>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108.11.19</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200"/>
                        </a:lnSpc>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13:30-16:30</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個別化教育計畫設計之基本資料、發展史與能力現況描述</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專家指導</a:t>
                      </a:r>
                    </a:p>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社群討論</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王蓮生</a:t>
                      </a:r>
                    </a:p>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輔導員</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大義國中</a:t>
                      </a:r>
                    </a:p>
                  </a:txBody>
                  <a:tcPr marL="17780" marR="17780" marT="0" marB="0" anchor="ctr"/>
                </a:tc>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936538888"/>
                  </a:ext>
                </a:extLst>
              </a:tr>
              <a:tr h="662842">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108.12.17</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13:30-16:30</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個別化教育計畫設計之相關服務與支持策略、學年與學期教育目標</a:t>
                      </a:r>
                    </a:p>
                  </a:txBody>
                  <a:tcPr marL="17780" marR="17780" marT="0" marB="0" anchor="ctr"/>
                </a:tc>
                <a:tc>
                  <a:txBody>
                    <a:bodyPr/>
                    <a:lstStyle/>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專家指導</a:t>
                      </a:r>
                    </a:p>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社群討論</a:t>
                      </a:r>
                    </a:p>
                  </a:txBody>
                  <a:tcPr marL="17780" marR="17780" marT="0" marB="0" anchor="ctr"/>
                </a:tc>
                <a:tc>
                  <a:txBody>
                    <a:bodyPr/>
                    <a:lstStyle/>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郭秋英</a:t>
                      </a:r>
                    </a:p>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輔導員</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大義國中</a:t>
                      </a:r>
                    </a:p>
                  </a:txBody>
                  <a:tcPr marL="17780" marR="17780" marT="0" marB="0" anchor="ctr"/>
                </a:tc>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386487749"/>
                  </a:ext>
                </a:extLst>
              </a:tr>
              <a:tr h="514719">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ctr">
                        <a:lnSpc>
                          <a:spcPts val="2200"/>
                        </a:lnSpc>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108.12.30</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200"/>
                        </a:lnSpc>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13:30-16:30</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社群成員個別化教育計畫分享與討論</a:t>
                      </a:r>
                    </a:p>
                  </a:txBody>
                  <a:tcPr marL="17780" marR="17780" marT="0" marB="0" anchor="ctr"/>
                </a:tc>
                <a:tc>
                  <a:txBody>
                    <a:bodyPr/>
                    <a:lstStyle/>
                    <a:p>
                      <a:pPr algn="ctr">
                        <a:lnSpc>
                          <a:spcPts val="2200"/>
                        </a:lnSpc>
                        <a:spcAft>
                          <a:spcPts val="0"/>
                        </a:spcAft>
                      </a:pPr>
                      <a:r>
                        <a:rPr lang="zh-TW" altLang="en-US"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專家指導</a:t>
                      </a:r>
                      <a:endPar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200"/>
                        </a:lnSpc>
                        <a:spcAft>
                          <a:spcPts val="0"/>
                        </a:spcAft>
                      </a:pPr>
                      <a:r>
                        <a:rPr 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社</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群討論</a:t>
                      </a:r>
                    </a:p>
                  </a:txBody>
                  <a:tcPr marL="17780" marR="17780" marT="0" marB="0" anchor="ctr"/>
                </a:tc>
                <a:tc>
                  <a:txBody>
                    <a:bodyPr/>
                    <a:lstStyle/>
                    <a:p>
                      <a:pPr algn="ctr">
                        <a:lnSpc>
                          <a:spcPts val="2200"/>
                        </a:lnSpc>
                        <a:spcAft>
                          <a:spcPts val="0"/>
                        </a:spcAft>
                      </a:pPr>
                      <a:r>
                        <a:rPr lang="zh-TW" altLang="en-US"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台中教育大學特殊教育中心</a:t>
                      </a:r>
                      <a:endPar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200"/>
                        </a:lnSpc>
                        <a:spcAft>
                          <a:spcPts val="0"/>
                        </a:spcAft>
                      </a:pPr>
                      <a:r>
                        <a:rPr lang="zh-TW" altLang="en-US"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王欣宜主任</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大義國中</a:t>
                      </a:r>
                    </a:p>
                  </a:txBody>
                  <a:tcPr marL="17780" marR="17780" marT="0" marB="0" anchor="ctr"/>
                </a:tc>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34142661"/>
                  </a:ext>
                </a:extLst>
              </a:tr>
              <a:tr h="709405">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109.03.06</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13:30-16:30</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marL="158750" indent="-158750">
                        <a:lnSpc>
                          <a:spcPts val="2200"/>
                        </a:lnSpc>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應用行為分析、正向行為支持與行為功能介入方案簡介</a:t>
                      </a:r>
                    </a:p>
                  </a:txBody>
                  <a:tcPr marL="17780" marR="17780" marT="0" marB="0" anchor="ctr"/>
                </a:tc>
                <a:tc>
                  <a:txBody>
                    <a:bodyPr/>
                    <a:lstStyle/>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研習</a:t>
                      </a:r>
                    </a:p>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專家指導</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高雄師範大學特殊教育學系</a:t>
                      </a:r>
                    </a:p>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吳佩芳副教授</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大義國中</a:t>
                      </a:r>
                    </a:p>
                  </a:txBody>
                  <a:tcPr marL="17780" marR="17780" marT="0" marB="0" anchor="ctr"/>
                </a:tc>
                <a:tc>
                  <a:txBody>
                    <a:bodyPr/>
                    <a:lstStyle/>
                    <a:p>
                      <a:pPr algn="ctr">
                        <a:lnSpc>
                          <a:spcPts val="2200"/>
                        </a:lnSpc>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085150911"/>
                  </a:ext>
                </a:extLst>
              </a:tr>
              <a:tr h="709405">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109.04.10</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13:30-16:30</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marL="158750" indent="-158750">
                        <a:lnSpc>
                          <a:spcPts val="2200"/>
                        </a:lnSpc>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目標行為的選擇與定義</a:t>
                      </a:r>
                    </a:p>
                  </a:txBody>
                  <a:tcPr marL="17780" marR="17780" marT="0" marB="0" anchor="ctr"/>
                </a:tc>
                <a:tc>
                  <a:txBody>
                    <a:bodyPr/>
                    <a:lstStyle/>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研習</a:t>
                      </a:r>
                    </a:p>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專家指導</a:t>
                      </a:r>
                    </a:p>
                  </a:txBody>
                  <a:tcPr marL="17780" marR="17780" marT="0" marB="0" anchor="ctr"/>
                </a:tc>
                <a:tc>
                  <a:txBody>
                    <a:bodyPr/>
                    <a:lstStyle/>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高雄師範大學特殊教育學系</a:t>
                      </a:r>
                    </a:p>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吳佩芳副教授</a:t>
                      </a:r>
                    </a:p>
                  </a:txBody>
                  <a:tcPr marL="17780" marR="17780" marT="0" marB="0" anchor="ctr"/>
                </a:tc>
                <a:tc>
                  <a:txBody>
                    <a:bodyPr/>
                    <a:lstStyle/>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大義國中</a:t>
                      </a:r>
                    </a:p>
                  </a:txBody>
                  <a:tcPr marL="17780" marR="17780" marT="0" marB="0" anchor="ctr"/>
                </a:tc>
                <a:tc>
                  <a:txBody>
                    <a:bodyPr/>
                    <a:lstStyle/>
                    <a:p>
                      <a:pPr algn="ctr">
                        <a:lnSpc>
                          <a:spcPts val="2200"/>
                        </a:lnSpc>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98090305"/>
                  </a:ext>
                </a:extLst>
              </a:tr>
              <a:tr h="1097850">
                <a:tc>
                  <a:txBody>
                    <a:bodyPr/>
                    <a:lstStyle/>
                    <a:p>
                      <a:pPr algn="ctr">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algn="ctr">
                        <a:lnSpc>
                          <a:spcPts val="2200"/>
                        </a:lnSpc>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109.05.01</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ts val="2200"/>
                        </a:lnSpc>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13:30-16:30</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tc>
                  <a:txBody>
                    <a:bodyPr/>
                    <a:lstStyle/>
                    <a:p>
                      <a:pPr marL="158750" indent="-158750">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1</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目標行為的測量與資料本位</a:t>
                      </a:r>
                    </a:p>
                    <a:p>
                      <a:pPr marL="158750" indent="-158750">
                        <a:lnSpc>
                          <a:spcPts val="2200"/>
                        </a:lnSpc>
                        <a:spcAft>
                          <a:spcPts val="0"/>
                        </a:spcAft>
                      </a:pPr>
                      <a:r>
                        <a:rPr lang="en-US" sz="2000" kern="100">
                          <a:effectLst/>
                          <a:latin typeface="Times New Roman" panose="02020603050405020304" pitchFamily="18" charset="0"/>
                          <a:ea typeface="標楷體" panose="03000509000000000000" pitchFamily="65" charset="-120"/>
                          <a:cs typeface="Times New Roman" panose="02020603050405020304" pitchFamily="18" charset="0"/>
                        </a:rPr>
                        <a:t>2.</a:t>
                      </a: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檢核行為觀察記錄與行為功能介入方案之行為問題陳述、評量與診斷</a:t>
                      </a:r>
                    </a:p>
                  </a:txBody>
                  <a:tcPr marL="17780" marR="17780" marT="0" marB="0" anchor="ctr"/>
                </a:tc>
                <a:tc>
                  <a:txBody>
                    <a:bodyPr/>
                    <a:lstStyle/>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研習</a:t>
                      </a:r>
                    </a:p>
                    <a:p>
                      <a:pPr algn="ctr">
                        <a:lnSpc>
                          <a:spcPts val="2200"/>
                        </a:lnSpc>
                        <a:spcAft>
                          <a:spcPts val="0"/>
                        </a:spcAft>
                      </a:pPr>
                      <a:r>
                        <a:rPr lang="zh-TW" sz="2000" kern="100">
                          <a:effectLst/>
                          <a:latin typeface="Times New Roman" panose="02020603050405020304" pitchFamily="18" charset="0"/>
                          <a:ea typeface="標楷體" panose="03000509000000000000" pitchFamily="65" charset="-120"/>
                          <a:cs typeface="Times New Roman" panose="02020603050405020304" pitchFamily="18" charset="0"/>
                        </a:rPr>
                        <a:t>專家指導</a:t>
                      </a:r>
                    </a:p>
                  </a:txBody>
                  <a:tcPr marL="17780" marR="17780" marT="0" marB="0" anchor="ctr"/>
                </a:tc>
                <a:tc>
                  <a:txBody>
                    <a:bodyPr/>
                    <a:lstStyle/>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高雄師範大學特殊教育學系</a:t>
                      </a:r>
                    </a:p>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吳佩芳副教授</a:t>
                      </a:r>
                    </a:p>
                  </a:txBody>
                  <a:tcPr marL="17780" marR="17780" marT="0" marB="0" anchor="ctr"/>
                </a:tc>
                <a:tc>
                  <a:txBody>
                    <a:bodyPr/>
                    <a:lstStyle/>
                    <a:p>
                      <a:pPr algn="ctr">
                        <a:lnSpc>
                          <a:spcPts val="2200"/>
                        </a:lnSpc>
                        <a:spcAft>
                          <a:spcPts val="0"/>
                        </a:spcAf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大義國中</a:t>
                      </a:r>
                    </a:p>
                  </a:txBody>
                  <a:tcPr marL="17780" marR="17780" marT="0" marB="0" anchor="ctr"/>
                </a:tc>
                <a:tc>
                  <a:txBody>
                    <a:bodyPr/>
                    <a:lstStyle/>
                    <a:p>
                      <a:pPr algn="ctr">
                        <a:lnSpc>
                          <a:spcPts val="2200"/>
                        </a:lnSpc>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684698124"/>
                  </a:ext>
                </a:extLst>
              </a:tr>
            </a:tbl>
          </a:graphicData>
        </a:graphic>
      </p:graphicFrame>
    </p:spTree>
    <p:extLst>
      <p:ext uri="{BB962C8B-B14F-4D97-AF65-F5344CB8AC3E}">
        <p14:creationId xmlns:p14="http://schemas.microsoft.com/office/powerpoint/2010/main" val="195612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33101" y="120504"/>
            <a:ext cx="8867037"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活動介紹</a:t>
            </a: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個別化教育計畫精進（一）</a:t>
            </a:r>
          </a:p>
        </p:txBody>
      </p:sp>
      <p:pic>
        <p:nvPicPr>
          <p:cNvPr id="5" name="圖片 4" descr="C:\Users\user\Desktop\特教組資料\特殊教育\108\108-1活動照片\1081119特殊教育教師專業社群-IEP研習\IMG_9456.JPG">
            <a:extLst>
              <a:ext uri="{FF2B5EF4-FFF2-40B4-BE49-F238E27FC236}">
                <a16:creationId xmlns:a16="http://schemas.microsoft.com/office/drawing/2014/main" id="{052EAB3F-3014-A743-960B-8A3817F80C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494" y="1312931"/>
            <a:ext cx="3321187" cy="2650109"/>
          </a:xfrm>
          <a:prstGeom prst="rect">
            <a:avLst/>
          </a:prstGeom>
          <a:noFill/>
          <a:ln>
            <a:noFill/>
          </a:ln>
        </p:spPr>
      </p:pic>
      <p:sp>
        <p:nvSpPr>
          <p:cNvPr id="6" name="矩形 5">
            <a:extLst>
              <a:ext uri="{FF2B5EF4-FFF2-40B4-BE49-F238E27FC236}">
                <a16:creationId xmlns:a16="http://schemas.microsoft.com/office/drawing/2014/main" id="{78A9390C-3112-D748-B4EC-7F3473476E25}"/>
              </a:ext>
            </a:extLst>
          </p:cNvPr>
          <p:cNvSpPr/>
          <p:nvPr/>
        </p:nvSpPr>
        <p:spPr>
          <a:xfrm>
            <a:off x="154494" y="4215289"/>
            <a:ext cx="3485779" cy="1569660"/>
          </a:xfrm>
          <a:prstGeom prst="rect">
            <a:avLst/>
          </a:prstGeom>
        </p:spPr>
        <p:txBody>
          <a:bodyPr wrap="square">
            <a:spAutoFit/>
          </a:bodyPr>
          <a:lstStyle/>
          <a:p>
            <a:pPr fontAlgn="base">
              <a:spcBef>
                <a:spcPct val="0"/>
              </a:spcBef>
              <a:spcAft>
                <a:spcPct val="0"/>
              </a:spcAft>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高雄市特殊教育輔導團輔導員王蓮生老師講解個別化教育計畫撰寫方式與</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注意事項</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CN" altLang="en-US" sz="2400" dirty="0">
              <a:latin typeface="Times New Roman" panose="02020603050405020304" pitchFamily="18" charset="0"/>
              <a:ea typeface="標楷體" panose="03000509000000000000" pitchFamily="65" charset="-120"/>
              <a:cs typeface="Times New Roman" panose="02020603050405020304" pitchFamily="18" charset="0"/>
              <a:sym typeface="方正姚体" panose="02010601030101010101" pitchFamily="2" charset="-122"/>
            </a:endParaRPr>
          </a:p>
        </p:txBody>
      </p:sp>
      <p:pic>
        <p:nvPicPr>
          <p:cNvPr id="7" name="圖片 6" descr="C:\Users\user\AppData\Local\Microsoft\Windows\INetCache\Content.Word\IMG_9459.jpg">
            <a:extLst>
              <a:ext uri="{FF2B5EF4-FFF2-40B4-BE49-F238E27FC236}">
                <a16:creationId xmlns:a16="http://schemas.microsoft.com/office/drawing/2014/main" id="{29C8016E-58C8-8443-9342-FD928D0125B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6137" y="1312931"/>
            <a:ext cx="3267610" cy="2650109"/>
          </a:xfrm>
          <a:prstGeom prst="rect">
            <a:avLst/>
          </a:prstGeom>
          <a:noFill/>
          <a:ln>
            <a:noFill/>
          </a:ln>
        </p:spPr>
      </p:pic>
      <p:sp>
        <p:nvSpPr>
          <p:cNvPr id="4" name="矩形 3">
            <a:extLst>
              <a:ext uri="{FF2B5EF4-FFF2-40B4-BE49-F238E27FC236}">
                <a16:creationId xmlns:a16="http://schemas.microsoft.com/office/drawing/2014/main" id="{56FB9BEB-DBF2-3E49-A8C1-E69478352905}"/>
              </a:ext>
            </a:extLst>
          </p:cNvPr>
          <p:cNvSpPr/>
          <p:nvPr/>
        </p:nvSpPr>
        <p:spPr>
          <a:xfrm>
            <a:off x="3966137" y="4215289"/>
            <a:ext cx="3267610" cy="1200329"/>
          </a:xfrm>
          <a:prstGeom prst="rect">
            <a:avLst/>
          </a:prstGeom>
        </p:spPr>
        <p:txBody>
          <a:bodyPr wrap="square">
            <a:spAutoFit/>
          </a:bodyPr>
          <a:lstStyle/>
          <a:p>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特教輔導團</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王蓮生</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老師針對本校提供之個別化教育計畫給予</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建議</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 name="圖片 8" descr="C:\Users\user\AppData\Local\Microsoft\Windows\INetCache\Content.Word\IMG_9462.jpg">
            <a:extLst>
              <a:ext uri="{FF2B5EF4-FFF2-40B4-BE49-F238E27FC236}">
                <a16:creationId xmlns:a16="http://schemas.microsoft.com/office/drawing/2014/main" id="{7CE8732C-28EF-054F-BDBD-93BB92B822D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9611" y="1312930"/>
            <a:ext cx="3742373" cy="2650109"/>
          </a:xfrm>
          <a:prstGeom prst="rect">
            <a:avLst/>
          </a:prstGeom>
          <a:noFill/>
          <a:ln>
            <a:noFill/>
          </a:ln>
        </p:spPr>
      </p:pic>
      <p:sp>
        <p:nvSpPr>
          <p:cNvPr id="10" name="矩形 9">
            <a:extLst>
              <a:ext uri="{FF2B5EF4-FFF2-40B4-BE49-F238E27FC236}">
                <a16:creationId xmlns:a16="http://schemas.microsoft.com/office/drawing/2014/main" id="{59C30FAD-434D-F742-A72A-1E0D874EF7BD}"/>
              </a:ext>
            </a:extLst>
          </p:cNvPr>
          <p:cNvSpPr/>
          <p:nvPr/>
        </p:nvSpPr>
        <p:spPr>
          <a:xfrm>
            <a:off x="7916962" y="4215289"/>
            <a:ext cx="3267610" cy="1200329"/>
          </a:xfrm>
          <a:prstGeom prst="rect">
            <a:avLst/>
          </a:prstGeom>
        </p:spPr>
        <p:txBody>
          <a:bodyPr wrap="square">
            <a:spAutoFit/>
          </a:bodyPr>
          <a:lstStyle/>
          <a:p>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特教輔導團</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郭秋英</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老師針對本校提供之個別化教育計畫給予</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建議</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3176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93275" y="108793"/>
            <a:ext cx="8521157"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活動介紹</a:t>
            </a: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個別化教育計畫精進（二）</a:t>
            </a:r>
          </a:p>
        </p:txBody>
      </p:sp>
      <p:pic>
        <p:nvPicPr>
          <p:cNvPr id="11" name="圖片 10" descr="C:\Users\user\Desktop\特教組資料\特殊教育\108\108-1活動照片\1081217特殊教育教師專業社群-IEP研習\IMG_9906.JPG">
            <a:extLst>
              <a:ext uri="{FF2B5EF4-FFF2-40B4-BE49-F238E27FC236}">
                <a16:creationId xmlns:a16="http://schemas.microsoft.com/office/drawing/2014/main" id="{E9274A34-3E1F-6C47-A9E3-C8C90D930DC2}"/>
              </a:ext>
            </a:extLst>
          </p:cNvPr>
          <p:cNvPicPr/>
          <p:nvPr/>
        </p:nvPicPr>
        <p:blipFill rotWithShape="1">
          <a:blip r:embed="rId3" cstate="print">
            <a:extLst>
              <a:ext uri="{28A0092B-C50C-407E-A947-70E740481C1C}">
                <a14:useLocalDpi xmlns:a14="http://schemas.microsoft.com/office/drawing/2010/main" val="0"/>
              </a:ext>
            </a:extLst>
          </a:blip>
          <a:srcRect l="36774"/>
          <a:stretch/>
        </p:blipFill>
        <p:spPr bwMode="auto">
          <a:xfrm rot="5400000">
            <a:off x="768536" y="711835"/>
            <a:ext cx="3815692" cy="4503163"/>
          </a:xfrm>
          <a:prstGeom prst="rect">
            <a:avLst/>
          </a:prstGeom>
          <a:noFill/>
          <a:ln>
            <a:noFill/>
          </a:ln>
          <a:extLst>
            <a:ext uri="{53640926-AAD7-44D8-BBD7-CCE9431645EC}">
              <a14:shadowObscured xmlns:a14="http://schemas.microsoft.com/office/drawing/2010/main"/>
            </a:ext>
          </a:extLst>
        </p:spPr>
      </p:pic>
      <p:sp>
        <p:nvSpPr>
          <p:cNvPr id="3" name="矩形 2">
            <a:extLst>
              <a:ext uri="{FF2B5EF4-FFF2-40B4-BE49-F238E27FC236}">
                <a16:creationId xmlns:a16="http://schemas.microsoft.com/office/drawing/2014/main" id="{E263DBA6-2FB7-C343-8326-FAD81D9483B3}"/>
              </a:ext>
            </a:extLst>
          </p:cNvPr>
          <p:cNvSpPr/>
          <p:nvPr/>
        </p:nvSpPr>
        <p:spPr>
          <a:xfrm>
            <a:off x="424800" y="4871263"/>
            <a:ext cx="4742207" cy="1569660"/>
          </a:xfrm>
          <a:prstGeom prst="rect">
            <a:avLst/>
          </a:prstGeom>
        </p:spPr>
        <p:txBody>
          <a:bodyPr wrap="square">
            <a:spAutoFit/>
          </a:bodyPr>
          <a:lstStyle/>
          <a:p>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高雄市特殊教育輔導團輔導員</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郭秋英</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老師講解十二年國民基本教育之課程調整與個別化教育計畫的實例</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分享</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2" name="圖片 11" descr="C:\Users\user\Desktop\特教組資料\特殊教育\108\108-1活動照片\1081217特殊教育教師專業社群-IEP研習\IMG_9910.JPG">
            <a:extLst>
              <a:ext uri="{FF2B5EF4-FFF2-40B4-BE49-F238E27FC236}">
                <a16:creationId xmlns:a16="http://schemas.microsoft.com/office/drawing/2014/main" id="{77F5F6A0-712A-D549-BF0E-FF72B5252F1F}"/>
              </a:ext>
            </a:extLst>
          </p:cNvPr>
          <p:cNvPicPr/>
          <p:nvPr/>
        </p:nvPicPr>
        <p:blipFill rotWithShape="1">
          <a:blip r:embed="rId4" cstate="print">
            <a:extLst>
              <a:ext uri="{28A0092B-C50C-407E-A947-70E740481C1C}">
                <a14:useLocalDpi xmlns:a14="http://schemas.microsoft.com/office/drawing/2010/main" val="0"/>
              </a:ext>
            </a:extLst>
          </a:blip>
          <a:srcRect l="34985"/>
          <a:stretch/>
        </p:blipFill>
        <p:spPr bwMode="auto">
          <a:xfrm rot="5400000">
            <a:off x="6789620" y="630935"/>
            <a:ext cx="3815693" cy="4664964"/>
          </a:xfrm>
          <a:prstGeom prst="rect">
            <a:avLst/>
          </a:prstGeom>
          <a:noFill/>
          <a:ln>
            <a:noFill/>
          </a:ln>
          <a:extLst>
            <a:ext uri="{53640926-AAD7-44D8-BBD7-CCE9431645EC}">
              <a14:shadowObscured xmlns:a14="http://schemas.microsoft.com/office/drawing/2010/main"/>
            </a:ext>
          </a:extLst>
        </p:spPr>
      </p:pic>
      <p:sp>
        <p:nvSpPr>
          <p:cNvPr id="8" name="矩形 7">
            <a:extLst>
              <a:ext uri="{FF2B5EF4-FFF2-40B4-BE49-F238E27FC236}">
                <a16:creationId xmlns:a16="http://schemas.microsoft.com/office/drawing/2014/main" id="{249543C5-25CE-FF4B-9527-D2BDE96BCA89}"/>
              </a:ext>
            </a:extLst>
          </p:cNvPr>
          <p:cNvSpPr/>
          <p:nvPr/>
        </p:nvSpPr>
        <p:spPr>
          <a:xfrm>
            <a:off x="6248556" y="4873391"/>
            <a:ext cx="5144658" cy="1200329"/>
          </a:xfrm>
          <a:prstGeom prst="rect">
            <a:avLst/>
          </a:prstGeom>
        </p:spPr>
        <p:txBody>
          <a:bodyPr wrap="square">
            <a:spAutoFit/>
          </a:bodyPr>
          <a:lstStyle/>
          <a:p>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王蓮生老師與郭秋英老師在上次研習結束前請各位夥伴依據建議修改個別化教育計畫，本次檢視修改後的</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情形</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8378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94296" y="159133"/>
            <a:ext cx="8542178"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活動介紹</a:t>
            </a: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個別化教育計畫精進（三）</a:t>
            </a:r>
          </a:p>
        </p:txBody>
      </p:sp>
      <p:pic>
        <p:nvPicPr>
          <p:cNvPr id="11" name="圖片 10" descr="C:\Users\user\Desktop\特教組資料\特殊教育\108\108-1活動照片\1081230高雄市特殊教育輔導團到校諮詢、社群第三次\IMG_0410.JPG">
            <a:extLst>
              <a:ext uri="{FF2B5EF4-FFF2-40B4-BE49-F238E27FC236}">
                <a16:creationId xmlns:a16="http://schemas.microsoft.com/office/drawing/2014/main" id="{82043F92-04B1-1A49-A36A-F9325C42971C}"/>
              </a:ext>
            </a:extLst>
          </p:cNvPr>
          <p:cNvPicPr/>
          <p:nvPr/>
        </p:nvPicPr>
        <p:blipFill rotWithShape="1">
          <a:blip r:embed="rId3" cstate="print">
            <a:extLst>
              <a:ext uri="{28A0092B-C50C-407E-A947-70E740481C1C}">
                <a14:useLocalDpi xmlns:a14="http://schemas.microsoft.com/office/drawing/2010/main" val="0"/>
              </a:ext>
            </a:extLst>
          </a:blip>
          <a:srcRect l="32697"/>
          <a:stretch/>
        </p:blipFill>
        <p:spPr bwMode="auto">
          <a:xfrm rot="5400000">
            <a:off x="522858" y="778891"/>
            <a:ext cx="3529520" cy="3837242"/>
          </a:xfrm>
          <a:prstGeom prst="rect">
            <a:avLst/>
          </a:prstGeom>
          <a:noFill/>
          <a:ln>
            <a:noFill/>
          </a:ln>
          <a:extLst>
            <a:ext uri="{53640926-AAD7-44D8-BBD7-CCE9431645EC}">
              <a14:shadowObscured xmlns:a14="http://schemas.microsoft.com/office/drawing/2010/main"/>
            </a:ext>
          </a:extLst>
        </p:spPr>
      </p:pic>
      <p:sp>
        <p:nvSpPr>
          <p:cNvPr id="3" name="矩形 2">
            <a:extLst>
              <a:ext uri="{FF2B5EF4-FFF2-40B4-BE49-F238E27FC236}">
                <a16:creationId xmlns:a16="http://schemas.microsoft.com/office/drawing/2014/main" id="{819036D2-E8A4-E047-8180-EA81359A1D0C}"/>
              </a:ext>
            </a:extLst>
          </p:cNvPr>
          <p:cNvSpPr/>
          <p:nvPr/>
        </p:nvSpPr>
        <p:spPr>
          <a:xfrm>
            <a:off x="368997" y="4566195"/>
            <a:ext cx="3900958" cy="1200329"/>
          </a:xfrm>
          <a:prstGeom prst="rect">
            <a:avLst/>
          </a:prstGeom>
        </p:spPr>
        <p:txBody>
          <a:bodyPr wrap="square">
            <a:spAutoFi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王欣宜教授及</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輔導</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團老師給予本校班級經營、課程設計及團隊互動方面給予</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建議</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2" name="圖片 11" descr="C:\Users\user\Desktop\特教組資料\特殊教育\108\108-1活動照片\1081230高雄市特殊教育輔導團到校諮詢、社群第三次\IMG_0413.JPG">
            <a:extLst>
              <a:ext uri="{FF2B5EF4-FFF2-40B4-BE49-F238E27FC236}">
                <a16:creationId xmlns:a16="http://schemas.microsoft.com/office/drawing/2014/main" id="{097561EC-6D3C-EE42-9B27-AA9FBE3A8B49}"/>
              </a:ext>
            </a:extLst>
          </p:cNvPr>
          <p:cNvPicPr/>
          <p:nvPr/>
        </p:nvPicPr>
        <p:blipFill rotWithShape="1">
          <a:blip r:embed="rId4" cstate="print">
            <a:extLst>
              <a:ext uri="{28A0092B-C50C-407E-A947-70E740481C1C}">
                <a14:useLocalDpi xmlns:a14="http://schemas.microsoft.com/office/drawing/2010/main" val="0"/>
              </a:ext>
            </a:extLst>
          </a:blip>
          <a:srcRect l="12500" r="11784"/>
          <a:stretch/>
        </p:blipFill>
        <p:spPr bwMode="auto">
          <a:xfrm rot="5400000">
            <a:off x="4500625" y="952754"/>
            <a:ext cx="3529520" cy="3489516"/>
          </a:xfrm>
          <a:prstGeom prst="rect">
            <a:avLst/>
          </a:prstGeom>
          <a:noFill/>
          <a:ln>
            <a:noFill/>
          </a:ln>
          <a:extLst>
            <a:ext uri="{53640926-AAD7-44D8-BBD7-CCE9431645EC}">
              <a14:shadowObscured xmlns:a14="http://schemas.microsoft.com/office/drawing/2010/main"/>
            </a:ext>
          </a:extLst>
        </p:spPr>
      </p:pic>
      <p:sp>
        <p:nvSpPr>
          <p:cNvPr id="8" name="矩形 7">
            <a:extLst>
              <a:ext uri="{FF2B5EF4-FFF2-40B4-BE49-F238E27FC236}">
                <a16:creationId xmlns:a16="http://schemas.microsoft.com/office/drawing/2014/main" id="{E03C0C00-96B0-394B-9D27-D3E09D62C8D0}"/>
              </a:ext>
            </a:extLst>
          </p:cNvPr>
          <p:cNvSpPr/>
          <p:nvPr/>
        </p:nvSpPr>
        <p:spPr>
          <a:xfrm>
            <a:off x="5046225" y="4643499"/>
            <a:ext cx="6096000" cy="830997"/>
          </a:xfrm>
          <a:prstGeom prst="rect">
            <a:avLst/>
          </a:prstGeom>
        </p:spPr>
        <p:txBody>
          <a:bodyPr>
            <a:spAutoFit/>
          </a:bodyPr>
          <a:lstStyle/>
          <a:p>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本校夥伴針對前兩次研習輔導員對個別化教育計畫給的建議進行修改後的</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說明</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3" name="圖片 12" descr="C:\Users\user\Desktop\特教組資料\特殊教育\108\108-1活動照片\1081230高雄市特殊教育輔導團到校諮詢、社群第三次\IMG_0414.JPG">
            <a:extLst>
              <a:ext uri="{FF2B5EF4-FFF2-40B4-BE49-F238E27FC236}">
                <a16:creationId xmlns:a16="http://schemas.microsoft.com/office/drawing/2014/main" id="{8FA86F4C-62E7-5240-80D7-D01DED9224D6}"/>
              </a:ext>
            </a:extLst>
          </p:cNvPr>
          <p:cNvPicPr/>
          <p:nvPr/>
        </p:nvPicPr>
        <p:blipFill rotWithShape="1">
          <a:blip r:embed="rId5" cstate="print">
            <a:extLst>
              <a:ext uri="{28A0092B-C50C-407E-A947-70E740481C1C}">
                <a14:useLocalDpi xmlns:a14="http://schemas.microsoft.com/office/drawing/2010/main" val="0"/>
              </a:ext>
            </a:extLst>
          </a:blip>
          <a:srcRect l="16300" r="4350"/>
          <a:stretch/>
        </p:blipFill>
        <p:spPr bwMode="auto">
          <a:xfrm rot="5400000">
            <a:off x="8240521" y="1016761"/>
            <a:ext cx="3529520" cy="33615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081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96358" y="158154"/>
            <a:ext cx="7806454" cy="707886"/>
          </a:xfrm>
          <a:prstGeom prst="rect">
            <a:avLst/>
          </a:prstGeom>
          <a:noFill/>
        </p:spPr>
        <p:txBody>
          <a:bodyPr wrap="square" rtlCol="0">
            <a:spAutoFit/>
          </a:bodyPr>
          <a:lstStyle/>
          <a:p>
            <a:pPr algn="ct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活動介紹</a:t>
            </a:r>
            <a:r>
              <a:rPr lang="en-US" altLang="zh-CN"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4000" dirty="0">
                <a:solidFill>
                  <a:srgbClr val="784B23"/>
                </a:solidFill>
                <a:latin typeface="Times New Roman" panose="02020603050405020304" pitchFamily="18" charset="0"/>
                <a:ea typeface="標楷體" panose="03000509000000000000" pitchFamily="65" charset="-120"/>
                <a:cs typeface="Times New Roman" panose="02020603050405020304" pitchFamily="18" charset="0"/>
              </a:rPr>
              <a:t>正向行為支持精進（一）</a:t>
            </a:r>
          </a:p>
        </p:txBody>
      </p:sp>
      <p:pic>
        <p:nvPicPr>
          <p:cNvPr id="11" name="圖片 10">
            <a:extLst>
              <a:ext uri="{FF2B5EF4-FFF2-40B4-BE49-F238E27FC236}">
                <a16:creationId xmlns:a16="http://schemas.microsoft.com/office/drawing/2014/main" id="{69C264E3-1CD4-4F42-BBBC-8A09B90391FF}"/>
              </a:ext>
            </a:extLst>
          </p:cNvPr>
          <p:cNvPicPr/>
          <p:nvPr/>
        </p:nvPicPr>
        <p:blipFill rotWithShape="1">
          <a:blip r:embed="rId3" cstate="print">
            <a:extLst>
              <a:ext uri="{28A0092B-C50C-407E-A947-70E740481C1C}">
                <a14:useLocalDpi xmlns:a14="http://schemas.microsoft.com/office/drawing/2010/main" val="0"/>
              </a:ext>
            </a:extLst>
          </a:blip>
          <a:srcRect t="19055" r="51959" b="2598"/>
          <a:stretch/>
        </p:blipFill>
        <p:spPr bwMode="auto">
          <a:xfrm>
            <a:off x="362902" y="993457"/>
            <a:ext cx="3277372" cy="4127183"/>
          </a:xfrm>
          <a:prstGeom prst="rect">
            <a:avLst/>
          </a:prstGeom>
          <a:ln>
            <a:noFill/>
          </a:ln>
          <a:extLst>
            <a:ext uri="{53640926-AAD7-44D8-BBD7-CCE9431645EC}">
              <a14:shadowObscured xmlns:a14="http://schemas.microsoft.com/office/drawing/2010/main"/>
            </a:ext>
          </a:extLst>
        </p:spPr>
      </p:pic>
      <p:sp>
        <p:nvSpPr>
          <p:cNvPr id="3" name="矩形 2">
            <a:extLst>
              <a:ext uri="{FF2B5EF4-FFF2-40B4-BE49-F238E27FC236}">
                <a16:creationId xmlns:a16="http://schemas.microsoft.com/office/drawing/2014/main" id="{2C8624F7-1B21-B246-AACE-E243B8F705CA}"/>
              </a:ext>
            </a:extLst>
          </p:cNvPr>
          <p:cNvSpPr/>
          <p:nvPr/>
        </p:nvSpPr>
        <p:spPr>
          <a:xfrm>
            <a:off x="362902" y="5248057"/>
            <a:ext cx="3277372" cy="1015663"/>
          </a:xfrm>
          <a:prstGeom prst="rect">
            <a:avLst/>
          </a:prstGeom>
        </p:spPr>
        <p:txBody>
          <a:bodyPr wrap="square">
            <a:spAutoFit/>
          </a:bodyPr>
          <a:lstStyle/>
          <a:p>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國立高雄師範大學特殊教育學系吳佩芳副教授開始進行正向行為支持研習</a:t>
            </a:r>
            <a:r>
              <a:rPr lang="zh-TW" altLang="zh-TW" sz="2000" dirty="0" smtClean="0">
                <a:latin typeface="Times New Roman" panose="02020603050405020304" pitchFamily="18" charset="0"/>
                <a:ea typeface="標楷體" panose="03000509000000000000" pitchFamily="65" charset="-120"/>
                <a:cs typeface="Times New Roman" panose="02020603050405020304" pitchFamily="18" charset="0"/>
              </a:rPr>
              <a:t>課程</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a:extLst>
              <a:ext uri="{FF2B5EF4-FFF2-40B4-BE49-F238E27FC236}">
                <a16:creationId xmlns:a16="http://schemas.microsoft.com/office/drawing/2014/main" id="{29E32407-4EB3-F142-B0D4-691CCECD3083}"/>
              </a:ext>
            </a:extLst>
          </p:cNvPr>
          <p:cNvSpPr/>
          <p:nvPr/>
        </p:nvSpPr>
        <p:spPr>
          <a:xfrm>
            <a:off x="3863183" y="1164222"/>
            <a:ext cx="8097590" cy="3785652"/>
          </a:xfrm>
          <a:prstGeom prst="rect">
            <a:avLst/>
          </a:prstGeom>
        </p:spPr>
        <p:txBody>
          <a:bodyPr wrap="square">
            <a:spAutoFit/>
          </a:bodyPr>
          <a:lstStyle/>
          <a:p>
            <a:pPr marL="452438" lvl="0" indent="-452438">
              <a:spcAft>
                <a:spcPts val="0"/>
              </a:spcAft>
              <a:buFont typeface="+mj-ea"/>
              <a:buAutoNum type="ea1ChtPeriod"/>
            </a:pP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國立高雄師範大學特殊教育學系吳佩芳副教授說明從行為改變到正向行為支持的過程與其不同的</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地方</a:t>
            </a:r>
            <a:r>
              <a:rPr lang="zh-TW" altLang="en-US" sz="2400" kern="100" dirty="0" smtClean="0">
                <a:latin typeface="Times New Roman" panose="02020603050405020304" pitchFamily="18" charset="0"/>
                <a:ea typeface="標楷體" panose="03000509000000000000" pitchFamily="65" charset="-120"/>
                <a:cs typeface="Times New Roman" panose="02020603050405020304" pitchFamily="18" charset="0"/>
              </a:rPr>
              <a:t>，以及</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正</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向行為支持的策略、架構、核心精神與擬定原則</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kern="1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2438" lvl="0" indent="-452438">
              <a:spcAft>
                <a:spcPts val="0"/>
              </a:spcAft>
              <a:buFont typeface="+mj-ea"/>
              <a:buAutoNum type="ea1ChtPeriod"/>
            </a:pP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講師</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講解行為功能介入方案的撰寫對象、範例介紹、嚴重問題行為優先處理順序</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kern="1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2438" lvl="0" indent="-452438">
              <a:spcAft>
                <a:spcPts val="0"/>
              </a:spcAft>
              <a:buFont typeface="+mj-ea"/>
              <a:buAutoNum type="ea1ChtPeriod"/>
            </a:pP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講師</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講解行為定義的原則，並請所有夥伴練習先想一位學生的問題行為</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，將</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其寫成可觀察可測量的定義</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smtClean="0">
                <a:latin typeface="Times New Roman" panose="02020603050405020304" pitchFamily="18" charset="0"/>
                <a:ea typeface="標楷體" panose="03000509000000000000" pitchFamily="65" charset="-120"/>
                <a:cs typeface="Times New Roman" panose="02020603050405020304" pitchFamily="18" charset="0"/>
              </a:rPr>
              <a:t>再</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改寫</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成正向行為目標</a:t>
            </a: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kern="1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2438" lvl="0" indent="-452438">
              <a:spcAft>
                <a:spcPts val="0"/>
              </a:spcAft>
              <a:buFont typeface="+mj-ea"/>
              <a:buAutoNum type="ea1ChtPeriod"/>
            </a:pPr>
            <a:r>
              <a:rPr lang="zh-TW" altLang="zh-TW" sz="2400" kern="100" dirty="0" smtClean="0">
                <a:latin typeface="Times New Roman" panose="02020603050405020304" pitchFamily="18" charset="0"/>
                <a:ea typeface="標楷體" panose="03000509000000000000" pitchFamily="65" charset="-120"/>
                <a:cs typeface="Times New Roman" panose="02020603050405020304" pitchFamily="18" charset="0"/>
              </a:rPr>
              <a:t>講師</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說明下次請各位夥伴寫下一位學生的目標行為定義，並說明選擇原因，以及為其訂定學期目標。</a:t>
            </a:r>
          </a:p>
        </p:txBody>
      </p:sp>
    </p:spTree>
    <p:extLst>
      <p:ext uri="{BB962C8B-B14F-4D97-AF65-F5344CB8AC3E}">
        <p14:creationId xmlns:p14="http://schemas.microsoft.com/office/powerpoint/2010/main" val="5784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自定义 197">
      <a:dk1>
        <a:sysClr val="windowText" lastClr="000000"/>
      </a:dk1>
      <a:lt1>
        <a:sysClr val="window" lastClr="FFFFFF"/>
      </a:lt1>
      <a:dk2>
        <a:srgbClr val="44546A"/>
      </a:dk2>
      <a:lt2>
        <a:srgbClr val="E7E6E6"/>
      </a:lt2>
      <a:accent1>
        <a:srgbClr val="65C4CA"/>
      </a:accent1>
      <a:accent2>
        <a:srgbClr val="EECE52"/>
      </a:accent2>
      <a:accent3>
        <a:srgbClr val="DF7A60"/>
      </a:accent3>
      <a:accent4>
        <a:srgbClr val="65C4CA"/>
      </a:accent4>
      <a:accent5>
        <a:srgbClr val="EECE52"/>
      </a:accent5>
      <a:accent6>
        <a:srgbClr val="DF7A6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2195</Words>
  <Application>Microsoft Office PowerPoint</Application>
  <PresentationFormat>寬螢幕</PresentationFormat>
  <Paragraphs>178</Paragraphs>
  <Slides>15</Slides>
  <Notes>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15</vt:i4>
      </vt:variant>
    </vt:vector>
  </HeadingPairs>
  <TitlesOfParts>
    <vt:vector size="25" baseType="lpstr">
      <vt:lpstr>方正姚体</vt:lpstr>
      <vt:lpstr>微软雅黑</vt:lpstr>
      <vt:lpstr>宋体</vt:lpstr>
      <vt:lpstr>新細明體</vt:lpstr>
      <vt:lpstr>標楷體</vt:lpstr>
      <vt:lpstr>Arial</vt:lpstr>
      <vt:lpstr>Calibri</vt:lpstr>
      <vt:lpstr>Calibri Light</vt:lpstr>
      <vt:lpstr>Times New Roman</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user</cp:lastModifiedBy>
  <cp:revision>18</cp:revision>
  <dcterms:created xsi:type="dcterms:W3CDTF">2017-08-12T10:14:32Z</dcterms:created>
  <dcterms:modified xsi:type="dcterms:W3CDTF">2020-08-04T00:46:00Z</dcterms:modified>
</cp:coreProperties>
</file>