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9" r:id="rId12"/>
    <p:sldId id="266" r:id="rId13"/>
    <p:sldId id="267" r:id="rId14"/>
    <p:sldId id="268" r:id="rId15"/>
    <p:sldId id="271" r:id="rId16"/>
    <p:sldId id="274" r:id="rId17"/>
    <p:sldId id="275" r:id="rId18"/>
    <p:sldId id="278" r:id="rId19"/>
    <p:sldId id="277" r:id="rId20"/>
    <p:sldId id="272" r:id="rId21"/>
    <p:sldId id="273" r:id="rId22"/>
    <p:sldId id="276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11" r:id="rId42"/>
    <p:sldId id="297" r:id="rId43"/>
    <p:sldId id="298" r:id="rId44"/>
    <p:sldId id="299" r:id="rId45"/>
    <p:sldId id="300" r:id="rId46"/>
    <p:sldId id="312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13" r:id="rId55"/>
    <p:sldId id="327" r:id="rId56"/>
    <p:sldId id="314" r:id="rId57"/>
    <p:sldId id="315" r:id="rId58"/>
    <p:sldId id="316" r:id="rId59"/>
    <p:sldId id="339" r:id="rId60"/>
    <p:sldId id="317" r:id="rId61"/>
    <p:sldId id="336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37" r:id="rId70"/>
    <p:sldId id="325" r:id="rId71"/>
    <p:sldId id="338" r:id="rId72"/>
    <p:sldId id="326" r:id="rId73"/>
    <p:sldId id="328" r:id="rId74"/>
    <p:sldId id="329" r:id="rId75"/>
    <p:sldId id="335" r:id="rId7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910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519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973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8025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7920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6136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7526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654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5529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697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7430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DA5B8-3302-43B0-B971-314960333239}" type="datetimeFigureOut">
              <a:rPr lang="zh-TW" altLang="en-US" smtClean="0"/>
              <a:pPr/>
              <a:t>2019/5/28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CB28F-E2D7-412C-ADBB-A40A04028B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7574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r.ettoday.net/news/135660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6oxeVQ0Na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6oxeVQ0Na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asperger.blogspot.com/2018/12/blog-pos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2&amp;v=65u34wGRJ7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dale.nthu.edu.tw/?page_id=4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lab.cc/adhd/" TargetMode="External"/><Relationship Id="rId2" Type="http://schemas.openxmlformats.org/officeDocument/2006/relationships/hyperlink" Target="http://akai.org.tw/sna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tw3.mmh.org.tw/hospital/form.html" TargetMode="External"/><Relationship Id="rId5" Type="http://schemas.openxmlformats.org/officeDocument/2006/relationships/hyperlink" Target="http://akai.org.tw/siq/" TargetMode="External"/><Relationship Id="rId4" Type="http://schemas.openxmlformats.org/officeDocument/2006/relationships/hyperlink" Target="http://akai.org.tw/AADH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ADHD 兒童組PPT 01 認識篇 0331種子版.pdf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2" t="11967" r="22987" b="8105"/>
          <a:stretch/>
        </p:blipFill>
        <p:spPr>
          <a:xfrm>
            <a:off x="827584" y="548680"/>
            <a:ext cx="7640280" cy="52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7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3808" y="6093296"/>
            <a:ext cx="6429400" cy="648072"/>
          </a:xfrm>
        </p:spPr>
        <p:txBody>
          <a:bodyPr>
            <a:normAutofit/>
          </a:bodyPr>
          <a:lstStyle/>
          <a:p>
            <a:r>
              <a:rPr lang="zh-TW" altLang="en-US" sz="2000" b="1" dirty="0" smtClean="0"/>
              <a:t>圖自阮綜合身心內科 林奕萱醫師</a:t>
            </a:r>
            <a:endParaRPr lang="zh-TW" altLang="en-US" sz="2000" b="1" dirty="0"/>
          </a:p>
        </p:txBody>
      </p:sp>
      <p:pic>
        <p:nvPicPr>
          <p:cNvPr id="4" name="內容版面配置區 3" descr="Microsoft Office 20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88" t="35487" r="37631" b="13348"/>
          <a:stretch/>
        </p:blipFill>
        <p:spPr>
          <a:xfrm>
            <a:off x="1475656" y="404664"/>
            <a:ext cx="6434581" cy="4901339"/>
          </a:xfrm>
        </p:spPr>
      </p:pic>
    </p:spTree>
    <p:extLst>
      <p:ext uri="{BB962C8B-B14F-4D97-AF65-F5344CB8AC3E}">
        <p14:creationId xmlns:p14="http://schemas.microsoft.com/office/powerpoint/2010/main" xmlns="" val="4322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Microsoft Office 20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32" t="27353" r="33874" b="19646"/>
          <a:stretch/>
        </p:blipFill>
        <p:spPr>
          <a:xfrm>
            <a:off x="1259632" y="332656"/>
            <a:ext cx="6897796" cy="5400600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843808" y="6093296"/>
            <a:ext cx="6429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smtClean="0"/>
              <a:t>圖自阮綜合身心內科 林奕萱醫師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422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Microsoft Office 20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06" t="25516" r="33561" b="22795"/>
          <a:stretch/>
        </p:blipFill>
        <p:spPr>
          <a:xfrm>
            <a:off x="1619672" y="692696"/>
            <a:ext cx="6284878" cy="4689850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843808" y="6093296"/>
            <a:ext cx="6429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smtClean="0"/>
              <a:t>圖自阮綜合身心內科 林奕萱醫師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033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Microsoft Office 20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15" t="23155" r="28864" b="17809"/>
          <a:stretch/>
        </p:blipFill>
        <p:spPr>
          <a:xfrm>
            <a:off x="1907704" y="1124744"/>
            <a:ext cx="5770228" cy="4555441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843808" y="6093296"/>
            <a:ext cx="6429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smtClean="0"/>
              <a:t>圖自阮綜合身心內科 林奕萱醫師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333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Microsoft Office 20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23" t="22893" r="31838" b="21744"/>
          <a:stretch/>
        </p:blipFill>
        <p:spPr>
          <a:xfrm>
            <a:off x="1115616" y="692696"/>
            <a:ext cx="7166669" cy="5400600"/>
          </a:xfr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843808" y="6093296"/>
            <a:ext cx="6429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smtClean="0"/>
              <a:t>圖自阮綜合身心內科 林奕萱醫師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725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兒子過動症發作「像搖頭娃」地上打滾！　高山峰每天陪走</a:t>
            </a:r>
            <a:r>
              <a:rPr lang="en-US" altLang="zh-TW" b="1" dirty="0" err="1" smtClean="0"/>
              <a:t>3km</a:t>
            </a:r>
            <a:r>
              <a:rPr lang="zh-TW" altLang="en-US" b="1" dirty="0" smtClean="0"/>
              <a:t>上學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2980928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star.ettoday.net</a:t>
            </a:r>
            <a:r>
              <a:rPr lang="en-US" altLang="zh-TW" dirty="0" smtClean="0">
                <a:hlinkClick r:id="rId2"/>
              </a:rPr>
              <a:t>/news/1356602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215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147248" cy="6120679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/>
              <a:t>藝人高山峰的兒子恩恩未滿</a:t>
            </a:r>
            <a:r>
              <a:rPr lang="en-US" altLang="zh-TW" dirty="0"/>
              <a:t>3</a:t>
            </a:r>
            <a:r>
              <a:rPr lang="zh-TW" altLang="en-US" dirty="0"/>
              <a:t>歲就發現有語言障礙，帶去給治療師診治後，又發現有過動傾向，聽醫生說足量的運動可以改善症狀，於是他無論晴雨，</a:t>
            </a:r>
            <a:r>
              <a:rPr lang="zh-TW" altLang="en-US" b="1" dirty="0">
                <a:solidFill>
                  <a:srgbClr val="FF0000"/>
                </a:solidFill>
              </a:rPr>
              <a:t>每天帶著兒子走</a:t>
            </a:r>
            <a:r>
              <a:rPr lang="en-US" altLang="zh-TW" b="1" dirty="0">
                <a:solidFill>
                  <a:srgbClr val="FF0000"/>
                </a:solidFill>
              </a:rPr>
              <a:t>3</a:t>
            </a:r>
            <a:r>
              <a:rPr lang="zh-TW" altLang="en-US" b="1" dirty="0">
                <a:solidFill>
                  <a:srgbClr val="FF0000"/>
                </a:solidFill>
              </a:rPr>
              <a:t>公里到學校，到了之後再走校內操場</a:t>
            </a:r>
            <a:r>
              <a:rPr lang="en-US" altLang="zh-TW" b="1" dirty="0">
                <a:solidFill>
                  <a:srgbClr val="FF0000"/>
                </a:solidFill>
              </a:rPr>
              <a:t>4</a:t>
            </a:r>
            <a:r>
              <a:rPr lang="zh-TW" altLang="en-US" b="1" dirty="0">
                <a:solidFill>
                  <a:srgbClr val="FF0000"/>
                </a:solidFill>
              </a:rPr>
              <a:t>圈至</a:t>
            </a:r>
            <a:r>
              <a:rPr lang="en-US" altLang="zh-TW" b="1" dirty="0">
                <a:solidFill>
                  <a:srgbClr val="FF0000"/>
                </a:solidFill>
              </a:rPr>
              <a:t>8</a:t>
            </a:r>
            <a:r>
              <a:rPr lang="zh-TW" altLang="en-US" b="1" dirty="0">
                <a:solidFill>
                  <a:srgbClr val="FF0000"/>
                </a:solidFill>
              </a:rPr>
              <a:t>圈，</a:t>
            </a:r>
            <a:r>
              <a:rPr lang="zh-TW" altLang="en-US" dirty="0"/>
              <a:t>年幼的兒子忍不住撒嬌：「爸，我沒有過動症了。」也沒有讓他動搖</a:t>
            </a:r>
            <a:r>
              <a:rPr lang="zh-TW" altLang="en-US" dirty="0" smtClean="0"/>
              <a:t>。據</a:t>
            </a:r>
            <a:r>
              <a:rPr lang="en-US" altLang="zh-TW" dirty="0" smtClean="0"/>
              <a:t>《</a:t>
            </a:r>
            <a:r>
              <a:rPr lang="zh-TW" altLang="en-US" dirty="0" smtClean="0"/>
              <a:t>蘋果日報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報導，高山峰聽到醫生說足量運動可以緩解過動症狀，於是每天陪恩恩走路上學，</a:t>
            </a:r>
            <a:r>
              <a:rPr lang="en-US" altLang="zh-TW" dirty="0" smtClean="0"/>
              <a:t>7</a:t>
            </a:r>
            <a:r>
              <a:rPr lang="zh-TW" altLang="en-US" dirty="0" smtClean="0"/>
              <a:t>點從家裡出發走</a:t>
            </a:r>
            <a:r>
              <a:rPr lang="en-US" altLang="zh-TW" dirty="0" smtClean="0"/>
              <a:t>3</a:t>
            </a:r>
            <a:r>
              <a:rPr lang="zh-TW" altLang="en-US" dirty="0" smtClean="0"/>
              <a:t>公里到學校，進校門後再走</a:t>
            </a:r>
            <a:r>
              <a:rPr lang="en-US" altLang="zh-TW" dirty="0" smtClean="0"/>
              <a:t>4</a:t>
            </a:r>
            <a:r>
              <a:rPr lang="zh-TW" altLang="en-US" dirty="0" smtClean="0"/>
              <a:t>圈到</a:t>
            </a:r>
            <a:r>
              <a:rPr lang="en-US" altLang="zh-TW" dirty="0" smtClean="0"/>
              <a:t>8</a:t>
            </a:r>
            <a:r>
              <a:rPr lang="zh-TW" altLang="en-US" dirty="0" smtClean="0"/>
              <a:t>圈操場，無論晴天下雨天都照樣走，某天兒子忍不住撒嬌說：「爸，我沒有過動症了。」他沒有因此心軟放棄，只回答：「你可不可以幫我想一下，我還要走回家。」就這樣堅持了一個學期，最後恩恩用走的回家可以比搭公車回家還快。 </a:t>
            </a:r>
          </a:p>
          <a:p>
            <a:r>
              <a:rPr lang="zh-TW" altLang="en-US" dirty="0" smtClean="0"/>
              <a:t>事實上，高山峰夫妻對要不要讓恩恩用藥掙扎許久，他說兒子如果沒有吃藥，就會無法控制地跑來跑去，整個人像搖頭娃娃一樣，他知道在外人看來，會覺得小朋友是無理取鬧，「可是我們是他爸媽，知道他控制不了自己，會在地上打滾，好像得了羊癲瘋，看了好像覺得不跟我活在同個世界。」考量到小朋友要和學會和同儕相處，高山峰決定讓孩子吃藥，兒子約從小學一年級服藥，約每隔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個月要回診一次，目前已持續</a:t>
            </a:r>
            <a:r>
              <a:rPr lang="en-US" altLang="zh-TW" dirty="0" smtClean="0"/>
              <a:t>1</a:t>
            </a:r>
            <a:r>
              <a:rPr lang="zh-TW" altLang="en-US" dirty="0" smtClean="0"/>
              <a:t>年，除了吃藥之外，所有含糖飲料、糖類也都嚴格禁止。恩恩約</a:t>
            </a:r>
            <a:r>
              <a:rPr lang="en-US" altLang="zh-TW" dirty="0" smtClean="0"/>
              <a:t>6</a:t>
            </a:r>
            <a:r>
              <a:rPr lang="zh-TW" altLang="en-US" dirty="0" smtClean="0"/>
              <a:t>歲時，突然對著高山峰和老婆說：「謝謝你們給我吃藥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，我如果沒有吃藥，我根本沒有辦法學習，沒有辦法聽清楚老師跟我講什麼，同學根本把我當怪人。」有人說，有過動症傾向的都是某方面的天才，不過高山峰坦言，不期待兒子是什麼天才，或是以後會做出什麼多偉大的事業，只求現階段的恩恩不被排擠、不被霸凌，這是身為一個父親最大的期望。</a:t>
            </a:r>
          </a:p>
        </p:txBody>
      </p:sp>
    </p:spTree>
    <p:extLst>
      <p:ext uri="{BB962C8B-B14F-4D97-AF65-F5344CB8AC3E}">
        <p14:creationId xmlns:p14="http://schemas.microsoft.com/office/powerpoint/2010/main" xmlns="" val="17444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注意力不足過動症 </a:t>
            </a:r>
            <a:r>
              <a:rPr lang="en-US" altLang="zh-TW" b="1" dirty="0">
                <a:solidFill>
                  <a:srgbClr val="0000FF"/>
                </a:solidFill>
              </a:rPr>
              <a:t/>
            </a:r>
            <a:br>
              <a:rPr lang="en-US" altLang="zh-TW" b="1" dirty="0">
                <a:solidFill>
                  <a:srgbClr val="0000FF"/>
                </a:solidFill>
              </a:rPr>
            </a:br>
            <a:r>
              <a:rPr lang="zh-TW" altLang="en-US" b="1" dirty="0">
                <a:solidFill>
                  <a:srgbClr val="0000FF"/>
                </a:solidFill>
              </a:rPr>
              <a:t>臺大醫院團隊</a:t>
            </a:r>
            <a:br>
              <a:rPr lang="zh-TW" altLang="en-US" b="1" dirty="0">
                <a:solidFill>
                  <a:srgbClr val="0000FF"/>
                </a:solidFill>
              </a:rPr>
            </a:b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412976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www.youtube.com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watch?v</a:t>
            </a:r>
            <a:r>
              <a:rPr lang="en-US" altLang="zh-TW" dirty="0" smtClean="0">
                <a:hlinkClick r:id="rId2"/>
              </a:rPr>
              <a:t>=</a:t>
            </a:r>
            <a:r>
              <a:rPr lang="en-US" altLang="zh-TW" dirty="0" err="1" smtClean="0">
                <a:hlinkClick r:id="rId2"/>
              </a:rPr>
              <a:t>96oxeVQ0NaY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295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注意力不足過動症 </a:t>
            </a:r>
            <a:r>
              <a:rPr lang="en-US" altLang="zh-TW" b="1" dirty="0">
                <a:solidFill>
                  <a:srgbClr val="0000FF"/>
                </a:solidFill>
              </a:rPr>
              <a:t/>
            </a:r>
            <a:br>
              <a:rPr lang="en-US" altLang="zh-TW" b="1" dirty="0">
                <a:solidFill>
                  <a:srgbClr val="0000FF"/>
                </a:solidFill>
              </a:rPr>
            </a:br>
            <a:r>
              <a:rPr lang="zh-TW" altLang="en-US" b="1" dirty="0">
                <a:solidFill>
                  <a:srgbClr val="0000FF"/>
                </a:solidFill>
              </a:rPr>
              <a:t>臺大醫院團隊</a:t>
            </a:r>
            <a:br>
              <a:rPr lang="zh-TW" altLang="en-US" b="1" dirty="0">
                <a:solidFill>
                  <a:srgbClr val="0000FF"/>
                </a:solidFill>
              </a:rPr>
            </a:b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412976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www.youtube.com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err="1" smtClean="0">
                <a:hlinkClick r:id="rId2"/>
              </a:rPr>
              <a:t>watch?v</a:t>
            </a:r>
            <a:r>
              <a:rPr lang="en-US" altLang="zh-TW" dirty="0" smtClean="0">
                <a:hlinkClick r:id="rId2"/>
              </a:rPr>
              <a:t>=</a:t>
            </a:r>
            <a:r>
              <a:rPr lang="en-US" altLang="zh-TW" dirty="0" err="1" smtClean="0">
                <a:hlinkClick r:id="rId2"/>
              </a:rPr>
              <a:t>96oxeVQ0NaY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295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如何處理過動跟衝動的問題？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王意中臨床心理師跟花媽說說話</a:t>
            </a:r>
            <a:br>
              <a:rPr lang="zh-TW" altLang="en-US" b="1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https://helpasperger.blogspot.com/2018/12/blog-post.html#more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b="1" dirty="0"/>
              <a:t>台灣兒童青少年精神科學會</a:t>
            </a:r>
            <a:br>
              <a:rPr lang="zh-TW" altLang="zh-TW" b="1" dirty="0"/>
            </a:br>
            <a:r>
              <a:rPr lang="zh-TW" altLang="zh-TW" b="1" dirty="0"/>
              <a:t>注意力不足過動症 五個迷思</a:t>
            </a:r>
            <a:br>
              <a:rPr lang="zh-TW" altLang="zh-TW" b="1" dirty="0"/>
            </a:b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3140968"/>
            <a:ext cx="8229600" cy="4525963"/>
          </a:xfrm>
        </p:spPr>
        <p:txBody>
          <a:bodyPr/>
          <a:lstStyle/>
          <a:p>
            <a:r>
              <a:rPr lang="en-US" altLang="zh-TW" u="sng" dirty="0">
                <a:hlinkClick r:id="rId2"/>
              </a:rPr>
              <a:t>https://</a:t>
            </a:r>
            <a:r>
              <a:rPr lang="en-US" altLang="zh-TW" u="sng" dirty="0" err="1">
                <a:hlinkClick r:id="rId2"/>
              </a:rPr>
              <a:t>www.youtube.com</a:t>
            </a:r>
            <a:r>
              <a:rPr lang="en-US" altLang="zh-TW" u="sng" dirty="0">
                <a:hlinkClick r:id="rId2"/>
              </a:rPr>
              <a:t>/</a:t>
            </a:r>
            <a:r>
              <a:rPr lang="en-US" altLang="zh-TW" u="sng" dirty="0" err="1">
                <a:hlinkClick r:id="rId2"/>
              </a:rPr>
              <a:t>watch?time_continue</a:t>
            </a:r>
            <a:r>
              <a:rPr lang="en-US" altLang="zh-TW" u="sng" dirty="0">
                <a:hlinkClick r:id="rId2"/>
              </a:rPr>
              <a:t>=</a:t>
            </a:r>
            <a:r>
              <a:rPr lang="en-US" altLang="zh-TW" u="sng" dirty="0" err="1">
                <a:hlinkClick r:id="rId2"/>
              </a:rPr>
              <a:t>2&amp;v</a:t>
            </a:r>
            <a:r>
              <a:rPr lang="en-US" altLang="zh-TW" u="sng" dirty="0">
                <a:hlinkClick r:id="rId2"/>
              </a:rPr>
              <a:t>=</a:t>
            </a:r>
            <a:r>
              <a:rPr lang="en-US" altLang="zh-TW" u="sng" dirty="0" err="1">
                <a:hlinkClick r:id="rId2"/>
              </a:rPr>
              <a:t>65u34wGRJ7k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31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資訊融入教學 – 有愛無礙 For Teachers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6" t="15284" r="7285" b="1104"/>
          <a:stretch/>
        </p:blipFill>
        <p:spPr>
          <a:xfrm>
            <a:off x="251520" y="27899"/>
            <a:ext cx="8348353" cy="4690606"/>
          </a:xfrm>
        </p:spPr>
      </p:pic>
      <p:sp>
        <p:nvSpPr>
          <p:cNvPr id="6" name="文字方塊 5"/>
          <p:cNvSpPr txBox="1"/>
          <p:nvPr/>
        </p:nvSpPr>
        <p:spPr>
          <a:xfrm>
            <a:off x="1475656" y="537321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3"/>
              </a:rPr>
              <a:t>https://</a:t>
            </a:r>
            <a:r>
              <a:rPr lang="en-US" altLang="zh-TW" dirty="0" err="1" smtClean="0">
                <a:hlinkClick r:id="rId3"/>
              </a:rPr>
              <a:t>teachers.dale.nthu.edu.tw</a:t>
            </a:r>
            <a:r>
              <a:rPr lang="en-US" altLang="zh-TW" dirty="0" smtClean="0">
                <a:hlinkClick r:id="rId3"/>
              </a:rPr>
              <a:t>/?</a:t>
            </a:r>
            <a:r>
              <a:rPr lang="en-US" altLang="zh-TW" dirty="0" err="1" smtClean="0">
                <a:hlinkClick r:id="rId3"/>
              </a:rPr>
              <a:t>page_id</a:t>
            </a:r>
            <a:r>
              <a:rPr lang="en-US" altLang="zh-TW" dirty="0" smtClean="0">
                <a:hlinkClick r:id="rId3"/>
              </a:rPr>
              <a:t>=43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45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From Apple App Store 知動 – 有愛無礙 For Teachers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58" r="34344" b="-1082"/>
          <a:stretch/>
        </p:blipFill>
        <p:spPr>
          <a:xfrm>
            <a:off x="539552" y="476672"/>
            <a:ext cx="8237566" cy="6148390"/>
          </a:xfrm>
        </p:spPr>
      </p:pic>
    </p:spTree>
    <p:extLst>
      <p:ext uri="{BB962C8B-B14F-4D97-AF65-F5344CB8AC3E}">
        <p14:creationId xmlns:p14="http://schemas.microsoft.com/office/powerpoint/2010/main" xmlns="" val="20430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3384376" cy="1143000"/>
          </a:xfrm>
        </p:spPr>
        <p:txBody>
          <a:bodyPr/>
          <a:lstStyle/>
          <a:p>
            <a:r>
              <a:rPr lang="zh-TW" altLang="en-US" b="1" dirty="0" smtClean="0"/>
              <a:t>結語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3816424" cy="4525963"/>
          </a:xfrm>
        </p:spPr>
        <p:txBody>
          <a:bodyPr/>
          <a:lstStyle/>
          <a:p>
            <a:r>
              <a:rPr lang="zh-TW" altLang="en-US" b="1" dirty="0" smtClean="0"/>
              <a:t>注意力缺陷過</a:t>
            </a:r>
            <a:r>
              <a:rPr lang="zh-TW" altLang="en-US" b="1" dirty="0"/>
              <a:t>動的治療必須</a:t>
            </a:r>
            <a:r>
              <a:rPr lang="zh-TW" altLang="en-US" b="1" dirty="0">
                <a:solidFill>
                  <a:srgbClr val="FF0000"/>
                </a:solidFill>
              </a:rPr>
              <a:t>多管齊下</a:t>
            </a:r>
            <a:r>
              <a:rPr lang="zh-TW" altLang="en-US" b="1" dirty="0"/>
              <a:t>，需經由父母、學校、醫療共同攜手合作來幫助孩子，多給與孩子耐心與陪伴，讓他們能適性的成長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</p:txBody>
      </p:sp>
      <p:pic>
        <p:nvPicPr>
          <p:cNvPr id="6" name="圖片 5" descr="Neverevergive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ADHD 兒童組PPT 01 認識篇 0331種子版.pdf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2" t="11967" r="22987" b="8105"/>
          <a:stretch/>
        </p:blipFill>
        <p:spPr>
          <a:xfrm>
            <a:off x="827584" y="548680"/>
            <a:ext cx="7640280" cy="529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7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6600" b="1" dirty="0" smtClean="0"/>
              <a:t>注意力缺陷過動症《</a:t>
            </a:r>
            <a:r>
              <a:rPr lang="en-US" altLang="zh-TW" sz="6600" b="1" dirty="0" smtClean="0"/>
              <a:t>ADHD</a:t>
            </a:r>
            <a:r>
              <a:rPr lang="zh-TW" altLang="zh-TW" sz="6600" b="1" dirty="0" smtClean="0"/>
              <a:t>》學生的認識與輔導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嚴重情緒障礙定義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1" dirty="0" smtClean="0"/>
              <a:t>依據</a:t>
            </a:r>
            <a:r>
              <a:rPr lang="zh-TW" altLang="zh-TW" b="1" dirty="0" smtClean="0"/>
              <a:t>﹝身心障礙集資賦優異學生鑑定標準﹞第9條 〈教育部，民91〉</a:t>
            </a:r>
          </a:p>
          <a:p>
            <a:pPr lvl="0"/>
            <a:r>
              <a:rPr lang="zh-TW" altLang="zh-TW" b="1" dirty="0" smtClean="0"/>
              <a:t>指長期情緒或行為反應顯著異常</a:t>
            </a:r>
          </a:p>
          <a:p>
            <a:pPr lvl="0"/>
            <a:r>
              <a:rPr lang="zh-TW" altLang="zh-TW" b="1" dirty="0" smtClean="0"/>
              <a:t>嚴重影響生活適應者</a:t>
            </a:r>
          </a:p>
          <a:p>
            <a:pPr lvl="0"/>
            <a:r>
              <a:rPr lang="zh-TW" altLang="zh-TW" b="1" dirty="0" smtClean="0"/>
              <a:t>其障礙並非因智能、感官或健康等因素直接造成之結果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嚴重情緒障礙症狀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1" dirty="0" smtClean="0"/>
              <a:t>包括</a:t>
            </a:r>
            <a:r>
              <a:rPr lang="zh-TW" altLang="zh-TW" b="1" dirty="0" smtClean="0"/>
              <a:t>精神性疾患</a:t>
            </a:r>
          </a:p>
          <a:p>
            <a:pPr lvl="0"/>
            <a:r>
              <a:rPr lang="zh-TW" altLang="zh-TW" b="1" dirty="0" smtClean="0"/>
              <a:t>    情感性疾患</a:t>
            </a:r>
          </a:p>
          <a:p>
            <a:pPr lvl="0"/>
            <a:r>
              <a:rPr lang="zh-TW" altLang="zh-TW" b="1" dirty="0" smtClean="0"/>
              <a:t>    畏懼性疾患</a:t>
            </a:r>
          </a:p>
          <a:p>
            <a:pPr lvl="0"/>
            <a:r>
              <a:rPr lang="zh-TW" altLang="zh-TW" b="1" dirty="0" smtClean="0"/>
              <a:t>    焦慮性疾患</a:t>
            </a:r>
          </a:p>
          <a:p>
            <a:pPr lvl="0"/>
            <a:r>
              <a:rPr lang="zh-TW" altLang="zh-TW" b="1" dirty="0" smtClean="0"/>
              <a:t>    注意力缺陷過動症</a:t>
            </a:r>
          </a:p>
          <a:p>
            <a:pPr lvl="0"/>
            <a:r>
              <a:rPr lang="zh-TW" altLang="zh-TW" b="1" dirty="0" smtClean="0"/>
              <a:t>其他持續性之情緒或行為問題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i="1" dirty="0" smtClean="0"/>
              <a:t>認識</a:t>
            </a:r>
            <a:r>
              <a:rPr lang="en-US" altLang="zh-TW" b="1" i="1" dirty="0" smtClean="0"/>
              <a:t>ADHD</a:t>
            </a:r>
            <a:r>
              <a:rPr lang="zh-TW" altLang="zh-TW" b="1" i="1" dirty="0" smtClean="0"/>
              <a:t>【注意力缺陷過動症】</a:t>
            </a:r>
            <a:r>
              <a:rPr lang="zh-TW" altLang="zh-TW" b="1" dirty="0" smtClean="0"/>
              <a:t/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zh-TW" altLang="zh-TW" b="1" dirty="0" smtClean="0"/>
              <a:t>症狀</a:t>
            </a:r>
            <a:r>
              <a:rPr lang="zh-TW" altLang="zh-TW" b="1" dirty="0" smtClean="0"/>
              <a:t>：依其出現的有、 無 、多、 寡</a:t>
            </a:r>
          </a:p>
          <a:p>
            <a:pPr lvl="0"/>
            <a:r>
              <a:rPr lang="zh-TW" altLang="zh-TW" b="1" dirty="0" smtClean="0"/>
              <a:t>注意力不集中 〈易分心〉 </a:t>
            </a:r>
            <a:r>
              <a:rPr lang="en-US" altLang="zh-TW" b="1" dirty="0" smtClean="0"/>
              <a:t>---</a:t>
            </a:r>
            <a:r>
              <a:rPr lang="zh-TW" altLang="zh-TW" b="1" dirty="0" smtClean="0"/>
              <a:t>  注意力</a:t>
            </a:r>
            <a:r>
              <a:rPr lang="zh-TW" altLang="zh-TW" b="1" dirty="0" smtClean="0"/>
              <a:t>不集中型</a:t>
            </a:r>
          </a:p>
          <a:p>
            <a:pPr lvl="0"/>
            <a:r>
              <a:rPr lang="zh-TW" altLang="zh-TW" b="1" dirty="0" smtClean="0"/>
              <a:t> 過動〈好動</a:t>
            </a:r>
            <a:r>
              <a:rPr lang="zh-TW" altLang="zh-TW" b="1" dirty="0" smtClean="0"/>
              <a:t>〉</a:t>
            </a:r>
            <a:r>
              <a:rPr lang="en-US" altLang="zh-TW" b="1" dirty="0" smtClean="0"/>
              <a:t>---</a:t>
            </a:r>
            <a:r>
              <a:rPr lang="zh-TW" altLang="zh-TW" b="1" dirty="0" smtClean="0"/>
              <a:t>         過</a:t>
            </a:r>
            <a:r>
              <a:rPr lang="zh-TW" altLang="zh-TW" b="1" dirty="0" smtClean="0"/>
              <a:t>動型</a:t>
            </a:r>
          </a:p>
          <a:p>
            <a:pPr lvl="0"/>
            <a:r>
              <a:rPr lang="zh-TW" altLang="zh-TW" b="1" dirty="0" smtClean="0"/>
              <a:t> </a:t>
            </a:r>
            <a:r>
              <a:rPr lang="zh-TW" altLang="zh-TW" b="1" dirty="0" smtClean="0"/>
              <a:t>衝動</a:t>
            </a:r>
            <a:r>
              <a:rPr lang="en-US" altLang="zh-TW" b="1" dirty="0" smtClean="0"/>
              <a:t>----</a:t>
            </a:r>
            <a:r>
              <a:rPr lang="zh-TW" altLang="zh-TW" b="1" dirty="0" smtClean="0"/>
              <a:t>                 </a:t>
            </a:r>
            <a:r>
              <a:rPr lang="zh-TW" altLang="zh-TW" b="1" dirty="0" smtClean="0"/>
              <a:t>衝動型</a:t>
            </a:r>
          </a:p>
          <a:p>
            <a:r>
              <a:rPr lang="zh-TW" altLang="zh-TW" b="1" dirty="0" smtClean="0"/>
              <a:t> </a:t>
            </a:r>
            <a:r>
              <a:rPr lang="zh-TW" altLang="zh-TW" b="1" dirty="0" smtClean="0"/>
              <a:t>含</a:t>
            </a:r>
            <a:r>
              <a:rPr lang="zh-TW" altLang="zh-TW" b="1" dirty="0" smtClean="0"/>
              <a:t>三種的稱複合型</a:t>
            </a:r>
          </a:p>
          <a:p>
            <a:pPr lvl="0"/>
            <a:r>
              <a:rPr lang="zh-TW" altLang="zh-TW" b="1" dirty="0" smtClean="0"/>
              <a:t>七歲前出現症狀，持續半年以上</a:t>
            </a:r>
          </a:p>
          <a:p>
            <a:pPr lvl="0"/>
            <a:r>
              <a:rPr lang="zh-TW" altLang="zh-TW" b="1" dirty="0" smtClean="0"/>
              <a:t>症狀出現在兩種情境以上，並造成功能受損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1</a:t>
            </a:r>
            <a:r>
              <a:rPr lang="zh-TW" altLang="zh-TW" b="1" dirty="0" smtClean="0"/>
              <a:t>注意力不集中〈易分心〉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zh-TW" altLang="zh-TW" b="1" dirty="0" smtClean="0"/>
              <a:t>無法</a:t>
            </a:r>
            <a:r>
              <a:rPr lang="zh-TW" altLang="zh-TW" b="1" dirty="0" smtClean="0"/>
              <a:t>專心去完成一件工作或遊戲：如上課無法專心聽講，</a:t>
            </a:r>
          </a:p>
          <a:p>
            <a:r>
              <a:rPr lang="zh-TW" altLang="zh-TW" b="1" dirty="0" smtClean="0"/>
              <a:t>一有聲音或刺激，馬上就分心</a:t>
            </a:r>
          </a:p>
          <a:p>
            <a:pPr lvl="0"/>
            <a:r>
              <a:rPr lang="zh-TW" altLang="zh-TW" b="1" dirty="0" smtClean="0"/>
              <a:t>凡事做做停停、拖拖拉拉，潦潦草草</a:t>
            </a:r>
          </a:p>
          <a:p>
            <a:pPr lvl="0"/>
            <a:r>
              <a:rPr lang="zh-TW" altLang="zh-TW" b="1" dirty="0" smtClean="0"/>
              <a:t>因注意力不集中，常忘東忘西，忘記該做的事；作業、課本、功課……..等</a:t>
            </a:r>
          </a:p>
          <a:p>
            <a:pPr lvl="0"/>
            <a:r>
              <a:rPr lang="zh-TW" altLang="zh-TW" b="1" dirty="0" smtClean="0"/>
              <a:t>正對著他說話，也常似乎沒聽到</a:t>
            </a: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2.活動量過多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1" dirty="0" smtClean="0"/>
              <a:t>活潑</a:t>
            </a:r>
            <a:r>
              <a:rPr lang="zh-TW" altLang="zh-TW" b="1" dirty="0" smtClean="0"/>
              <a:t>好動   調皮搗蛋</a:t>
            </a:r>
          </a:p>
          <a:p>
            <a:pPr lvl="0"/>
            <a:r>
              <a:rPr lang="zh-TW" altLang="zh-TW" b="1" dirty="0" smtClean="0"/>
              <a:t>無法靜坐在椅子上，動手動腳，扭動身體，坐立難安，跑來跑去，跳上跳下，像“裝了馬達” 一樣</a:t>
            </a:r>
          </a:p>
          <a:p>
            <a:pPr lvl="0"/>
            <a:r>
              <a:rPr lang="zh-TW" altLang="zh-TW" b="1" dirty="0" smtClean="0"/>
              <a:t>干擾他人， 嚴重者無法上課，不自覺的離開座位，也會藉機離開教室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/>
              <a:t>腦部額葉皮質發展異常、腦部連結異常、神經傳導物質失衡、遺傳、或基因異常等因素所致。 </a:t>
            </a:r>
          </a:p>
        </p:txBody>
      </p:sp>
      <p:pic>
        <p:nvPicPr>
          <p:cNvPr id="5" name="圖片 4" descr="衝動、過動、分心特質測驗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20" t="55931" r="32467" b="11640"/>
          <a:stretch/>
        </p:blipFill>
        <p:spPr>
          <a:xfrm>
            <a:off x="580690" y="4221088"/>
            <a:ext cx="3384468" cy="1769424"/>
          </a:xfrm>
          <a:prstGeom prst="rect">
            <a:avLst/>
          </a:prstGeom>
        </p:spPr>
      </p:pic>
      <p:pic>
        <p:nvPicPr>
          <p:cNvPr id="6" name="圖片 5" descr="衝動、過動、分心特質測驗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97" t="56366" r="31299" b="10770"/>
          <a:stretch/>
        </p:blipFill>
        <p:spPr>
          <a:xfrm>
            <a:off x="5004048" y="4197337"/>
            <a:ext cx="3301341" cy="179317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過動症是怎麼一回事</a:t>
            </a:r>
            <a:r>
              <a:rPr lang="en-US" altLang="zh-TW" sz="6000" dirty="0" smtClean="0"/>
              <a:t>?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7237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3.易衝動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1" dirty="0" smtClean="0"/>
              <a:t>不</a:t>
            </a:r>
            <a:r>
              <a:rPr lang="zh-TW" altLang="zh-TW" b="1" dirty="0" smtClean="0"/>
              <a:t>經思考就行動，想做就做，不考慮是否適當或安全；如搶著說話，插話</a:t>
            </a:r>
          </a:p>
          <a:p>
            <a:pPr lvl="0"/>
            <a:r>
              <a:rPr lang="zh-TW" altLang="zh-TW" b="1" dirty="0" smtClean="0"/>
              <a:t>不停打斷別人做事，不能乖乖排隊等候</a:t>
            </a:r>
          </a:p>
          <a:p>
            <a:pPr lvl="0"/>
            <a:r>
              <a:rPr lang="zh-TW" altLang="zh-TW" b="1" dirty="0" smtClean="0"/>
              <a:t>突然出手碰人或打人</a:t>
            </a:r>
          </a:p>
          <a:p>
            <a:pPr lvl="0"/>
            <a:r>
              <a:rPr lang="zh-TW" altLang="zh-TW" b="1" dirty="0" smtClean="0"/>
              <a:t>擅自拿別人的東西</a:t>
            </a:r>
          </a:p>
          <a:p>
            <a:pPr lvl="0"/>
            <a:r>
              <a:rPr lang="zh-TW" altLang="zh-TW" b="1" dirty="0" smtClean="0"/>
              <a:t>爬到危險的地方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ADHD</a:t>
            </a:r>
            <a:r>
              <a:rPr lang="zh-TW" altLang="zh-TW" b="1" dirty="0" smtClean="0"/>
              <a:t>比率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依據</a:t>
            </a:r>
            <a:r>
              <a:rPr lang="zh-TW" altLang="zh-TW" b="1" dirty="0" smtClean="0"/>
              <a:t>1987美國精神醫學會</a:t>
            </a:r>
          </a:p>
          <a:p>
            <a:pPr lvl="0"/>
            <a:r>
              <a:rPr lang="zh-TW" altLang="zh-TW" b="1" dirty="0" smtClean="0"/>
              <a:t>發生率 3%—5%</a:t>
            </a:r>
          </a:p>
          <a:p>
            <a:pPr lvl="0"/>
            <a:r>
              <a:rPr lang="zh-TW" altLang="zh-TW" b="1" dirty="0" smtClean="0"/>
              <a:t>男:女=2 :1至10 :1</a:t>
            </a:r>
          </a:p>
          <a:p>
            <a:pPr lvl="0"/>
            <a:r>
              <a:rPr lang="zh-TW" altLang="zh-TW" b="1" dirty="0" smtClean="0"/>
              <a:t>男:女=6 :1 〈臨床上〉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ADHD</a:t>
            </a:r>
            <a:r>
              <a:rPr lang="zh-TW" altLang="zh-TW" b="1" dirty="0" smtClean="0"/>
              <a:t>男女差異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1" dirty="0" smtClean="0"/>
              <a:t>男生</a:t>
            </a:r>
            <a:r>
              <a:rPr lang="zh-TW" altLang="zh-TW" b="1" dirty="0" smtClean="0"/>
              <a:t>呈現攻擊性較女生多</a:t>
            </a:r>
          </a:p>
          <a:p>
            <a:pPr lvl="0"/>
            <a:r>
              <a:rPr lang="zh-TW" altLang="zh-TW" b="1" dirty="0" smtClean="0"/>
              <a:t>女生呈現內在性症狀傾向較高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/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1.</a:t>
            </a:r>
            <a:r>
              <a:rPr lang="zh-TW" altLang="zh-TW" b="1" dirty="0" smtClean="0"/>
              <a:t>遺傳：酒癮、歇斯底里、反社會人格</a:t>
            </a:r>
          </a:p>
          <a:p>
            <a:r>
              <a:rPr lang="en-US" altLang="zh-TW" b="1" dirty="0" smtClean="0"/>
              <a:t>2.</a:t>
            </a:r>
            <a:r>
              <a:rPr lang="zh-TW" altLang="zh-TW" b="1" dirty="0" smtClean="0"/>
              <a:t>腦傷：懷孕時母親的疾病、早產 難產 缺氧 嚴重或持續較久的黃疸、腦部受傷、 腦炎、 腦膜炎  等產生</a:t>
            </a:r>
            <a:r>
              <a:rPr lang="zh-TW" altLang="zh-TW" b="1" u="sng" dirty="0" smtClean="0"/>
              <a:t>過動及注意力不足</a:t>
            </a:r>
            <a:r>
              <a:rPr lang="zh-TW" altLang="zh-TW" b="1" dirty="0" smtClean="0"/>
              <a:t>機會較大</a:t>
            </a:r>
          </a:p>
          <a:p>
            <a:r>
              <a:rPr lang="zh-TW" altLang="zh-TW" b="1" dirty="0" smtClean="0"/>
              <a:t>  根據</a:t>
            </a:r>
            <a:r>
              <a:rPr lang="en-US" altLang="zh-TW" b="1" dirty="0" err="1" smtClean="0"/>
              <a:t>Rutter</a:t>
            </a:r>
            <a:r>
              <a:rPr lang="zh-TW" altLang="zh-TW" b="1" dirty="0" smtClean="0"/>
              <a:t>等人的英國人口普查及急性頭部外傷追蹤研究：發現</a:t>
            </a:r>
            <a:r>
              <a:rPr lang="zh-TW" altLang="zh-TW" b="1" u="sng" dirty="0" smtClean="0"/>
              <a:t>腦傷</a:t>
            </a:r>
            <a:r>
              <a:rPr lang="zh-TW" altLang="zh-TW" b="1" dirty="0" smtClean="0"/>
              <a:t>後包括過動</a:t>
            </a:r>
            <a:r>
              <a:rPr lang="en-US" altLang="zh-TW" b="1" dirty="0" smtClean="0"/>
              <a:t>ADHD</a:t>
            </a:r>
            <a:r>
              <a:rPr lang="zh-TW" altLang="zh-TW" b="1" dirty="0" smtClean="0"/>
              <a:t>在內的精神疾病會增加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ADHD</a:t>
            </a:r>
            <a:r>
              <a:rPr lang="zh-TW" altLang="zh-TW" b="1" dirty="0" smtClean="0"/>
              <a:t>的可能病因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3.</a:t>
            </a:r>
            <a:r>
              <a:rPr lang="zh-TW" altLang="zh-TW" b="1" dirty="0" smtClean="0"/>
              <a:t>腦神經傳導物質失衡，代謝異常：多巴胺較少</a:t>
            </a:r>
          </a:p>
          <a:p>
            <a:r>
              <a:rPr lang="en-US" altLang="zh-TW" b="1" dirty="0" smtClean="0"/>
              <a:t>4.</a:t>
            </a:r>
            <a:r>
              <a:rPr lang="zh-TW" altLang="zh-TW" b="1" dirty="0" smtClean="0"/>
              <a:t>社會心理因素：親子關係不良、破碎家庭、父母婚姻問題、家庭氣氛不佳、文化限制  </a:t>
            </a:r>
            <a:r>
              <a:rPr lang="en-US" altLang="zh-TW" b="1" dirty="0" smtClean="0"/>
              <a:t>5.</a:t>
            </a:r>
            <a:r>
              <a:rPr lang="zh-TW" altLang="zh-TW" b="1" dirty="0" smtClean="0"/>
              <a:t>其他：鉛中毒，食物過敏。</a:t>
            </a:r>
          </a:p>
          <a:p>
            <a:r>
              <a:rPr lang="zh-TW" altLang="zh-TW" b="1" dirty="0" smtClean="0"/>
              <a:t>越來越多的研究顯示：</a:t>
            </a:r>
          </a:p>
          <a:p>
            <a:r>
              <a:rPr lang="en-US" altLang="zh-TW" b="1" dirty="0" err="1" smtClean="0"/>
              <a:t>1.ADHD</a:t>
            </a:r>
            <a:r>
              <a:rPr lang="zh-TW" altLang="zh-TW" b="1" dirty="0" smtClean="0"/>
              <a:t>有神經生理基礎 2. 遺傳 3.環境因素可能加重症狀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ADHD</a:t>
            </a:r>
            <a:r>
              <a:rPr lang="zh-TW" altLang="zh-TW" b="1" dirty="0" smtClean="0"/>
              <a:t>併發症狀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zh-TW" altLang="zh-TW" b="1" dirty="0" smtClean="0"/>
              <a:t>學習障礙，低成就20～60 ％</a:t>
            </a:r>
          </a:p>
          <a:p>
            <a:pPr lvl="0"/>
            <a:r>
              <a:rPr lang="zh-TW" altLang="zh-TW" b="1" dirty="0" smtClean="0"/>
              <a:t>情緒障礙：憂鬱、情緒不穩、自我評價低，同儕排斥，人際關係不良20～40 ％</a:t>
            </a:r>
          </a:p>
          <a:p>
            <a:pPr lvl="0"/>
            <a:r>
              <a:rPr lang="zh-TW" altLang="zh-TW" b="1" dirty="0" smtClean="0"/>
              <a:t>有不聽話，打架，說謊，偷竊，翹課或其他反社會規範的行為</a:t>
            </a:r>
          </a:p>
          <a:p>
            <a:pPr lvl="0"/>
            <a:r>
              <a:rPr lang="zh-TW" altLang="zh-TW" b="1" dirty="0" smtClean="0"/>
              <a:t>不易管教，親子關係緊張</a:t>
            </a:r>
          </a:p>
          <a:p>
            <a:pPr lvl="0"/>
            <a:r>
              <a:rPr lang="zh-TW" altLang="zh-TW" b="1" dirty="0" smtClean="0"/>
              <a:t>軟性神經學症狀：精細動作協調不良、動作笨拙、摔倒、易打破東西、寫字潦草</a:t>
            </a:r>
          </a:p>
          <a:p>
            <a:pPr lvl="0"/>
            <a:r>
              <a:rPr lang="zh-TW" altLang="zh-TW" b="1" dirty="0" smtClean="0"/>
              <a:t>有65％合併精神疾病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伴隨</a:t>
            </a:r>
            <a:r>
              <a:rPr lang="en-US" altLang="zh-TW" b="1" dirty="0" smtClean="0"/>
              <a:t>ADHD</a:t>
            </a:r>
            <a:r>
              <a:rPr lang="zh-TW" altLang="zh-TW" b="1" dirty="0" smtClean="0"/>
              <a:t>現象的障礙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1.自閉症    </a:t>
            </a:r>
            <a:endParaRPr lang="en-US" altLang="zh-TW" b="1" dirty="0" smtClean="0"/>
          </a:p>
          <a:p>
            <a:r>
              <a:rPr lang="zh-TW" altLang="zh-TW" b="1" dirty="0" smtClean="0"/>
              <a:t>2</a:t>
            </a:r>
            <a:r>
              <a:rPr lang="zh-TW" altLang="zh-TW" b="1" dirty="0" smtClean="0"/>
              <a:t>.智能不足    </a:t>
            </a:r>
            <a:endParaRPr lang="en-US" altLang="zh-TW" b="1" dirty="0" smtClean="0"/>
          </a:p>
          <a:p>
            <a:r>
              <a:rPr lang="zh-TW" altLang="zh-TW" b="1" dirty="0" smtClean="0"/>
              <a:t>3</a:t>
            </a:r>
            <a:r>
              <a:rPr lang="zh-TW" altLang="zh-TW" b="1" dirty="0" smtClean="0"/>
              <a:t>.多發性抽慉症      </a:t>
            </a:r>
            <a:endParaRPr lang="en-US" altLang="zh-TW" b="1" dirty="0" smtClean="0"/>
          </a:p>
          <a:p>
            <a:r>
              <a:rPr lang="zh-TW" altLang="zh-TW" b="1" dirty="0" smtClean="0"/>
              <a:t>4</a:t>
            </a:r>
            <a:r>
              <a:rPr lang="zh-TW" altLang="zh-TW" b="1" dirty="0" smtClean="0"/>
              <a:t>. 情緒焦慮的人</a:t>
            </a:r>
          </a:p>
          <a:p>
            <a:r>
              <a:rPr lang="zh-TW" altLang="zh-TW" b="1" dirty="0" smtClean="0"/>
              <a:t>5</a:t>
            </a:r>
            <a:r>
              <a:rPr lang="zh-TW" altLang="zh-TW" b="1" dirty="0" smtClean="0"/>
              <a:t>.智商高、個性活潑對上課缺乏興趣時，也會有類似</a:t>
            </a:r>
            <a:r>
              <a:rPr lang="en-US" altLang="zh-TW" b="1" dirty="0" smtClean="0"/>
              <a:t>ADHD</a:t>
            </a:r>
            <a:r>
              <a:rPr lang="zh-TW" altLang="zh-TW" b="1" dirty="0" smtClean="0"/>
              <a:t>的行為，</a:t>
            </a:r>
          </a:p>
          <a:p>
            <a:r>
              <a:rPr lang="en-US" altLang="zh-TW" dirty="0" smtClean="0"/>
              <a:t>      </a:t>
            </a:r>
            <a:r>
              <a:rPr lang="zh-TW" altLang="zh-TW" dirty="0" smtClean="0"/>
              <a:t>因此需要專業醫師的診斷鑑別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ADHD</a:t>
            </a:r>
            <a:r>
              <a:rPr lang="zh-TW" altLang="zh-TW" b="1" dirty="0" smtClean="0"/>
              <a:t>學生的教育原則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zh-TW" altLang="zh-TW" b="1" dirty="0" smtClean="0"/>
              <a:t>學習環境盡量簡單化  避免視覺和聽覺刺激</a:t>
            </a:r>
          </a:p>
          <a:p>
            <a:pPr lvl="0"/>
            <a:r>
              <a:rPr lang="zh-TW" altLang="zh-TW" b="1" dirty="0" smtClean="0"/>
              <a:t>隨時協助和提醒   即時增強、具體回饋</a:t>
            </a:r>
          </a:p>
          <a:p>
            <a:pPr lvl="0"/>
            <a:r>
              <a:rPr lang="zh-TW" altLang="zh-TW" b="1" dirty="0" smtClean="0"/>
              <a:t>先鼓勵再處罰      多鼓勵少處罰</a:t>
            </a:r>
          </a:p>
          <a:p>
            <a:pPr lvl="0"/>
            <a:r>
              <a:rPr lang="zh-TW" altLang="zh-TW" b="1" dirty="0" smtClean="0"/>
              <a:t>具體、明確的指令  結構清楚可預測</a:t>
            </a:r>
          </a:p>
          <a:p>
            <a:pPr lvl="0"/>
            <a:r>
              <a:rPr lang="zh-TW" altLang="zh-TW" b="1" dirty="0" smtClean="0"/>
              <a:t>多種方法並用〈小老師、聯絡簿、座位〉</a:t>
            </a:r>
          </a:p>
          <a:p>
            <a:pPr lvl="0"/>
            <a:r>
              <a:rPr lang="zh-TW" altLang="zh-TW" b="1" dirty="0" smtClean="0"/>
              <a:t>活潑有趣具參與動態的課程較能維持注意</a:t>
            </a:r>
          </a:p>
          <a:p>
            <a:pPr lvl="0"/>
            <a:r>
              <a:rPr lang="zh-TW" altLang="zh-TW" b="1" dirty="0" smtClean="0"/>
              <a:t>作業不宜太多</a:t>
            </a:r>
          </a:p>
          <a:p>
            <a:pPr lvl="0"/>
            <a:r>
              <a:rPr lang="zh-TW" altLang="zh-TW" b="1" dirty="0" smtClean="0"/>
              <a:t>分段學習  效果更加</a:t>
            </a:r>
          </a:p>
          <a:p>
            <a:pPr lvl="0"/>
            <a:r>
              <a:rPr lang="zh-TW" altLang="zh-TW" b="1" dirty="0" smtClean="0"/>
              <a:t>上課中途  讓學生有合理的動的機會</a:t>
            </a:r>
          </a:p>
          <a:p>
            <a:pPr lvl="0"/>
            <a:r>
              <a:rPr lang="zh-TW" altLang="zh-TW" b="1" dirty="0" smtClean="0"/>
              <a:t>複雜或需更專注的科目宜安排在上午</a:t>
            </a:r>
          </a:p>
          <a:p>
            <a:pPr lvl="0"/>
            <a:r>
              <a:rPr lang="zh-TW" altLang="zh-TW" b="1" dirty="0" smtClean="0"/>
              <a:t>靜態與動態的課程交替進行</a:t>
            </a:r>
          </a:p>
          <a:p>
            <a:pPr lvl="0"/>
            <a:r>
              <a:rPr lang="zh-TW" altLang="zh-TW" b="1" dirty="0" smtClean="0"/>
              <a:t>給學生時間改變，不力求速效</a:t>
            </a:r>
          </a:p>
          <a:p>
            <a:pPr lvl="0"/>
            <a:r>
              <a:rPr lang="zh-TW" altLang="zh-TW" b="1" dirty="0" smtClean="0"/>
              <a:t>學生的適應問題，預防勝於治療 　</a:t>
            </a:r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 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zh-TW" b="1" dirty="0" smtClean="0"/>
              <a:t>輔導方向</a:t>
            </a:r>
            <a:endParaRPr lang="zh-TW" altLang="zh-TW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b="1" dirty="0" smtClean="0"/>
              <a:t>1.收集資料：了解個案，必要時和家屬 、老師或同儕聯絡</a:t>
            </a:r>
          </a:p>
          <a:p>
            <a:r>
              <a:rPr lang="zh-TW" altLang="zh-TW" b="1" dirty="0" smtClean="0"/>
              <a:t>2.建立良好的師生關係：互信、互諒、互解</a:t>
            </a:r>
          </a:p>
          <a:p>
            <a:r>
              <a:rPr lang="zh-TW" altLang="zh-TW" b="1" dirty="0" smtClean="0"/>
              <a:t>3.營造溫暖、愉悅的班級氣氛     </a:t>
            </a:r>
            <a:endParaRPr lang="en-US" altLang="zh-TW" b="1" dirty="0" smtClean="0"/>
          </a:p>
          <a:p>
            <a:r>
              <a:rPr lang="zh-TW" altLang="zh-TW" b="1" dirty="0" smtClean="0"/>
              <a:t>4</a:t>
            </a:r>
            <a:r>
              <a:rPr lang="zh-TW" altLang="zh-TW" b="1" dirty="0" smtClean="0"/>
              <a:t>.教導自我控制，找尋同儕協助</a:t>
            </a:r>
          </a:p>
          <a:p>
            <a:r>
              <a:rPr lang="zh-TW" altLang="zh-TW" b="1" dirty="0" smtClean="0"/>
              <a:t>5.評估並給予適當個別輔導</a:t>
            </a:r>
          </a:p>
          <a:p>
            <a:r>
              <a:rPr lang="zh-TW" altLang="zh-TW" b="1" dirty="0" smtClean="0"/>
              <a:t>6.調整教材、教法給於學習成就動機，找回自信</a:t>
            </a:r>
          </a:p>
          <a:p>
            <a:r>
              <a:rPr lang="zh-TW" altLang="zh-TW" b="1" dirty="0" smtClean="0"/>
              <a:t>7.成立班級危機處理小組</a:t>
            </a:r>
          </a:p>
          <a:p>
            <a:r>
              <a:rPr lang="zh-TW" altLang="zh-TW" b="1" dirty="0" smtClean="0"/>
              <a:t>8.尋求校內支援系統，發揮團隊功能</a:t>
            </a:r>
          </a:p>
          <a:p>
            <a:r>
              <a:rPr lang="zh-TW" altLang="zh-TW" b="1" dirty="0" smtClean="0"/>
              <a:t>9.隨時與導師、家長配合，並尋求警察和醫療支援</a:t>
            </a:r>
          </a:p>
          <a:p>
            <a:r>
              <a:rPr lang="en-US" altLang="zh-TW" b="1" dirty="0" smtClean="0"/>
              <a:t>10.</a:t>
            </a:r>
            <a:r>
              <a:rPr lang="zh-TW" altLang="zh-TW" b="1" dirty="0" smtClean="0"/>
              <a:t>紀錄；老師、輔導老師、導師、任   課老師、協助的學生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去標籤，重拾自信</a:t>
            </a:r>
            <a:endParaRPr lang="zh-TW" altLang="zh-TW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1" dirty="0" smtClean="0"/>
              <a:t>最差勁的學生？   成績最落後的學生？</a:t>
            </a:r>
          </a:p>
          <a:p>
            <a:pPr lvl="0"/>
            <a:r>
              <a:rPr lang="en-US" altLang="zh-TW" b="1" dirty="0" smtClean="0"/>
              <a:t>I am special.       I am a good student .</a:t>
            </a:r>
            <a:endParaRPr lang="zh-TW" altLang="zh-TW" b="1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86104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兒童精神疾病幾乎都是 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男</a:t>
            </a:r>
            <a:r>
              <a:rPr lang="en-US" altLang="zh-TW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女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 descr="ADHD 兒童組PPT 01 認識篇 0331種子版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32" t="64611" r="35151" b="5793"/>
          <a:stretch/>
        </p:blipFill>
        <p:spPr>
          <a:xfrm>
            <a:off x="1403648" y="1340768"/>
            <a:ext cx="6394126" cy="2067450"/>
          </a:xfrm>
        </p:spPr>
      </p:pic>
    </p:spTree>
    <p:extLst>
      <p:ext uri="{BB962C8B-B14F-4D97-AF65-F5344CB8AC3E}">
        <p14:creationId xmlns:p14="http://schemas.microsoft.com/office/powerpoint/2010/main" xmlns="" val="8375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ADHD教師守則【RIEF，1993】</a:t>
            </a:r>
            <a:br>
              <a:rPr lang="zh-TW" altLang="zh-TW" b="1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 smtClean="0"/>
              <a:t>接受挑戰的態度 </a:t>
            </a:r>
            <a:r>
              <a:rPr lang="en-US" altLang="zh-TW" dirty="0" smtClean="0"/>
              <a:t>             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接受</a:t>
            </a:r>
            <a:r>
              <a:rPr lang="en-US" altLang="zh-TW" dirty="0" smtClean="0"/>
              <a:t>ADHD</a:t>
            </a:r>
            <a:r>
              <a:rPr lang="zh-TW" altLang="zh-TW" dirty="0" smtClean="0"/>
              <a:t>相關的知識與訓練</a:t>
            </a:r>
          </a:p>
          <a:p>
            <a:pPr lvl="0"/>
            <a:r>
              <a:rPr lang="zh-TW" altLang="zh-TW" dirty="0" smtClean="0"/>
              <a:t>建立親師合作的關係</a:t>
            </a:r>
            <a:r>
              <a:rPr lang="en-US" altLang="zh-TW" dirty="0" smtClean="0"/>
              <a:t>          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加入</a:t>
            </a:r>
            <a:r>
              <a:rPr lang="zh-TW" altLang="zh-TW" dirty="0" smtClean="0"/>
              <a:t>治療團隊與其他專業人員合作</a:t>
            </a:r>
          </a:p>
          <a:p>
            <a:pPr lvl="0"/>
            <a:r>
              <a:rPr lang="zh-TW" altLang="zh-TW" dirty="0" smtClean="0"/>
              <a:t>不設定</a:t>
            </a:r>
            <a:r>
              <a:rPr lang="en-US" altLang="zh-TW" dirty="0" smtClean="0"/>
              <a:t>ADHD</a:t>
            </a:r>
            <a:r>
              <a:rPr lang="zh-TW" altLang="zh-TW" dirty="0" smtClean="0"/>
              <a:t>孩子的表現是偷懶</a:t>
            </a:r>
            <a:r>
              <a:rPr lang="en-US" altLang="zh-TW" dirty="0" smtClean="0"/>
              <a:t>  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不</a:t>
            </a:r>
            <a:r>
              <a:rPr lang="zh-TW" altLang="zh-TW" dirty="0" smtClean="0"/>
              <a:t>設定</a:t>
            </a:r>
            <a:r>
              <a:rPr lang="en-US" altLang="zh-TW" dirty="0" smtClean="0"/>
              <a:t>ADHD</a:t>
            </a:r>
            <a:r>
              <a:rPr lang="zh-TW" altLang="zh-TW" dirty="0" smtClean="0"/>
              <a:t>孩子的行為是故意</a:t>
            </a:r>
          </a:p>
          <a:p>
            <a:pPr lvl="0"/>
            <a:r>
              <a:rPr lang="zh-TW" altLang="zh-TW" dirty="0" smtClean="0"/>
              <a:t>不放棄學生</a:t>
            </a:r>
            <a:r>
              <a:rPr lang="en-US" altLang="zh-TW" dirty="0" smtClean="0"/>
              <a:t>          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ADHD教師守則【RIEF，1993】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zh-TW" dirty="0" smtClean="0"/>
              <a:t>不放棄行為改變技術</a:t>
            </a:r>
            <a:r>
              <a:rPr lang="en-US" altLang="zh-TW" dirty="0" smtClean="0"/>
              <a:t>      </a:t>
            </a:r>
          </a:p>
          <a:p>
            <a:pPr lvl="0"/>
            <a:r>
              <a:rPr lang="zh-TW" altLang="zh-TW" dirty="0" smtClean="0"/>
              <a:t>不要忘記尋求支援</a:t>
            </a:r>
          </a:p>
          <a:p>
            <a:pPr lvl="0"/>
            <a:r>
              <a:rPr lang="zh-TW" altLang="zh-TW" dirty="0" smtClean="0"/>
              <a:t>不要忘記讓父母參與</a:t>
            </a:r>
            <a:r>
              <a:rPr lang="en-US" altLang="zh-TW" dirty="0" smtClean="0"/>
              <a:t>  </a:t>
            </a:r>
          </a:p>
          <a:p>
            <a:pPr lvl="0"/>
            <a:r>
              <a:rPr lang="zh-TW" altLang="zh-TW" dirty="0" smtClean="0"/>
              <a:t>不怕被澆冷水</a:t>
            </a:r>
            <a:r>
              <a:rPr lang="en-US" altLang="zh-TW" dirty="0" smtClean="0"/>
              <a:t>           </a:t>
            </a:r>
          </a:p>
          <a:p>
            <a:pPr lvl="0"/>
            <a:r>
              <a:rPr lang="en-US" altLang="zh-TW" dirty="0" smtClean="0"/>
              <a:t> </a:t>
            </a:r>
            <a:r>
              <a:rPr lang="zh-TW" altLang="zh-TW" dirty="0" smtClean="0"/>
              <a:t>不怕被打擊</a:t>
            </a:r>
          </a:p>
          <a:p>
            <a:pPr lvl="0"/>
            <a:r>
              <a:rPr lang="zh-TW" altLang="zh-TW" dirty="0" smtClean="0"/>
              <a:t>不隨意受影響</a:t>
            </a:r>
            <a:r>
              <a:rPr lang="en-US" altLang="zh-TW" dirty="0" smtClean="0"/>
              <a:t>        </a:t>
            </a:r>
          </a:p>
          <a:p>
            <a:pPr lvl="0"/>
            <a:r>
              <a:rPr lang="zh-TW" altLang="zh-TW" dirty="0" smtClean="0"/>
              <a:t>不要忽略安靜、分心的學生</a:t>
            </a:r>
          </a:p>
          <a:p>
            <a:pPr lvl="0"/>
            <a:r>
              <a:rPr lang="zh-TW" altLang="zh-TW" dirty="0" smtClean="0"/>
              <a:t>不要怕改變〈態度、方法〉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ADHD普通班中課程的調整</a:t>
            </a:r>
            <a:endParaRPr lang="zh-TW" altLang="zh-TW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lvl="0"/>
            <a:r>
              <a:rPr lang="zh-TW" altLang="zh-TW" dirty="0" smtClean="0"/>
              <a:t>了解學生的學習起點〈先備知識〉與困難處</a:t>
            </a:r>
          </a:p>
          <a:p>
            <a:pPr lvl="0"/>
            <a:r>
              <a:rPr lang="zh-TW" altLang="zh-TW" dirty="0" smtClean="0"/>
              <a:t>適當的教材選擇─生命教育〈增強自信、興趣〉</a:t>
            </a:r>
          </a:p>
          <a:p>
            <a:pPr lvl="0"/>
            <a:r>
              <a:rPr lang="zh-TW" altLang="zh-TW" dirty="0" smtClean="0"/>
              <a:t>量身定作、剪裁適當的彈性學習單與作業單</a:t>
            </a:r>
          </a:p>
          <a:p>
            <a:pPr lvl="0"/>
            <a:r>
              <a:rPr lang="zh-TW" altLang="zh-TW" dirty="0" smtClean="0"/>
              <a:t>個別的協助〈老師、同儕、小組〉學習方法</a:t>
            </a:r>
          </a:p>
          <a:p>
            <a:pPr lvl="0"/>
            <a:r>
              <a:rPr lang="zh-TW" altLang="zh-TW" dirty="0" smtClean="0"/>
              <a:t>善用增強與聯絡簿</a:t>
            </a:r>
            <a:r>
              <a:rPr lang="en-US" altLang="zh-TW" dirty="0" smtClean="0"/>
              <a:t>     </a:t>
            </a:r>
            <a:r>
              <a:rPr lang="zh-TW" altLang="zh-TW" dirty="0" smtClean="0"/>
              <a:t>堅持有效教室管理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ADHD教學策略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zh-TW" altLang="zh-TW" dirty="0" smtClean="0"/>
              <a:t>去標籤，重拾自信 、多了解、給等待</a:t>
            </a:r>
          </a:p>
          <a:p>
            <a:pPr lvl="0"/>
            <a:r>
              <a:rPr lang="zh-TW" altLang="zh-TW" dirty="0" smtClean="0"/>
              <a:t>指派幹部：給與責任─被重用，重拾價值感</a:t>
            </a:r>
          </a:p>
          <a:p>
            <a:pPr lvl="0"/>
            <a:r>
              <a:rPr lang="zh-TW" altLang="zh-TW" dirty="0" smtClean="0"/>
              <a:t>重新聲明班規</a:t>
            </a:r>
            <a:r>
              <a:rPr lang="en-US" altLang="zh-TW" dirty="0" smtClean="0"/>
              <a:t>              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徹底</a:t>
            </a:r>
            <a:r>
              <a:rPr lang="zh-TW" altLang="zh-TW" dirty="0" smtClean="0"/>
              <a:t>執行獎懲辦法</a:t>
            </a:r>
            <a:r>
              <a:rPr lang="en-US" altLang="zh-TW" dirty="0" smtClean="0"/>
              <a:t> 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課程與生活相結合 </a:t>
            </a:r>
            <a:r>
              <a:rPr lang="en-US" altLang="zh-TW" dirty="0" smtClean="0"/>
              <a:t>          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課</a:t>
            </a:r>
            <a:r>
              <a:rPr lang="zh-TW" altLang="zh-TW" dirty="0" smtClean="0"/>
              <a:t>前：作情緒調整</a:t>
            </a:r>
            <a:r>
              <a:rPr lang="en-US" altLang="zh-TW" dirty="0" smtClean="0"/>
              <a:t> 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課中：營造輕鬆的上課氣氛</a:t>
            </a:r>
            <a:r>
              <a:rPr lang="en-US" altLang="zh-TW" dirty="0" smtClean="0"/>
              <a:t>   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課後 </a:t>
            </a:r>
            <a:r>
              <a:rPr lang="zh-TW" altLang="zh-TW" dirty="0" smtClean="0"/>
              <a:t>：多元評量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 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zh-TW" b="1" dirty="0" smtClean="0"/>
              <a:t>徹底執行獎懲辦法 </a:t>
            </a:r>
            <a:endParaRPr lang="zh-TW" altLang="zh-TW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每節自行記錄</a:t>
            </a:r>
            <a:r>
              <a:rPr lang="en-US" altLang="zh-TW" dirty="0" smtClean="0"/>
              <a:t>(</a:t>
            </a:r>
            <a:r>
              <a:rPr lang="zh-TW" altLang="zh-TW" dirty="0" smtClean="0"/>
              <a:t>加減分數</a:t>
            </a:r>
            <a:r>
              <a:rPr lang="en-US" altLang="zh-TW" dirty="0" smtClean="0"/>
              <a:t>)</a:t>
            </a:r>
            <a:r>
              <a:rPr lang="zh-TW" altLang="zh-TW" dirty="0" smtClean="0"/>
              <a:t>於</a:t>
            </a:r>
            <a:r>
              <a:rPr lang="zh-TW" altLang="zh-TW" u="sng" dirty="0" smtClean="0"/>
              <a:t>聯絡簿</a:t>
            </a:r>
            <a:r>
              <a:rPr lang="en-US" altLang="zh-TW" dirty="0" smtClean="0"/>
              <a:t>(or</a:t>
            </a:r>
            <a:r>
              <a:rPr lang="zh-TW" altLang="zh-TW" dirty="0" smtClean="0"/>
              <a:t>課本</a:t>
            </a:r>
            <a:r>
              <a:rPr lang="en-US" altLang="zh-TW" dirty="0" smtClean="0"/>
              <a:t>)</a:t>
            </a:r>
            <a:r>
              <a:rPr lang="zh-TW" altLang="zh-TW" dirty="0" smtClean="0"/>
              <a:t>上、當節累積十分蓋一獎章、累積五個</a:t>
            </a:r>
            <a:r>
              <a:rPr lang="zh-TW" altLang="zh-TW" dirty="0" smtClean="0"/>
              <a:t>獎章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五</a:t>
            </a:r>
            <a:r>
              <a:rPr lang="zh-TW" altLang="zh-TW" dirty="0" smtClean="0"/>
              <a:t>育卡記優、獎品﹝文具、點心、點卷、冰品、段考總分加分、﹞</a:t>
            </a:r>
          </a:p>
          <a:p>
            <a:pPr lvl="0"/>
            <a:r>
              <a:rPr lang="zh-TW" altLang="zh-TW" dirty="0" smtClean="0"/>
              <a:t>聯絡簿上記下當天善行 </a:t>
            </a:r>
            <a:r>
              <a:rPr lang="en-US" altLang="zh-TW" dirty="0" smtClean="0"/>
              <a:t>    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加</a:t>
            </a:r>
            <a:r>
              <a:rPr lang="zh-TW" altLang="zh-TW" dirty="0" smtClean="0"/>
              <a:t>【 正</a:t>
            </a:r>
            <a:r>
              <a:rPr lang="en-US" altLang="zh-TW" dirty="0" smtClean="0"/>
              <a:t>  </a:t>
            </a:r>
            <a:r>
              <a:rPr lang="zh-TW" altLang="zh-TW" dirty="0" smtClean="0"/>
              <a:t>】</a:t>
            </a:r>
            <a:r>
              <a:rPr lang="en-US" altLang="zh-TW" dirty="0" smtClean="0"/>
              <a:t>           </a:t>
            </a:r>
            <a:r>
              <a:rPr lang="zh-TW" altLang="zh-TW" dirty="0" smtClean="0"/>
              <a:t>扣【 正</a:t>
            </a:r>
            <a:r>
              <a:rPr lang="en-US" altLang="zh-TW" dirty="0" smtClean="0"/>
              <a:t>  </a:t>
            </a:r>
            <a:r>
              <a:rPr lang="zh-TW" altLang="zh-TW" dirty="0" smtClean="0"/>
              <a:t>】</a:t>
            </a:r>
            <a:r>
              <a:rPr lang="en-US" altLang="zh-TW" dirty="0" smtClean="0"/>
              <a:t> </a:t>
            </a:r>
            <a:endParaRPr lang="zh-TW" altLang="zh-TW" dirty="0" smtClean="0"/>
          </a:p>
          <a:p>
            <a:pPr lvl="0"/>
            <a:r>
              <a:rPr lang="zh-TW" altLang="zh-TW" dirty="0" smtClean="0"/>
              <a:t>獎懲分明：從第一節課開始</a:t>
            </a:r>
            <a:r>
              <a:rPr lang="en-US" altLang="zh-TW" dirty="0" smtClean="0"/>
              <a:t> 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徹底執行獎懲辦法 </a:t>
            </a:r>
            <a:endParaRPr lang="zh-TW" altLang="zh-TW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dirty="0" smtClean="0"/>
              <a:t>增強物</a:t>
            </a:r>
          </a:p>
          <a:p>
            <a:r>
              <a:rPr lang="en-US" altLang="zh-TW" dirty="0" smtClean="0"/>
              <a:t>1</a:t>
            </a:r>
            <a:r>
              <a:rPr lang="en-US" altLang="zh-TW" dirty="0" smtClean="0"/>
              <a:t>.</a:t>
            </a:r>
            <a:r>
              <a:rPr lang="zh-TW" altLang="zh-TW" dirty="0" smtClean="0"/>
              <a:t>口頭褒獎</a:t>
            </a:r>
            <a:r>
              <a:rPr lang="en-US" altLang="zh-TW" dirty="0" smtClean="0"/>
              <a:t>       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en-US" altLang="zh-TW" dirty="0" smtClean="0"/>
              <a:t>.</a:t>
            </a:r>
            <a:r>
              <a:rPr lang="zh-TW" altLang="zh-TW" dirty="0" smtClean="0"/>
              <a:t>加分</a:t>
            </a:r>
            <a:r>
              <a:rPr lang="en-US" altLang="zh-TW" dirty="0" smtClean="0"/>
              <a:t>      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en-US" altLang="zh-TW" dirty="0" smtClean="0"/>
              <a:t>.</a:t>
            </a:r>
            <a:r>
              <a:rPr lang="zh-TW" altLang="zh-TW" dirty="0" smtClean="0"/>
              <a:t>張貼</a:t>
            </a:r>
            <a:r>
              <a:rPr lang="en-US" altLang="zh-TW" dirty="0" smtClean="0"/>
              <a:t>       </a:t>
            </a:r>
            <a:endParaRPr lang="en-US" altLang="zh-TW" dirty="0" smtClean="0"/>
          </a:p>
          <a:p>
            <a:r>
              <a:rPr lang="en-US" altLang="zh-TW" dirty="0" smtClean="0"/>
              <a:t>4</a:t>
            </a:r>
            <a:r>
              <a:rPr lang="en-US" altLang="zh-TW" dirty="0" smtClean="0"/>
              <a:t>.</a:t>
            </a:r>
            <a:r>
              <a:rPr lang="zh-TW" altLang="zh-TW" dirty="0" smtClean="0"/>
              <a:t>保留於黑板上</a:t>
            </a:r>
            <a:r>
              <a:rPr lang="en-US" altLang="zh-TW" dirty="0" smtClean="0"/>
              <a:t> </a:t>
            </a:r>
            <a:endParaRPr lang="zh-TW" altLang="zh-TW" dirty="0" smtClean="0"/>
          </a:p>
          <a:p>
            <a:r>
              <a:rPr lang="en-US" altLang="zh-TW" dirty="0" smtClean="0"/>
              <a:t>5</a:t>
            </a:r>
            <a:r>
              <a:rPr lang="en-US" altLang="zh-TW" dirty="0" smtClean="0"/>
              <a:t>.</a:t>
            </a:r>
            <a:r>
              <a:rPr lang="zh-TW" altLang="zh-TW" dirty="0" smtClean="0"/>
              <a:t>在別人面前褒獎</a:t>
            </a:r>
            <a:r>
              <a:rPr lang="en-US" altLang="zh-TW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6</a:t>
            </a:r>
            <a:r>
              <a:rPr lang="en-US" altLang="zh-TW" dirty="0" smtClean="0"/>
              <a:t>.</a:t>
            </a:r>
            <a:r>
              <a:rPr lang="zh-TW" altLang="zh-TW" dirty="0" smtClean="0"/>
              <a:t>請導師在班上褒獎〈請家長在家褒獎</a:t>
            </a:r>
            <a:r>
              <a:rPr lang="zh-TW" altLang="zh-TW" dirty="0" smtClean="0"/>
              <a:t>〉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徹底執行獎懲辦法 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7.</a:t>
            </a:r>
            <a:r>
              <a:rPr lang="zh-TW" altLang="zh-TW" dirty="0" smtClean="0"/>
              <a:t>理想的作業、考卷拿給導師、家長簽名</a:t>
            </a:r>
            <a:r>
              <a:rPr lang="en-US" altLang="zh-TW" dirty="0" smtClean="0"/>
              <a:t>   </a:t>
            </a:r>
            <a:endParaRPr lang="zh-TW" altLang="zh-TW" dirty="0" smtClean="0"/>
          </a:p>
          <a:p>
            <a:r>
              <a:rPr lang="en-US" altLang="zh-TW" dirty="0" smtClean="0"/>
              <a:t>8.</a:t>
            </a:r>
            <a:r>
              <a:rPr lang="zh-TW" altLang="zh-TW" dirty="0" smtClean="0"/>
              <a:t>完成</a:t>
            </a:r>
            <a:r>
              <a:rPr lang="en-US" altLang="zh-TW" dirty="0" smtClean="0"/>
              <a:t>homework</a:t>
            </a:r>
            <a:r>
              <a:rPr lang="zh-TW" altLang="zh-TW" dirty="0" smtClean="0"/>
              <a:t>請家長簽名及日期</a:t>
            </a:r>
            <a:r>
              <a:rPr lang="en-US" altLang="zh-TW" dirty="0" smtClean="0"/>
              <a:t>.</a:t>
            </a:r>
            <a:r>
              <a:rPr lang="zh-TW" altLang="zh-TW" dirty="0" smtClean="0"/>
              <a:t>時間</a:t>
            </a:r>
          </a:p>
          <a:p>
            <a:r>
              <a:rPr lang="en-US" altLang="zh-TW" dirty="0" smtClean="0"/>
              <a:t>9.</a:t>
            </a:r>
            <a:r>
              <a:rPr lang="zh-TW" altLang="zh-TW" dirty="0" smtClean="0"/>
              <a:t>朝會頒發獎狀</a:t>
            </a:r>
            <a:r>
              <a:rPr lang="en-US" altLang="zh-TW" dirty="0" smtClean="0"/>
              <a:t>      </a:t>
            </a:r>
          </a:p>
          <a:p>
            <a:r>
              <a:rPr lang="en-US" altLang="zh-TW" dirty="0" smtClean="0"/>
              <a:t>10.</a:t>
            </a:r>
            <a:r>
              <a:rPr lang="zh-TW" altLang="zh-TW" dirty="0" smtClean="0"/>
              <a:t>握手</a:t>
            </a:r>
            <a:r>
              <a:rPr lang="en-US" altLang="zh-TW" dirty="0" smtClean="0"/>
              <a:t>     </a:t>
            </a:r>
          </a:p>
          <a:p>
            <a:r>
              <a:rPr lang="en-US" altLang="zh-TW" dirty="0" smtClean="0"/>
              <a:t>11. </a:t>
            </a:r>
            <a:r>
              <a:rPr lang="zh-TW" altLang="zh-TW" dirty="0" smtClean="0"/>
              <a:t>關愛的眼神</a:t>
            </a:r>
          </a:p>
          <a:p>
            <a:r>
              <a:rPr lang="en-US" altLang="zh-TW" dirty="0" smtClean="0"/>
              <a:t>12. </a:t>
            </a:r>
            <a:r>
              <a:rPr lang="zh-TW" altLang="zh-TW" dirty="0" smtClean="0"/>
              <a:t>聯絡簿上寫愛語  </a:t>
            </a:r>
            <a:endParaRPr lang="en-US" altLang="zh-TW" dirty="0" smtClean="0"/>
          </a:p>
          <a:p>
            <a:r>
              <a:rPr lang="en-US" altLang="zh-TW" dirty="0" smtClean="0"/>
              <a:t>13.</a:t>
            </a:r>
            <a:r>
              <a:rPr lang="zh-TW" altLang="zh-TW" dirty="0" smtClean="0"/>
              <a:t>適當的表達愛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讚美的奇妙</a:t>
            </a:r>
            <a:endParaRPr lang="zh-TW" altLang="zh-TW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大人、老人也和小孩一樣需要讚美</a:t>
            </a:r>
          </a:p>
          <a:p>
            <a:pPr lvl="0"/>
            <a:r>
              <a:rPr lang="zh-TW" altLang="zh-TW" dirty="0" smtClean="0"/>
              <a:t>在背後和他人面前誇讚他們效果更好</a:t>
            </a:r>
          </a:p>
          <a:p>
            <a:pPr lvl="0"/>
            <a:r>
              <a:rPr lang="zh-TW" altLang="zh-TW" dirty="0" smtClean="0"/>
              <a:t>盡量歸功給對方</a:t>
            </a:r>
          </a:p>
          <a:p>
            <a:pPr lvl="0"/>
            <a:r>
              <a:rPr lang="en-US" altLang="zh-TW" dirty="0" smtClean="0"/>
              <a:t>“</a:t>
            </a:r>
            <a:r>
              <a:rPr lang="zh-TW" altLang="zh-TW" dirty="0" smtClean="0"/>
              <a:t>你的善良，熱心，勤勞</a:t>
            </a:r>
            <a:r>
              <a:rPr lang="en-US" altLang="zh-TW" dirty="0" smtClean="0"/>
              <a:t>…..</a:t>
            </a:r>
            <a:r>
              <a:rPr lang="zh-TW" altLang="zh-TW" dirty="0" smtClean="0"/>
              <a:t>很棒 ，我很喜歡 ，但我實在不喜歡你的行為</a:t>
            </a:r>
            <a:r>
              <a:rPr lang="en-US" altLang="zh-TW" dirty="0" smtClean="0"/>
              <a:t>”</a:t>
            </a:r>
            <a:r>
              <a:rPr lang="zh-TW" altLang="zh-TW" dirty="0" smtClean="0"/>
              <a:t>〈亂講話；利哭爸</a:t>
            </a:r>
            <a:r>
              <a:rPr lang="en-US" altLang="zh-TW" dirty="0" smtClean="0"/>
              <a:t>  </a:t>
            </a:r>
            <a:r>
              <a:rPr lang="zh-TW" altLang="zh-TW" dirty="0" smtClean="0"/>
              <a:t>立可白</a:t>
            </a:r>
            <a:r>
              <a:rPr lang="en-US" altLang="zh-TW" dirty="0" smtClean="0"/>
              <a:t>….. </a:t>
            </a:r>
            <a:r>
              <a:rPr lang="zh-TW" altLang="zh-TW" dirty="0" smtClean="0"/>
              <a:t>〉</a:t>
            </a:r>
          </a:p>
          <a:p>
            <a:pPr lvl="0"/>
            <a:r>
              <a:rPr lang="zh-TW" altLang="zh-TW" dirty="0" smtClean="0"/>
              <a:t>握手，捏手功，肢體的碰觸；直接傳愛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【決不體罰】</a:t>
            </a:r>
            <a:endParaRPr lang="zh-TW" altLang="zh-TW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2007.10</a:t>
            </a:r>
            <a:r>
              <a:rPr lang="zh-TW" altLang="zh-TW" dirty="0" smtClean="0"/>
              <a:t>《教師輔導與管教學生辦法注意事項》草案出爐，首度正面表列「教師得採取的管教措施」，包括站立反省、靜坐反省、公共服務、口頭糾正、調整座位等十四項。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【決不體罰】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該管教辦法注意事項也以「負面表列」方式，列出四大類禁止教師採取的措施，包括毆打學生身體任何部位、命令學生自己打自己、責令學生做特定動作（如半蹲、罰跪、蛙跳、單腳支撐地面、學鴨子走路等）、誹謗、公然侮辱、恐嚇、身心虐待、罰款、沒收學生物品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ADHD 兒童組PPT 01 認識篇 0331種子版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2" t="12135" r="23071" b="1279"/>
          <a:stretch/>
        </p:blipFill>
        <p:spPr>
          <a:xfrm>
            <a:off x="107504" y="116632"/>
            <a:ext cx="8732900" cy="6375789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81676" y="6021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00" b="1" dirty="0" smtClean="0"/>
              <a:t>圖自國前署</a:t>
            </a:r>
            <a:r>
              <a:rPr lang="en-US" altLang="zh-TW" sz="1800" b="1" dirty="0" smtClean="0"/>
              <a:t>ADHD</a:t>
            </a:r>
            <a:r>
              <a:rPr lang="zh-TW" altLang="en-US" sz="1800" b="1" dirty="0"/>
              <a:t>知</a:t>
            </a:r>
            <a:r>
              <a:rPr lang="zh-TW" altLang="en-US" sz="1800" b="1" dirty="0" smtClean="0"/>
              <a:t>能推廣教材</a:t>
            </a:r>
            <a:endParaRPr lang="zh-TW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40008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 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r>
              <a:rPr lang="zh-TW" altLang="zh-TW" b="1" dirty="0" smtClean="0"/>
              <a:t>獎懲原則【決不體罰】 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1.</a:t>
            </a:r>
            <a:r>
              <a:rPr lang="zh-TW" altLang="zh-TW" dirty="0" smtClean="0"/>
              <a:t>獎懲要有具體事實，不浮誇。</a:t>
            </a:r>
            <a:r>
              <a:rPr lang="en-US" altLang="zh-TW" dirty="0" smtClean="0"/>
              <a:t>     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en-US" altLang="zh-TW" dirty="0" smtClean="0"/>
              <a:t>.</a:t>
            </a:r>
            <a:r>
              <a:rPr lang="zh-TW" altLang="zh-TW" dirty="0" smtClean="0"/>
              <a:t>多給機會表現：以其能力作得到為標準</a:t>
            </a:r>
            <a:r>
              <a:rPr lang="en-US" altLang="zh-TW" dirty="0" smtClean="0"/>
              <a:t>  </a:t>
            </a:r>
            <a:endParaRPr lang="zh-TW" altLang="zh-TW" dirty="0" smtClean="0"/>
          </a:p>
          <a:p>
            <a:r>
              <a:rPr lang="en-US" altLang="zh-TW" dirty="0" smtClean="0"/>
              <a:t>3.</a:t>
            </a:r>
            <a:r>
              <a:rPr lang="zh-TW" altLang="zh-TW" dirty="0" smtClean="0"/>
              <a:t>扣分時口氣要緩和 </a:t>
            </a:r>
            <a:r>
              <a:rPr lang="en-US" altLang="zh-TW" dirty="0" smtClean="0"/>
              <a:t>              </a:t>
            </a:r>
            <a:endParaRPr lang="en-US" altLang="zh-TW" dirty="0" smtClean="0"/>
          </a:p>
          <a:p>
            <a:r>
              <a:rPr lang="en-US" altLang="zh-TW" dirty="0" smtClean="0"/>
              <a:t>4</a:t>
            </a:r>
            <a:r>
              <a:rPr lang="en-US" altLang="zh-TW" dirty="0" smtClean="0"/>
              <a:t>.</a:t>
            </a:r>
            <a:r>
              <a:rPr lang="zh-TW" altLang="zh-TW" dirty="0" smtClean="0"/>
              <a:t>扣分後要給機會加分</a:t>
            </a:r>
            <a:r>
              <a:rPr lang="en-US" altLang="zh-TW" dirty="0" smtClean="0"/>
              <a:t> </a:t>
            </a:r>
            <a:endParaRPr lang="zh-TW" altLang="zh-TW" dirty="0" smtClean="0"/>
          </a:p>
          <a:p>
            <a:r>
              <a:rPr lang="en-US" altLang="zh-TW" dirty="0" smtClean="0"/>
              <a:t>5.</a:t>
            </a:r>
            <a:r>
              <a:rPr lang="zh-TW" altLang="zh-TW" dirty="0" smtClean="0"/>
              <a:t>懲罰時不情緒化</a:t>
            </a:r>
            <a:r>
              <a:rPr lang="en-US" altLang="zh-TW" dirty="0" smtClean="0"/>
              <a:t>                 </a:t>
            </a:r>
            <a:endParaRPr lang="en-US" altLang="zh-TW" dirty="0" smtClean="0"/>
          </a:p>
          <a:p>
            <a:r>
              <a:rPr lang="en-US" altLang="zh-TW" dirty="0" smtClean="0"/>
              <a:t>6</a:t>
            </a:r>
            <a:r>
              <a:rPr lang="en-US" altLang="zh-TW" dirty="0" smtClean="0"/>
              <a:t>.</a:t>
            </a:r>
            <a:r>
              <a:rPr lang="zh-TW" altLang="zh-TW" dirty="0" smtClean="0"/>
              <a:t>堅持原則：公平、公正、公開</a:t>
            </a:r>
          </a:p>
          <a:p>
            <a:r>
              <a:rPr lang="en-US" altLang="zh-TW" dirty="0" smtClean="0"/>
              <a:t>7.</a:t>
            </a:r>
            <a:r>
              <a:rPr lang="zh-TW" altLang="zh-TW" dirty="0" smtClean="0"/>
              <a:t>嚴重問題解決需視情形適當處理</a:t>
            </a:r>
            <a:r>
              <a:rPr lang="en-US" altLang="zh-TW" dirty="0" smtClean="0"/>
              <a:t>   </a:t>
            </a:r>
            <a:endParaRPr lang="en-US" altLang="zh-TW" dirty="0" smtClean="0"/>
          </a:p>
          <a:p>
            <a:r>
              <a:rPr lang="en-US" altLang="zh-TW" dirty="0" smtClean="0"/>
              <a:t>8</a:t>
            </a:r>
            <a:r>
              <a:rPr lang="en-US" altLang="zh-TW" dirty="0" smtClean="0"/>
              <a:t>.</a:t>
            </a:r>
            <a:r>
              <a:rPr lang="zh-TW" altLang="zh-TW" dirty="0" smtClean="0"/>
              <a:t>懲罰時一定要以愛學生為立場。</a:t>
            </a:r>
            <a:r>
              <a:rPr lang="en-US" altLang="zh-TW" dirty="0" smtClean="0"/>
              <a:t> </a:t>
            </a:r>
            <a:endParaRPr lang="zh-TW" altLang="zh-TW" dirty="0" smtClean="0"/>
          </a:p>
          <a:p>
            <a:r>
              <a:rPr lang="en-US" altLang="zh-TW" dirty="0" smtClean="0"/>
              <a:t>9.</a:t>
            </a:r>
            <a:r>
              <a:rPr lang="zh-TW" altLang="zh-TW" dirty="0" smtClean="0"/>
              <a:t>多給改過的機會。</a:t>
            </a:r>
            <a:r>
              <a:rPr lang="en-US" altLang="zh-TW" dirty="0" smtClean="0"/>
              <a:t>               </a:t>
            </a:r>
            <a:endParaRPr lang="en-US" altLang="zh-TW" dirty="0" smtClean="0"/>
          </a:p>
          <a:p>
            <a:r>
              <a:rPr lang="en-US" altLang="zh-TW" dirty="0" smtClean="0"/>
              <a:t>10</a:t>
            </a:r>
            <a:r>
              <a:rPr lang="en-US" altLang="zh-TW" dirty="0" smtClean="0"/>
              <a:t>.</a:t>
            </a:r>
            <a:r>
              <a:rPr lang="zh-TW" altLang="zh-TW" dirty="0" smtClean="0"/>
              <a:t>盡量隱惡揚善，多看學生的光明面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獎懲原則【決不體罰】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11.</a:t>
            </a:r>
            <a:r>
              <a:rPr lang="zh-TW" altLang="zh-TW" dirty="0" smtClean="0"/>
              <a:t>懲罰時避免譏諷學生或不當的動作</a:t>
            </a:r>
            <a:r>
              <a:rPr lang="en-US" altLang="zh-TW" dirty="0" smtClean="0"/>
              <a:t>12.</a:t>
            </a:r>
            <a:r>
              <a:rPr lang="zh-TW" altLang="zh-TW" dirty="0" smtClean="0"/>
              <a:t>獎勵要多於懲罰</a:t>
            </a:r>
            <a:r>
              <a:rPr lang="en-US" altLang="zh-TW" dirty="0" smtClean="0"/>
              <a:t> </a:t>
            </a:r>
            <a:endParaRPr lang="zh-TW" altLang="zh-TW" dirty="0" smtClean="0"/>
          </a:p>
          <a:p>
            <a:r>
              <a:rPr lang="en-US" altLang="zh-TW" dirty="0" smtClean="0"/>
              <a:t>13.</a:t>
            </a:r>
            <a:r>
              <a:rPr lang="zh-TW" altLang="zh-TW" dirty="0" smtClean="0"/>
              <a:t>老師情緒不隨學生起舞</a:t>
            </a:r>
            <a:r>
              <a:rPr lang="en-US" altLang="zh-TW" dirty="0" smtClean="0"/>
              <a:t>      </a:t>
            </a:r>
            <a:endParaRPr lang="zh-TW" altLang="zh-TW" dirty="0" smtClean="0"/>
          </a:p>
          <a:p>
            <a:r>
              <a:rPr lang="en-US" altLang="zh-TW" dirty="0" smtClean="0"/>
              <a:t>14.</a:t>
            </a:r>
            <a:r>
              <a:rPr lang="zh-TW" altLang="zh-TW" dirty="0" smtClean="0"/>
              <a:t>記住：他只是個孩子，所有的處理對他都是示範</a:t>
            </a:r>
          </a:p>
          <a:p>
            <a:r>
              <a:rPr lang="en-US" altLang="zh-TW" dirty="0" smtClean="0"/>
              <a:t>15.</a:t>
            </a:r>
            <a:r>
              <a:rPr lang="zh-TW" altLang="zh-TW" dirty="0" smtClean="0"/>
              <a:t>懲罰時避免翻舊帳，要就事論事</a:t>
            </a:r>
          </a:p>
          <a:p>
            <a:r>
              <a:rPr lang="en-US" altLang="zh-TW" dirty="0" smtClean="0"/>
              <a:t>16.</a:t>
            </a:r>
            <a:r>
              <a:rPr lang="zh-TW" altLang="zh-TW" dirty="0" smtClean="0"/>
              <a:t>懲罰時避免讓學生誤會，讓他了解，心服口服</a:t>
            </a:r>
          </a:p>
          <a:p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成功的過動症《ADHD》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愛能成就一切</a:t>
            </a:r>
            <a:endParaRPr lang="zh-TW" altLang="zh-TW" dirty="0" smtClean="0"/>
          </a:p>
          <a:p>
            <a:r>
              <a:rPr lang="en-US" altLang="zh-TW" dirty="0" smtClean="0"/>
              <a:t>      </a:t>
            </a:r>
            <a:r>
              <a:rPr lang="zh-TW" altLang="zh-TW" b="1" dirty="0" smtClean="0"/>
              <a:t>我會在漫漫長夜中守候你</a:t>
            </a:r>
            <a:endParaRPr lang="zh-TW" altLang="zh-TW" dirty="0" smtClean="0"/>
          </a:p>
          <a:p>
            <a:r>
              <a:rPr lang="en-US" altLang="zh-TW" b="1" dirty="0" smtClean="0"/>
              <a:t>       </a:t>
            </a:r>
            <a:r>
              <a:rPr lang="zh-TW" altLang="zh-TW" b="1" dirty="0" smtClean="0"/>
              <a:t>用愛伴你走出孤寂的黑夜</a:t>
            </a:r>
            <a:endParaRPr lang="zh-TW" altLang="zh-TW" dirty="0" smtClean="0"/>
          </a:p>
          <a:p>
            <a:r>
              <a:rPr lang="en-US" altLang="zh-TW" b="1" dirty="0" smtClean="0"/>
              <a:t>       </a:t>
            </a:r>
            <a:r>
              <a:rPr lang="zh-TW" altLang="zh-TW" b="1" dirty="0" smtClean="0"/>
              <a:t>當惡夢令你驚悚而泣</a:t>
            </a:r>
            <a:endParaRPr lang="zh-TW" altLang="zh-TW" dirty="0" smtClean="0"/>
          </a:p>
          <a:p>
            <a:r>
              <a:rPr lang="en-US" altLang="zh-TW" b="1" dirty="0" smtClean="0"/>
              <a:t>        </a:t>
            </a:r>
            <a:r>
              <a:rPr lang="zh-TW" altLang="zh-TW" b="1" dirty="0" smtClean="0"/>
              <a:t>我會證明</a:t>
            </a:r>
            <a:r>
              <a:rPr lang="en-US" altLang="zh-TW" b="1" dirty="0" smtClean="0"/>
              <a:t>“</a:t>
            </a:r>
            <a:r>
              <a:rPr lang="zh-TW" altLang="zh-TW" b="1" dirty="0" smtClean="0"/>
              <a:t>愛能成就一切</a:t>
            </a:r>
            <a:r>
              <a:rPr lang="en-US" altLang="zh-TW" b="1" dirty="0" smtClean="0"/>
              <a:t>”</a:t>
            </a:r>
            <a:endParaRPr lang="zh-TW" altLang="zh-TW" dirty="0" smtClean="0"/>
          </a:p>
          <a:p>
            <a:r>
              <a:rPr lang="en-US" altLang="zh-TW" b="1" dirty="0" smtClean="0"/>
              <a:t>                      “</a:t>
            </a:r>
            <a:r>
              <a:rPr lang="zh-TW" altLang="zh-TW" b="1" dirty="0" smtClean="0"/>
              <a:t>愛能成就一切</a:t>
            </a:r>
            <a:r>
              <a:rPr lang="en-US" altLang="zh-TW" b="1" dirty="0" smtClean="0"/>
              <a:t>”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 </a:t>
            </a:r>
            <a:endParaRPr lang="zh-TW" altLang="zh-TW" dirty="0" smtClean="0"/>
          </a:p>
          <a:p>
            <a:r>
              <a:rPr lang="zh-TW" altLang="zh-TW" b="1" dirty="0" smtClean="0"/>
              <a:t>老師！</a:t>
            </a:r>
            <a:endParaRPr lang="zh-TW" altLang="zh-TW" dirty="0" smtClean="0"/>
          </a:p>
          <a:p>
            <a:r>
              <a:rPr lang="zh-TW" altLang="zh-TW" b="1" dirty="0" smtClean="0"/>
              <a:t>您可能是孩子這輩子的</a:t>
            </a:r>
            <a:endParaRPr lang="zh-TW" altLang="zh-TW" dirty="0" smtClean="0"/>
          </a:p>
          <a:p>
            <a:r>
              <a:rPr lang="zh-TW" altLang="zh-TW" b="1" dirty="0" smtClean="0"/>
              <a:t>        重要他人！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sz="6600" b="1" dirty="0" smtClean="0"/>
              <a:t> </a:t>
            </a:r>
            <a:r>
              <a:rPr lang="zh-TW" altLang="en-US" sz="6600" b="1" dirty="0" smtClean="0">
                <a:solidFill>
                  <a:srgbClr val="FF0000"/>
                </a:solidFill>
              </a:rPr>
              <a:t>青少年亞斯伯格</a:t>
            </a:r>
            <a:r>
              <a:rPr lang="en-US" altLang="zh-TW" sz="66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6600" b="1" dirty="0" smtClean="0">
                <a:solidFill>
                  <a:srgbClr val="FF0000"/>
                </a:solidFill>
              </a:rPr>
              <a:t>高功能自閉症 學生</a:t>
            </a:r>
            <a:r>
              <a:rPr lang="zh-TW" altLang="en-US" sz="6600" b="1" dirty="0" smtClean="0">
                <a:solidFill>
                  <a:srgbClr val="FF0000"/>
                </a:solidFill>
              </a:rPr>
              <a:t>的   </a:t>
            </a:r>
            <a:endParaRPr lang="en-US" altLang="zh-TW" sz="6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66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6600" b="1" dirty="0" smtClean="0">
                <a:solidFill>
                  <a:srgbClr val="FF0000"/>
                </a:solidFill>
              </a:rPr>
              <a:t>      社交</a:t>
            </a:r>
            <a:r>
              <a:rPr lang="zh-TW" altLang="en-US" sz="6600" b="1" dirty="0" smtClean="0">
                <a:solidFill>
                  <a:srgbClr val="FF0000"/>
                </a:solidFill>
              </a:rPr>
              <a:t>技巧教學</a:t>
            </a:r>
            <a:endParaRPr lang="zh-TW" altLang="zh-TW" sz="6600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青少年的社交處境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b="1" dirty="0" smtClean="0"/>
              <a:t> </a:t>
            </a:r>
            <a:r>
              <a:rPr lang="en-US" altLang="zh-TW" dirty="0" smtClean="0"/>
              <a:t>• </a:t>
            </a:r>
            <a:r>
              <a:rPr lang="zh-TW" altLang="en-US" dirty="0" smtClean="0"/>
              <a:t>青少年亞斯伯格</a:t>
            </a:r>
            <a:r>
              <a:rPr lang="en-US" altLang="zh-TW" dirty="0" smtClean="0"/>
              <a:t>/</a:t>
            </a:r>
            <a:r>
              <a:rPr lang="zh-TW" altLang="en-US" dirty="0" smtClean="0"/>
              <a:t>高功能自閉症學生的社交處境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亞斯伯格</a:t>
            </a:r>
            <a:r>
              <a:rPr lang="en-US" altLang="zh-TW" dirty="0" smtClean="0"/>
              <a:t>/</a:t>
            </a:r>
            <a:r>
              <a:rPr lang="zh-TW" altLang="en-US" dirty="0" smtClean="0"/>
              <a:t>高功能自閉症學生的社交核心障礙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亞斯伯格</a:t>
            </a:r>
            <a:r>
              <a:rPr lang="en-US" altLang="zh-TW" dirty="0" smtClean="0"/>
              <a:t>/</a:t>
            </a:r>
            <a:r>
              <a:rPr lang="zh-TW" altLang="en-US" dirty="0" smtClean="0"/>
              <a:t>高功能自閉症學生的社交技巧教學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青少年亞斯伯格</a:t>
            </a:r>
            <a:r>
              <a:rPr lang="en-US" altLang="zh-TW" dirty="0" smtClean="0"/>
              <a:t>/</a:t>
            </a:r>
            <a:r>
              <a:rPr lang="zh-TW" altLang="en-US" dirty="0" smtClean="0"/>
              <a:t>高功能自閉症學生的社交技巧 教學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簡介 </a:t>
            </a:r>
            <a:r>
              <a:rPr lang="en-US" altLang="zh-TW" b="1" dirty="0" err="1" smtClean="0"/>
              <a:t>ASD</a:t>
            </a:r>
            <a:r>
              <a:rPr lang="zh-TW" altLang="en-US" b="1" dirty="0" smtClean="0"/>
              <a:t>的困境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對</a:t>
            </a:r>
            <a:r>
              <a:rPr lang="zh-TW" altLang="en-US" dirty="0" smtClean="0"/>
              <a:t>「自閉症類障礙」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ASD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的人來說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熟稔社交技能是一項令人畏懼的挑戰。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他們並沒有與生俱來結交朋友、維持友誼、適應別人 、與人合作的能力。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要瞭解行為和互動的社會規範，對他們而言是困惑的 ，甚至喘不過氣、難以承受。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通常他們缺乏適當社交行為的知識，也對不成文的社 會行為約定毫無所悉。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影響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這種對社會規範無法瞭解的困境影響了所有情 境，也交織存在人際關係的所有面向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更有甚者，這些困境後來導致社會孤立、自我 放逐、無法維持成功就業、誤解、沮喪和焦慮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一個惡性循環：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 </a:t>
            </a:r>
            <a:r>
              <a:rPr lang="zh-TW" altLang="en-US" dirty="0" smtClean="0"/>
              <a:t>自閉兒與同儕相處時，只有不成熟的社交技巧和不適當的社會行為  社交的失敗，對自己產生更多負面的評價、社交焦慮  互相交錯增強，把孩子更加推向沉淪的方向，  產生更多課業與行為問題。  </a:t>
            </a:r>
            <a:endParaRPr lang="en-US" altLang="zh-TW" dirty="0" smtClean="0"/>
          </a:p>
          <a:p>
            <a:r>
              <a:rPr lang="zh-TW" altLang="en-US" dirty="0" smtClean="0"/>
              <a:t>沒有</a:t>
            </a:r>
            <a:r>
              <a:rPr lang="zh-TW" altLang="en-US" dirty="0" smtClean="0"/>
              <a:t>朋友</a:t>
            </a:r>
            <a:r>
              <a:rPr lang="en-US" altLang="zh-TW" dirty="0" smtClean="0"/>
              <a:t>/</a:t>
            </a:r>
            <a:r>
              <a:rPr lang="zh-TW" altLang="en-US" dirty="0" smtClean="0"/>
              <a:t>被同儕排擠、拒絕  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一個惡性循環：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 </a:t>
            </a:r>
            <a:r>
              <a:rPr lang="zh-TW" altLang="en-US" dirty="0" smtClean="0"/>
              <a:t>面臨一大串可能的危險：輟學、酒精藥物的濫用、嚴重暴力甚至犯 罪、憂鬱症、成年社會關係障礙。  </a:t>
            </a:r>
            <a:endParaRPr lang="en-US" altLang="zh-TW" dirty="0" smtClean="0"/>
          </a:p>
          <a:p>
            <a:r>
              <a:rPr lang="zh-TW" altLang="en-US" dirty="0" smtClean="0"/>
              <a:t>清楚查覺到自己沒有滿意的人際關係，並且對這樣的處境感到非常 寂寞、害怕以及被孤立</a:t>
            </a:r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ADHD 兒童組PPT 01 認識篇 0331種子版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0" t="11873" r="23697" b="1017"/>
          <a:stretch/>
        </p:blipFill>
        <p:spPr>
          <a:xfrm>
            <a:off x="6270" y="5661"/>
            <a:ext cx="9137730" cy="7006295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763688" y="6286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00" b="1" dirty="0" smtClean="0"/>
              <a:t>圖自國前署</a:t>
            </a:r>
            <a:r>
              <a:rPr lang="en-US" altLang="zh-TW" sz="1800" b="1" dirty="0" smtClean="0"/>
              <a:t>ADHD</a:t>
            </a:r>
            <a:r>
              <a:rPr lang="zh-TW" altLang="en-US" sz="1800" b="1" dirty="0"/>
              <a:t>知</a:t>
            </a:r>
            <a:r>
              <a:rPr lang="zh-TW" altLang="en-US" sz="1800" b="1" dirty="0" smtClean="0"/>
              <a:t>能推廣教材</a:t>
            </a:r>
            <a:endParaRPr lang="zh-TW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24920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 </a:t>
            </a:r>
            <a:r>
              <a:rPr lang="zh-TW" altLang="en-US" sz="2700" b="1" dirty="0" smtClean="0"/>
              <a:t>亞斯伯格</a:t>
            </a:r>
            <a:r>
              <a:rPr lang="en-US" altLang="zh-TW" sz="2700" b="1" dirty="0" smtClean="0"/>
              <a:t>/</a:t>
            </a:r>
            <a:r>
              <a:rPr lang="zh-TW" altLang="en-US" sz="2700" b="1" dirty="0" smtClean="0"/>
              <a:t>自閉症學生 社交困難的核心障礙 </a:t>
            </a:r>
            <a:r>
              <a:rPr lang="en-US" altLang="zh-TW" sz="2700" b="1" dirty="0" smtClean="0"/>
              <a:t>Winner, M. (2002). Assessment of social skills for students with </a:t>
            </a:r>
            <a:r>
              <a:rPr lang="en-US" altLang="zh-TW" sz="2700" b="1" dirty="0" err="1" smtClean="0"/>
              <a:t>Asperger</a:t>
            </a:r>
            <a:r>
              <a:rPr lang="en-US" altLang="zh-TW" sz="2700" b="1" dirty="0" smtClean="0"/>
              <a:t> syndrome and high-functioning autism</a:t>
            </a:r>
            <a:r>
              <a:rPr lang="en-US" altLang="zh-TW" sz="2700" dirty="0" smtClean="0"/>
              <a:t>. </a:t>
            </a:r>
            <a:endParaRPr lang="zh-TW" altLang="en-US" sz="27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Assessment </a:t>
            </a:r>
            <a:r>
              <a:rPr lang="en-US" altLang="zh-TW" dirty="0" smtClean="0"/>
              <a:t>for Effective Intervention, 27, 73–80 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心智理論的缺陷</a:t>
            </a:r>
            <a:r>
              <a:rPr lang="en-US" altLang="zh-TW" dirty="0" smtClean="0"/>
              <a:t>Theory of mind deficit: </a:t>
            </a:r>
            <a:r>
              <a:rPr lang="zh-TW" altLang="en-US" dirty="0" smtClean="0"/>
              <a:t>難以了解別人的想法、感受和意圖和自己不同，推測別人的想法 、感受和意圖有</a:t>
            </a:r>
            <a:r>
              <a:rPr lang="zh-TW" altLang="en-US" dirty="0" smtClean="0"/>
              <a:t>困難 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2700" b="1" dirty="0" smtClean="0"/>
              <a:t> </a:t>
            </a:r>
            <a:r>
              <a:rPr lang="zh-TW" altLang="en-US" sz="2700" b="1" dirty="0" smtClean="0"/>
              <a:t>亞斯伯格</a:t>
            </a:r>
            <a:r>
              <a:rPr lang="en-US" altLang="zh-TW" sz="2700" b="1" dirty="0" smtClean="0"/>
              <a:t>/</a:t>
            </a:r>
            <a:r>
              <a:rPr lang="zh-TW" altLang="en-US" sz="2700" b="1" dirty="0" smtClean="0"/>
              <a:t>自閉症學生 社交困難的核心障礙 </a:t>
            </a:r>
            <a:r>
              <a:rPr lang="en-US" altLang="zh-TW" sz="2700" b="1" dirty="0" smtClean="0"/>
              <a:t>Winner, M. (2002). Assessment of social skills for students with </a:t>
            </a:r>
            <a:r>
              <a:rPr lang="en-US" altLang="zh-TW" sz="2700" b="1" dirty="0" err="1" smtClean="0"/>
              <a:t>Asperger</a:t>
            </a:r>
            <a:r>
              <a:rPr lang="en-US" altLang="zh-TW" sz="2700" b="1" dirty="0" smtClean="0"/>
              <a:t> syndrome and high-functioning</a:t>
            </a:r>
            <a:r>
              <a:rPr lang="en-US" altLang="zh-TW" sz="2200" b="1" dirty="0" smtClean="0"/>
              <a:t> autism</a:t>
            </a:r>
            <a:endParaRPr lang="zh-TW" altLang="en-US" sz="2200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整體和重點思考能力的缺失</a:t>
            </a:r>
            <a:r>
              <a:rPr lang="en-US" altLang="zh-TW" dirty="0" smtClean="0"/>
              <a:t>Weak central coherence: </a:t>
            </a:r>
            <a:r>
              <a:rPr lang="zh-TW" altLang="en-US" dirty="0" smtClean="0"/>
              <a:t>難以統整各種感官得來的細節，以便了解整體 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執行力的困難</a:t>
            </a:r>
            <a:r>
              <a:rPr lang="en-US" altLang="zh-TW" dirty="0" smtClean="0"/>
              <a:t>Executive dysfunction: </a:t>
            </a:r>
            <a:r>
              <a:rPr lang="zh-TW" altLang="en-US" dirty="0" smtClean="0"/>
              <a:t>對行為的計畫、分析步驟、啟動、持續，整合回饋而做出調整有 困難</a:t>
            </a:r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亞斯伯格學生的社交影響 </a:t>
            </a:r>
            <a:r>
              <a:rPr lang="en-US" altLang="zh-TW" b="1" dirty="0" smtClean="0"/>
              <a:t>Brenda Smith Myles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非語言互動</a:t>
            </a:r>
            <a:r>
              <a:rPr lang="en-US" altLang="zh-TW" dirty="0" smtClean="0"/>
              <a:t>nonverbal interactions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雙向的互動</a:t>
            </a:r>
            <a:r>
              <a:rPr lang="en-US" altLang="zh-TW" dirty="0" smtClean="0"/>
              <a:t>reciprocal interactions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推斷他人的想法</a:t>
            </a:r>
            <a:r>
              <a:rPr lang="en-US" altLang="zh-TW" dirty="0" smtClean="0"/>
              <a:t>Inferring other’s </a:t>
            </a:r>
            <a:r>
              <a:rPr lang="en-US" altLang="zh-TW" dirty="0" smtClean="0"/>
              <a:t>mindset</a:t>
            </a:r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解決問題能力</a:t>
            </a:r>
            <a:r>
              <a:rPr lang="en-US" altLang="zh-TW" dirty="0" smtClean="0"/>
              <a:t>problem solving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抽象及推測的思考</a:t>
            </a:r>
            <a:r>
              <a:rPr lang="en-US" altLang="zh-TW" dirty="0" smtClean="0"/>
              <a:t>abstract or inferential </a:t>
            </a:r>
            <a:r>
              <a:rPr lang="en-US" altLang="zh-TW" dirty="0" smtClean="0"/>
              <a:t>thinking</a:t>
            </a:r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壓力</a:t>
            </a:r>
            <a:r>
              <a:rPr lang="en-US" altLang="zh-TW" dirty="0" smtClean="0"/>
              <a:t>stress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缺乏自覺</a:t>
            </a:r>
            <a:r>
              <a:rPr lang="en-US" altLang="zh-TW" dirty="0" smtClean="0"/>
              <a:t>lack of understanding of self </a:t>
            </a:r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非語言互動 </a:t>
            </a:r>
            <a:r>
              <a:rPr lang="en-US" altLang="zh-TW" b="1" dirty="0" smtClean="0"/>
              <a:t>nonverbal interactions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姿勢、態度、表情、聲調、身體距離、眼神這 些非語言的線索，和說話內容本身一樣會傳達 訊息。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亞斯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自閉症孩子經常無法解讀這些非語言的線 索，也就是，他們沒有接受到別人要傳達的完整訊息</a:t>
            </a:r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 </a:t>
            </a:r>
            <a:r>
              <a:rPr lang="zh-TW" altLang="en-US" b="1" dirty="0" smtClean="0"/>
              <a:t>雙向的互動 </a:t>
            </a:r>
            <a:r>
              <a:rPr lang="en-US" altLang="zh-TW" b="1" dirty="0" smtClean="0"/>
              <a:t>reciprocal interactions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雙向互動對於建立並維持友誼很重要，但這正 是亞斯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自閉症孩子的困難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對於別人的感受或觀點難以了解，表現在交談 時，常會對有興趣的話題長篇大論，沒興趣的 話題毫不參與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推斷他人的想法 </a:t>
            </a:r>
            <a:r>
              <a:rPr lang="en-US" altLang="zh-TW" b="1" dirty="0" smtClean="0"/>
              <a:t>Inferring other’s mindset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不能了解別人的感受意圖或</a:t>
            </a:r>
            <a:r>
              <a:rPr lang="zh-TW" altLang="en-US" dirty="0" smtClean="0"/>
              <a:t>觀點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不能了解自己的行為對別人的</a:t>
            </a:r>
            <a:r>
              <a:rPr lang="zh-TW" altLang="en-US" dirty="0" smtClean="0"/>
              <a:t>影響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常常讓亞斯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自閉症孩子出現自認為誠實卻時地 不宜的言行舉止。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解決問題能力 </a:t>
            </a:r>
            <a:r>
              <a:rPr lang="en-US" altLang="zh-TW" b="1" dirty="0" smtClean="0"/>
              <a:t>problem solving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亞斯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自閉症孩子很難對一種情境，產生多種可 行的解決方案。 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也就是說，不管成效如何，他們經常只用一種 方式去解決問題。 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有時候，即使熟記了解決問題的新步驟，真正 面臨情境時卻使用不出來。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抽象及推測的思考 </a:t>
            </a:r>
            <a:r>
              <a:rPr lang="en-US" altLang="zh-TW" b="1" dirty="0" smtClean="0"/>
              <a:t>abstract or inferential thinking </a:t>
            </a:r>
            <a:r>
              <a:rPr lang="zh-TW" altLang="en-US" b="1" dirty="0" smtClean="0"/>
              <a:t>困難在於：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了解抽象概念的</a:t>
            </a:r>
            <a:r>
              <a:rPr lang="zh-TW" altLang="en-US" dirty="0" smtClean="0"/>
              <a:t>語言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了解並能正確使用隱喻 了解並能正確使用隱喻、成語、寓言、</a:t>
            </a:r>
            <a:r>
              <a:rPr lang="zh-TW" altLang="en-US" dirty="0" smtClean="0"/>
              <a:t>格言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作</a:t>
            </a:r>
            <a:r>
              <a:rPr lang="zh-TW" altLang="en-US" dirty="0" smtClean="0"/>
              <a:t>推論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掌握委婉問題的意義與意圖</a:t>
            </a:r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壓力</a:t>
            </a:r>
            <a:r>
              <a:rPr lang="en-US" altLang="zh-TW" b="1" dirty="0" smtClean="0"/>
              <a:t>stress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我們經常能感受到亞斯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自閉症孩子出現壓力、 焦慮的狀況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亞斯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自閉症孩子面對壓力，最後常以崩潰或退 縮來反映。 </a:t>
            </a:r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壓力</a:t>
            </a:r>
            <a:r>
              <a:rPr lang="en-US" altLang="zh-TW" b="1" dirty="0" smtClean="0"/>
              <a:t>stress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• </a:t>
            </a:r>
            <a:r>
              <a:rPr lang="zh-TW" altLang="en-US" dirty="0" smtClean="0"/>
              <a:t>有許多是一般人覺得不重要的情境：等著和朋友玩卻不知道怎麼做；不知道老師喜不喜歡自己交的作業；要照老師的指示卻不知道重點是甚麼；大家都在笑自己卻聽不懂笑話等等</a:t>
            </a:r>
            <a:r>
              <a:rPr lang="en-US" altLang="zh-TW" dirty="0" smtClean="0"/>
              <a:t>… </a:t>
            </a:r>
          </a:p>
          <a:p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ADHD 兒童組PPT 01 認識篇 0331種子版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80" t="12398" r="23071" b="2329"/>
          <a:stretch/>
        </p:blipFill>
        <p:spPr>
          <a:xfrm>
            <a:off x="116089" y="0"/>
            <a:ext cx="9056511" cy="6781950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-2340768" y="602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00" b="1" dirty="0" smtClean="0"/>
              <a:t>圖自國前署</a:t>
            </a:r>
            <a:r>
              <a:rPr lang="en-US" altLang="zh-TW" sz="1800" b="1" dirty="0" smtClean="0"/>
              <a:t>ADHD</a:t>
            </a:r>
            <a:r>
              <a:rPr lang="zh-TW" altLang="en-US" sz="1800" b="1" dirty="0"/>
              <a:t>知</a:t>
            </a:r>
            <a:r>
              <a:rPr lang="zh-TW" altLang="en-US" sz="1800" b="1" dirty="0" smtClean="0"/>
              <a:t>能推廣教材</a:t>
            </a:r>
            <a:endParaRPr lang="zh-TW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16762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缺乏自覺 </a:t>
            </a:r>
            <a:r>
              <a:rPr lang="en-US" altLang="zh-TW" b="1" dirty="0" smtClean="0"/>
              <a:t>lack of understanding of self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亞斯</a:t>
            </a:r>
            <a:r>
              <a:rPr lang="en-US" altLang="zh-TW" dirty="0" smtClean="0"/>
              <a:t>/</a:t>
            </a:r>
            <a:r>
              <a:rPr lang="zh-TW" altLang="en-US" dirty="0" smtClean="0"/>
              <a:t>自閉症孩子不只難以了解別人的心思，研究顯 示他們也不了解</a:t>
            </a:r>
            <a:r>
              <a:rPr lang="en-US" altLang="zh-TW" dirty="0" smtClean="0"/>
              <a:t>(</a:t>
            </a:r>
            <a:r>
              <a:rPr lang="zh-TW" altLang="en-US" dirty="0" smtClean="0"/>
              <a:t>無法意識</a:t>
            </a:r>
            <a:r>
              <a:rPr lang="en-US" altLang="zh-TW" dirty="0" smtClean="0"/>
              <a:t>)</a:t>
            </a:r>
            <a:r>
              <a:rPr lang="zh-TW" altLang="en-US" dirty="0" smtClean="0"/>
              <a:t>自己的看法，情緒與行 為。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讓孩子了解自己有亞斯伯格症常見的特徵，有助於 讓他們了解自己。 </a:t>
            </a:r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缺乏自覺 </a:t>
            </a:r>
            <a:r>
              <a:rPr lang="en-US" altLang="zh-TW" b="1" dirty="0" smtClean="0"/>
              <a:t>lack of understanding of self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•</a:t>
            </a:r>
            <a:r>
              <a:rPr lang="zh-TW" altLang="en-US" dirty="0" smtClean="0"/>
              <a:t>即使</a:t>
            </a:r>
            <a:r>
              <a:rPr lang="zh-TW" altLang="en-US" dirty="0" smtClean="0"/>
              <a:t>家長與老師都感受到亞斯青少年明顯的焦慮、 沮喪、退縮、注意力缺陷、行為問題或社交困難， 孩子自己卻不覺得自己有這些困難。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這樣自我察覺的缺陷接著就影響自我管理的實施。 </a:t>
            </a:r>
            <a:endParaRPr lang="en-US" altLang="zh-TW" dirty="0" smtClean="0"/>
          </a:p>
          <a:p>
            <a:pPr>
              <a:buNone/>
            </a:pPr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老師的困境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達到有效的教學 </a:t>
            </a:r>
            <a:r>
              <a:rPr lang="zh-TW" altLang="en-US" dirty="0" smtClean="0"/>
              <a:t>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正確</a:t>
            </a:r>
            <a:r>
              <a:rPr lang="zh-TW" altLang="en-US" dirty="0" smtClean="0"/>
              <a:t>解讀學生的行為 </a:t>
            </a:r>
            <a:r>
              <a:rPr lang="zh-TW" altLang="en-US" dirty="0" smtClean="0"/>
              <a:t>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正確</a:t>
            </a:r>
            <a:r>
              <a:rPr lang="zh-TW" altLang="en-US" dirty="0" smtClean="0"/>
              <a:t>教導學生所需的技能 </a:t>
            </a:r>
            <a:r>
              <a:rPr lang="zh-TW" altLang="en-US" dirty="0" smtClean="0"/>
              <a:t>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正確</a:t>
            </a:r>
            <a:r>
              <a:rPr lang="zh-TW" altLang="en-US" dirty="0" smtClean="0"/>
              <a:t>掌握學生的學習風格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同儕動力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教學</a:t>
            </a:r>
            <a:r>
              <a:rPr lang="zh-TW" altLang="en-US" dirty="0" smtClean="0"/>
              <a:t>進度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親師關係</a:t>
            </a:r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AS/</a:t>
            </a:r>
            <a:r>
              <a:rPr lang="en-US" altLang="zh-TW" b="1" dirty="0" err="1" smtClean="0"/>
              <a:t>HFA</a:t>
            </a:r>
            <a:r>
              <a:rPr lang="zh-TW" altLang="en-US" b="1" dirty="0" smtClean="0"/>
              <a:t>學習社交技能的 學習風格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視覺學習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聽覺學習者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動態學習者</a:t>
            </a:r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 </a:t>
            </a:r>
            <a:r>
              <a:rPr lang="zh-TW" altLang="en-US" b="1" dirty="0" smtClean="0"/>
              <a:t>動態學習者 </a:t>
            </a:r>
            <a:endParaRPr lang="zh-TW" altLang="en-US" b="1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藉著操作、探索、觸 摸學習；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經常搖頭晃腦、動</a:t>
            </a:r>
            <a:r>
              <a:rPr lang="zh-TW" altLang="en-US" dirty="0" smtClean="0"/>
              <a:t>來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• </a:t>
            </a:r>
            <a:r>
              <a:rPr lang="zh-TW" altLang="en-US" dirty="0" smtClean="0"/>
              <a:t>獲得知識的途徑：實 際經驗、操作物品、 嘗試實作、積極參與 動去、用指頭敲、換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座位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情緒化的，經由情緒 學習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經由練習、精熟學習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• </a:t>
            </a:r>
            <a:r>
              <a:rPr lang="zh-TW" altLang="en-US" dirty="0" smtClean="0"/>
              <a:t>常有收集的、探索的 嗜好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 </a:t>
            </a:r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849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ADHD 兒童組PPT 01 認識篇 0331種子版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50" t="23943" r="25263" b="5739"/>
          <a:stretch/>
        </p:blipFill>
        <p:spPr>
          <a:xfrm>
            <a:off x="28525" y="404664"/>
            <a:ext cx="8963386" cy="5760640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81676" y="60212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00" b="1" dirty="0" smtClean="0"/>
              <a:t>圖自國前署</a:t>
            </a:r>
            <a:r>
              <a:rPr lang="en-US" altLang="zh-TW" sz="1800" b="1" dirty="0" smtClean="0"/>
              <a:t>ADHD</a:t>
            </a:r>
            <a:r>
              <a:rPr lang="zh-TW" altLang="en-US" sz="1800" b="1" dirty="0"/>
              <a:t>知</a:t>
            </a:r>
            <a:r>
              <a:rPr lang="zh-TW" altLang="en-US" sz="1800" b="1" dirty="0" smtClean="0"/>
              <a:t>能推廣教材</a:t>
            </a:r>
            <a:endParaRPr lang="zh-TW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3846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我的學生有沒有</a:t>
            </a:r>
            <a:r>
              <a:rPr lang="en-US" altLang="zh-TW" b="1" dirty="0" smtClean="0">
                <a:solidFill>
                  <a:srgbClr val="0000FF"/>
                </a:solidFill>
              </a:rPr>
              <a:t>ADHD? </a:t>
            </a:r>
            <a:r>
              <a:rPr lang="zh-TW" altLang="en-US" dirty="0" smtClean="0">
                <a:solidFill>
                  <a:srgbClr val="FF0000"/>
                </a:solidFill>
              </a:rPr>
              <a:t/>
            </a:r>
            <a:br>
              <a:rPr lang="zh-TW" altLang="en-US" dirty="0" smtClean="0">
                <a:solidFill>
                  <a:srgbClr val="FF0000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544616"/>
          </a:xfrm>
        </p:spPr>
        <p:txBody>
          <a:bodyPr>
            <a:normAutofit fontScale="47500" lnSpcReduction="20000"/>
          </a:bodyPr>
          <a:lstStyle/>
          <a:p>
            <a:endParaRPr lang="zh-TW" altLang="en-US" dirty="0"/>
          </a:p>
          <a:p>
            <a:r>
              <a:rPr lang="zh-TW" altLang="en-US" sz="5100" b="1" dirty="0" smtClean="0"/>
              <a:t>可</a:t>
            </a:r>
            <a:r>
              <a:rPr lang="zh-TW" altLang="en-US" sz="5100" b="1" dirty="0"/>
              <a:t>參考使用的工具： </a:t>
            </a:r>
            <a:endParaRPr lang="zh-TW" altLang="en-US" sz="5100" dirty="0"/>
          </a:p>
          <a:p>
            <a:pPr>
              <a:buNone/>
            </a:pPr>
            <a:r>
              <a:rPr lang="en-US" altLang="zh-TW" sz="5100" b="1" dirty="0"/>
              <a:t>1.</a:t>
            </a:r>
            <a:r>
              <a:rPr lang="zh-TW" altLang="en-US" sz="5100" b="1" dirty="0"/>
              <a:t>兒童注意力量表：</a:t>
            </a:r>
            <a:r>
              <a:rPr lang="en-US" altLang="zh-TW" sz="5100" b="1" dirty="0"/>
              <a:t>SNAP </a:t>
            </a:r>
            <a:r>
              <a:rPr lang="zh-TW" altLang="en-US" sz="5100" b="1" dirty="0"/>
              <a:t>－</a:t>
            </a:r>
            <a:r>
              <a:rPr lang="en-US" altLang="zh-TW" sz="5100" b="1" dirty="0"/>
              <a:t>IV </a:t>
            </a:r>
            <a:endParaRPr lang="en-US" altLang="zh-TW" sz="5100" dirty="0"/>
          </a:p>
          <a:p>
            <a:pPr marL="0" indent="0">
              <a:buNone/>
            </a:pPr>
            <a:r>
              <a:rPr lang="en-US" altLang="zh-TW" sz="5100" dirty="0" smtClean="0">
                <a:hlinkClick r:id="rId2"/>
              </a:rPr>
              <a:t>http://</a:t>
            </a:r>
            <a:r>
              <a:rPr lang="en-US" altLang="zh-TW" sz="5100" dirty="0" err="1" smtClean="0">
                <a:hlinkClick r:id="rId2"/>
              </a:rPr>
              <a:t>akai.org.tw</a:t>
            </a:r>
            <a:r>
              <a:rPr lang="en-US" altLang="zh-TW" sz="5100" dirty="0" smtClean="0">
                <a:hlinkClick r:id="rId2"/>
              </a:rPr>
              <a:t>/snap/</a:t>
            </a:r>
            <a:endParaRPr lang="en-US" altLang="zh-TW" sz="5100" dirty="0" smtClean="0"/>
          </a:p>
          <a:p>
            <a:pPr marL="0" indent="0">
              <a:buNone/>
            </a:pPr>
            <a:endParaRPr lang="en-US" altLang="zh-TW" sz="5100" dirty="0"/>
          </a:p>
          <a:p>
            <a:pPr>
              <a:buNone/>
            </a:pPr>
            <a:r>
              <a:rPr lang="en-US" altLang="zh-TW" sz="5100" b="1" dirty="0"/>
              <a:t>2.</a:t>
            </a:r>
            <a:r>
              <a:rPr lang="zh-TW" altLang="en-US" sz="5100" b="1" dirty="0">
                <a:solidFill>
                  <a:srgbClr val="FF0000"/>
                </a:solidFill>
              </a:rPr>
              <a:t>衝動</a:t>
            </a:r>
            <a:r>
              <a:rPr lang="zh-TW" altLang="en-US" sz="5100" dirty="0">
                <a:solidFill>
                  <a:srgbClr val="FF0000"/>
                </a:solidFill>
              </a:rPr>
              <a:t>、</a:t>
            </a:r>
            <a:r>
              <a:rPr lang="zh-TW" altLang="en-US" sz="5100" b="1" dirty="0">
                <a:solidFill>
                  <a:srgbClr val="FF0000"/>
                </a:solidFill>
              </a:rPr>
              <a:t>過動</a:t>
            </a:r>
            <a:r>
              <a:rPr lang="zh-TW" altLang="en-US" sz="5100" dirty="0">
                <a:solidFill>
                  <a:srgbClr val="FF0000"/>
                </a:solidFill>
              </a:rPr>
              <a:t>、</a:t>
            </a:r>
            <a:r>
              <a:rPr lang="zh-TW" altLang="en-US" sz="5100" b="1" dirty="0">
                <a:solidFill>
                  <a:srgbClr val="FF0000"/>
                </a:solidFill>
              </a:rPr>
              <a:t>分心特質測驗： </a:t>
            </a:r>
            <a:endParaRPr lang="en-US" altLang="zh-TW" sz="51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5100" b="1" dirty="0" smtClean="0">
                <a:hlinkClick r:id="rId3"/>
              </a:rPr>
              <a:t>https://relab.cc/adhd/#/</a:t>
            </a:r>
            <a:endParaRPr lang="en-US" altLang="zh-TW" sz="5100" b="1" dirty="0" smtClean="0"/>
          </a:p>
          <a:p>
            <a:pPr marL="0" indent="0">
              <a:buNone/>
            </a:pPr>
            <a:r>
              <a:rPr lang="en-US" altLang="zh-TW" sz="5000" b="1" dirty="0" smtClean="0"/>
              <a:t>3.</a:t>
            </a:r>
            <a:r>
              <a:rPr lang="zh-TW" altLang="en-US" sz="5000" b="1" dirty="0" smtClean="0">
                <a:solidFill>
                  <a:srgbClr val="FF0000"/>
                </a:solidFill>
              </a:rPr>
              <a:t>成人專注力自測量表</a:t>
            </a:r>
            <a:endParaRPr lang="en-US" altLang="zh-TW" sz="5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5100" b="1" dirty="0" smtClean="0">
                <a:hlinkClick r:id="rId4"/>
              </a:rPr>
              <a:t>http://akai.org.tw/AADHD/</a:t>
            </a:r>
            <a:endParaRPr lang="en-US" altLang="zh-TW" sz="5100" b="1" dirty="0" smtClean="0"/>
          </a:p>
          <a:p>
            <a:pPr marL="0" indent="0">
              <a:buNone/>
            </a:pPr>
            <a:endParaRPr lang="en-US" altLang="zh-TW" sz="5100" b="1" dirty="0" smtClean="0"/>
          </a:p>
          <a:p>
            <a:pPr>
              <a:buNone/>
            </a:pPr>
            <a:r>
              <a:rPr lang="en-US" altLang="zh-TW" sz="5100" b="1" dirty="0" smtClean="0"/>
              <a:t>4</a:t>
            </a:r>
            <a:r>
              <a:rPr lang="zh-TW" altLang="en-US" sz="5100" b="1" dirty="0" smtClean="0"/>
              <a:t>兒童</a:t>
            </a:r>
            <a:r>
              <a:rPr lang="zh-TW" altLang="en-US" sz="5100" b="1" dirty="0"/>
              <a:t>感覺線上評估 </a:t>
            </a:r>
            <a:endParaRPr lang="en-US" altLang="zh-TW" sz="5100" dirty="0" smtClean="0"/>
          </a:p>
          <a:p>
            <a:pPr marL="0" indent="0">
              <a:buNone/>
            </a:pPr>
            <a:r>
              <a:rPr lang="en-US" altLang="zh-TW" sz="5100" b="1" dirty="0" smtClean="0">
                <a:hlinkClick r:id="rId5"/>
              </a:rPr>
              <a:t>http://</a:t>
            </a:r>
            <a:r>
              <a:rPr lang="en-US" altLang="zh-TW" sz="5100" b="1" dirty="0" err="1" smtClean="0">
                <a:hlinkClick r:id="rId5"/>
              </a:rPr>
              <a:t>akai.org.tw</a:t>
            </a:r>
            <a:r>
              <a:rPr lang="en-US" altLang="zh-TW" sz="5100" b="1" dirty="0" smtClean="0">
                <a:hlinkClick r:id="rId5"/>
              </a:rPr>
              <a:t>/</a:t>
            </a:r>
            <a:r>
              <a:rPr lang="en-US" altLang="zh-TW" sz="5100" b="1" dirty="0" err="1" smtClean="0">
                <a:hlinkClick r:id="rId5"/>
              </a:rPr>
              <a:t>siq</a:t>
            </a:r>
            <a:r>
              <a:rPr lang="en-US" altLang="zh-TW" sz="5100" b="1" dirty="0" smtClean="0">
                <a:hlinkClick r:id="rId5"/>
              </a:rPr>
              <a:t>/</a:t>
            </a:r>
            <a:endParaRPr lang="en-US" altLang="zh-TW" sz="5100" b="1" dirty="0" smtClean="0"/>
          </a:p>
          <a:p>
            <a:pPr marL="0" indent="0">
              <a:buNone/>
            </a:pPr>
            <a:endParaRPr lang="en-US" altLang="zh-TW" sz="5100" b="1" dirty="0" smtClean="0"/>
          </a:p>
          <a:p>
            <a:pPr marL="0" indent="0">
              <a:buNone/>
            </a:pPr>
            <a:r>
              <a:rPr lang="en-US" altLang="zh-TW" sz="5100" b="1" dirty="0" smtClean="0"/>
              <a:t>5.</a:t>
            </a:r>
            <a:r>
              <a:rPr lang="zh-TW" altLang="en-US" sz="5100" b="1" dirty="0" smtClean="0"/>
              <a:t>簡易</a:t>
            </a:r>
            <a:r>
              <a:rPr lang="zh-TW" altLang="en-US" sz="5100" b="1" dirty="0"/>
              <a:t>兒童發展量表 </a:t>
            </a:r>
            <a:endParaRPr lang="en-US" altLang="zh-TW" sz="5100" b="1" dirty="0"/>
          </a:p>
          <a:p>
            <a:pPr marL="0" indent="0">
              <a:buNone/>
            </a:pPr>
            <a:r>
              <a:rPr lang="en-US" altLang="zh-TW" sz="5100" dirty="0" smtClean="0">
                <a:hlinkClick r:id="rId6"/>
              </a:rPr>
              <a:t>http://</a:t>
            </a:r>
            <a:r>
              <a:rPr lang="en-US" altLang="zh-TW" sz="5100" dirty="0" err="1" smtClean="0">
                <a:hlinkClick r:id="rId6"/>
              </a:rPr>
              <a:t>ttw3.mmh.org.tw</a:t>
            </a:r>
            <a:r>
              <a:rPr lang="en-US" altLang="zh-TW" sz="5100" dirty="0" smtClean="0">
                <a:hlinkClick r:id="rId6"/>
              </a:rPr>
              <a:t>/hospital/</a:t>
            </a:r>
            <a:r>
              <a:rPr lang="en-US" altLang="zh-TW" sz="5100" dirty="0" err="1" smtClean="0">
                <a:hlinkClick r:id="rId6"/>
              </a:rPr>
              <a:t>form.html</a:t>
            </a:r>
            <a:endParaRPr lang="en-US" altLang="zh-TW" sz="5100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42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3601</Words>
  <Application>Microsoft Office PowerPoint</Application>
  <PresentationFormat>如螢幕大小 (4:3)</PresentationFormat>
  <Paragraphs>330</Paragraphs>
  <Slides>75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76" baseType="lpstr">
      <vt:lpstr>Office 佈景主題</vt:lpstr>
      <vt:lpstr>投影片 1</vt:lpstr>
      <vt:lpstr>台灣兒童青少年精神科學會 注意力不足過動症 五個迷思 </vt:lpstr>
      <vt:lpstr> 腦部額葉皮質發展異常、腦部連結異常、神經傳導物質失衡、遺傳、或基因異常等因素所致。 </vt:lpstr>
      <vt:lpstr>兒童精神疾病幾乎都是 男&gt;女</vt:lpstr>
      <vt:lpstr>投影片 5</vt:lpstr>
      <vt:lpstr>投影片 6</vt:lpstr>
      <vt:lpstr>投影片 7</vt:lpstr>
      <vt:lpstr>投影片 8</vt:lpstr>
      <vt:lpstr>我的學生有沒有ADHD?  </vt:lpstr>
      <vt:lpstr>圖自阮綜合身心內科 林奕萱醫師</vt:lpstr>
      <vt:lpstr>投影片 11</vt:lpstr>
      <vt:lpstr>投影片 12</vt:lpstr>
      <vt:lpstr>投影片 13</vt:lpstr>
      <vt:lpstr>投影片 14</vt:lpstr>
      <vt:lpstr>兒子過動症發作「像搖頭娃」地上打滾！　高山峰每天陪走3km上學  </vt:lpstr>
      <vt:lpstr>投影片 16</vt:lpstr>
      <vt:lpstr>注意力不足過動症  臺大醫院團隊 </vt:lpstr>
      <vt:lpstr>注意力不足過動症  臺大醫院團隊 </vt:lpstr>
      <vt:lpstr>如何處理過動跟衝動的問題？ 王意中臨床心理師跟花媽說說話 </vt:lpstr>
      <vt:lpstr>投影片 20</vt:lpstr>
      <vt:lpstr>投影片 21</vt:lpstr>
      <vt:lpstr>結語</vt:lpstr>
      <vt:lpstr>投影片 23</vt:lpstr>
      <vt:lpstr>投影片 24</vt:lpstr>
      <vt:lpstr>嚴重情緒障礙定義 </vt:lpstr>
      <vt:lpstr>嚴重情緒障礙症狀 </vt:lpstr>
      <vt:lpstr>認識ADHD【注意力缺陷過動症】 </vt:lpstr>
      <vt:lpstr>1注意力不集中〈易分心〉 </vt:lpstr>
      <vt:lpstr>2.活動量過多 </vt:lpstr>
      <vt:lpstr>3.易衝動 </vt:lpstr>
      <vt:lpstr>ADHD比率 </vt:lpstr>
      <vt:lpstr>ADHD男女差異 </vt:lpstr>
      <vt:lpstr> </vt:lpstr>
      <vt:lpstr>ADHD的可能病因</vt:lpstr>
      <vt:lpstr>ADHD併發症狀 </vt:lpstr>
      <vt:lpstr>伴隨ADHD現象的障礙 </vt:lpstr>
      <vt:lpstr>ADHD學生的教育原則</vt:lpstr>
      <vt:lpstr>  輔導方向</vt:lpstr>
      <vt:lpstr>去標籤，重拾自信</vt:lpstr>
      <vt:lpstr>ADHD教師守則【RIEF，1993】 </vt:lpstr>
      <vt:lpstr>ADHD教師守則【RIEF，1993】</vt:lpstr>
      <vt:lpstr>ADHD普通班中課程的調整</vt:lpstr>
      <vt:lpstr>ADHD教學策略 </vt:lpstr>
      <vt:lpstr>  徹底執行獎懲辦法 </vt:lpstr>
      <vt:lpstr>徹底執行獎懲辦法 </vt:lpstr>
      <vt:lpstr>徹底執行獎懲辦法 </vt:lpstr>
      <vt:lpstr>讚美的奇妙</vt:lpstr>
      <vt:lpstr>【決不體罰】</vt:lpstr>
      <vt:lpstr>【決不體罰】 </vt:lpstr>
      <vt:lpstr>  獎懲原則【決不體罰】  </vt:lpstr>
      <vt:lpstr>獎懲原則【決不體罰】</vt:lpstr>
      <vt:lpstr>成功的過動症《ADHD》 </vt:lpstr>
      <vt:lpstr>投影片 53</vt:lpstr>
      <vt:lpstr>投影片 54</vt:lpstr>
      <vt:lpstr>青少年的社交處境</vt:lpstr>
      <vt:lpstr>簡介 ASD的困境</vt:lpstr>
      <vt:lpstr>影響</vt:lpstr>
      <vt:lpstr>一個惡性循環：</vt:lpstr>
      <vt:lpstr>一個惡性循環：</vt:lpstr>
      <vt:lpstr> 亞斯伯格/自閉症學生 社交困難的核心障礙 Winner, M. (2002). Assessment of social skills for students with Asperger syndrome and high-functioning autism. </vt:lpstr>
      <vt:lpstr> 亞斯伯格/自閉症學生 社交困難的核心障礙 Winner, M. (2002). Assessment of social skills for students with Asperger syndrome and high-functioning autism</vt:lpstr>
      <vt:lpstr>亞斯伯格學生的社交影響 Brenda Smith Myles</vt:lpstr>
      <vt:lpstr>非語言互動 nonverbal interactions</vt:lpstr>
      <vt:lpstr> 雙向的互動 reciprocal interactions</vt:lpstr>
      <vt:lpstr>推斷他人的想法 Inferring other’s mindset</vt:lpstr>
      <vt:lpstr>解決問題能力 problem solving</vt:lpstr>
      <vt:lpstr>抽象及推測的思考 abstract or inferential thinking 困難在於：</vt:lpstr>
      <vt:lpstr>壓力stress</vt:lpstr>
      <vt:lpstr>壓力stress</vt:lpstr>
      <vt:lpstr>缺乏自覺 lack of understanding of self</vt:lpstr>
      <vt:lpstr>缺乏自覺 lack of understanding of self</vt:lpstr>
      <vt:lpstr>老師的困境</vt:lpstr>
      <vt:lpstr>AS/HFA學習社交技能的 學習風格</vt:lpstr>
      <vt:lpstr> 動態學習者 </vt:lpstr>
      <vt:lpstr>投影片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36</cp:revision>
  <dcterms:created xsi:type="dcterms:W3CDTF">2019-03-19T03:41:07Z</dcterms:created>
  <dcterms:modified xsi:type="dcterms:W3CDTF">2019-05-28T15:31:21Z</dcterms:modified>
</cp:coreProperties>
</file>