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99"/>
  </p:notesMasterIdLst>
  <p:sldIdLst>
    <p:sldId id="256" r:id="rId2"/>
    <p:sldId id="258" r:id="rId3"/>
    <p:sldId id="575" r:id="rId4"/>
    <p:sldId id="410" r:id="rId5"/>
    <p:sldId id="432" r:id="rId6"/>
    <p:sldId id="576" r:id="rId7"/>
    <p:sldId id="429" r:id="rId8"/>
    <p:sldId id="291" r:id="rId9"/>
    <p:sldId id="577" r:id="rId10"/>
    <p:sldId id="580" r:id="rId11"/>
    <p:sldId id="583" r:id="rId12"/>
    <p:sldId id="585" r:id="rId13"/>
    <p:sldId id="579" r:id="rId14"/>
    <p:sldId id="587" r:id="rId15"/>
    <p:sldId id="588" r:id="rId16"/>
    <p:sldId id="590" r:id="rId17"/>
    <p:sldId id="591" r:id="rId18"/>
    <p:sldId id="593" r:id="rId19"/>
    <p:sldId id="596" r:id="rId20"/>
    <p:sldId id="597" r:id="rId21"/>
    <p:sldId id="598" r:id="rId22"/>
    <p:sldId id="599" r:id="rId23"/>
    <p:sldId id="600" r:id="rId24"/>
    <p:sldId id="601" r:id="rId25"/>
    <p:sldId id="602" r:id="rId26"/>
    <p:sldId id="603" r:id="rId27"/>
    <p:sldId id="594" r:id="rId28"/>
    <p:sldId id="424" r:id="rId29"/>
    <p:sldId id="425" r:id="rId30"/>
    <p:sldId id="433" r:id="rId31"/>
    <p:sldId id="426" r:id="rId32"/>
    <p:sldId id="430" r:id="rId33"/>
    <p:sldId id="263" r:id="rId34"/>
    <p:sldId id="290" r:id="rId35"/>
    <p:sldId id="289" r:id="rId36"/>
    <p:sldId id="267" r:id="rId37"/>
    <p:sldId id="265" r:id="rId38"/>
    <p:sldId id="295" r:id="rId39"/>
    <p:sldId id="296" r:id="rId40"/>
    <p:sldId id="434" r:id="rId41"/>
    <p:sldId id="456" r:id="rId42"/>
    <p:sldId id="303" r:id="rId43"/>
    <p:sldId id="623" r:id="rId44"/>
    <p:sldId id="268" r:id="rId45"/>
    <p:sldId id="313" r:id="rId46"/>
    <p:sldId id="472" r:id="rId47"/>
    <p:sldId id="473" r:id="rId48"/>
    <p:sldId id="474" r:id="rId49"/>
    <p:sldId id="314" r:id="rId50"/>
    <p:sldId id="316" r:id="rId51"/>
    <p:sldId id="317" r:id="rId52"/>
    <p:sldId id="318" r:id="rId53"/>
    <p:sldId id="484" r:id="rId54"/>
    <p:sldId id="319" r:id="rId55"/>
    <p:sldId id="335" r:id="rId56"/>
    <p:sldId id="320" r:id="rId57"/>
    <p:sldId id="322" r:id="rId58"/>
    <p:sldId id="324" r:id="rId59"/>
    <p:sldId id="517" r:id="rId60"/>
    <p:sldId id="327" r:id="rId61"/>
    <p:sldId id="518" r:id="rId62"/>
    <p:sldId id="519" r:id="rId63"/>
    <p:sldId id="330" r:id="rId64"/>
    <p:sldId id="325" r:id="rId65"/>
    <p:sldId id="331" r:id="rId66"/>
    <p:sldId id="520" r:id="rId67"/>
    <p:sldId id="521" r:id="rId68"/>
    <p:sldId id="522" r:id="rId69"/>
    <p:sldId id="523" r:id="rId70"/>
    <p:sldId id="524" r:id="rId71"/>
    <p:sldId id="525" r:id="rId72"/>
    <p:sldId id="561" r:id="rId73"/>
    <p:sldId id="605" r:id="rId74"/>
    <p:sldId id="606" r:id="rId75"/>
    <p:sldId id="607" r:id="rId76"/>
    <p:sldId id="608" r:id="rId77"/>
    <p:sldId id="609" r:id="rId78"/>
    <p:sldId id="610" r:id="rId79"/>
    <p:sldId id="621" r:id="rId80"/>
    <p:sldId id="622" r:id="rId81"/>
    <p:sldId id="611" r:id="rId82"/>
    <p:sldId id="612" r:id="rId83"/>
    <p:sldId id="617" r:id="rId84"/>
    <p:sldId id="618" r:id="rId85"/>
    <p:sldId id="619" r:id="rId86"/>
    <p:sldId id="620" r:id="rId87"/>
    <p:sldId id="613" r:id="rId88"/>
    <p:sldId id="614" r:id="rId89"/>
    <p:sldId id="625" r:id="rId90"/>
    <p:sldId id="626" r:id="rId91"/>
    <p:sldId id="627" r:id="rId92"/>
    <p:sldId id="628" r:id="rId93"/>
    <p:sldId id="629" r:id="rId94"/>
    <p:sldId id="414" r:id="rId95"/>
    <p:sldId id="416" r:id="rId96"/>
    <p:sldId id="415" r:id="rId97"/>
    <p:sldId id="259" r:id="rId98"/>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p:normalViewPr>
  <p:slideViewPr>
    <p:cSldViewPr snapToGrid="0">
      <p:cViewPr varScale="1">
        <p:scale>
          <a:sx n="100" d="100"/>
          <a:sy n="100" d="100"/>
        </p:scale>
        <p:origin x="210" y="72"/>
      </p:cViewPr>
      <p:guideLst/>
    </p:cSldViewPr>
  </p:slideViewPr>
  <p:outlineViewPr>
    <p:cViewPr>
      <p:scale>
        <a:sx n="33" d="100"/>
        <a:sy n="33" d="100"/>
      </p:scale>
      <p:origin x="0" y="-104780"/>
    </p:cViewPr>
    <p:sldLst>
      <p:sld r:id="rId1" collapse="1"/>
    </p:sldLst>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7EE5D5-FEF9-4C41-BD7A-8AA5039CE94C}" type="datetimeFigureOut">
              <a:rPr lang="zh-TW" altLang="en-US" smtClean="0"/>
              <a:t>2020/7/2</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8C5D4-CC78-41F8-9B6C-FE2D5F829EFB}" type="slidenum">
              <a:rPr lang="zh-TW" altLang="en-US" smtClean="0"/>
              <a:t>‹#›</a:t>
            </a:fld>
            <a:endParaRPr lang="zh-TW" altLang="en-US"/>
          </a:p>
        </p:txBody>
      </p:sp>
    </p:spTree>
    <p:extLst>
      <p:ext uri="{BB962C8B-B14F-4D97-AF65-F5344CB8AC3E}">
        <p14:creationId xmlns:p14="http://schemas.microsoft.com/office/powerpoint/2010/main" val="277829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redirect?v=_jHzyeM5Tb0&amp;redir_token=M92kXZQMW1JO8AwttCOoG4JrQqR8MTU2NDM0MzExOEAxNTY0MjU2NzE4&amp;event=video_description&amp;q=http://www.mnda.org.tw/"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www.youtube.com/redirect?v=_jHzyeM5Tb0&amp;redir_token=M92kXZQMW1JO8AwttCOoG4JrQqR8MTU2NDM0MzExOEAxNTY0MjU2NzE4&amp;event=video_description&amp;q=http://ecbank.npois.com.tw/mnda/ecpay.asp" TargetMode="External"/><Relationship Id="rId5" Type="http://schemas.openxmlformats.org/officeDocument/2006/relationships/hyperlink" Target="https://www.youtube.com/redirect?v=_jHzyeM5Tb0&amp;redir_token=M92kXZQMW1JO8AwttCOoG4JrQqR8MTU2NDM0MzExOEAxNTY0MjU2NzE4&amp;event=video_description&amp;q=https://www.facebook.com/mnda.tw" TargetMode="External"/><Relationship Id="rId4" Type="http://schemas.openxmlformats.org/officeDocument/2006/relationships/hyperlink" Target="https://www.youtube.com/redirect?v=_jHzyeM5Tb0&amp;redir_token=M92kXZQMW1JO8AwttCOoG4JrQqR8MTU2NDM0MzExOEAxNTY0MjU2NzE4&amp;event=video_description&amp;q=http://mndaals621.pixnet.net/blo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smtClean="0">
                <a:solidFill>
                  <a:schemeClr val="tx1"/>
                </a:solidFill>
                <a:effectLst/>
                <a:latin typeface="+mn-lt"/>
                <a:ea typeface="+mn-ea"/>
                <a:cs typeface="+mn-cs"/>
              </a:rPr>
              <a:t>中華民國運動神經元疾病病友協會（漸凍人協會） </a:t>
            </a:r>
            <a:r>
              <a:rPr lang="en-US" altLang="zh-TW" sz="1200" b="0" i="0" kern="1200" dirty="0" smtClean="0">
                <a:solidFill>
                  <a:schemeClr val="tx1"/>
                </a:solidFill>
                <a:effectLst/>
                <a:latin typeface="+mn-lt"/>
                <a:ea typeface="+mn-ea"/>
                <a:cs typeface="+mn-cs"/>
              </a:rPr>
              <a:t>TEL</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886-2-25851367 / FAX</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886-2-25851302 </a:t>
            </a:r>
            <a:r>
              <a:rPr lang="zh-TW" altLang="en-US" sz="1200" b="0" i="0" kern="1200" dirty="0" smtClean="0">
                <a:solidFill>
                  <a:schemeClr val="tx1"/>
                </a:solidFill>
                <a:effectLst/>
                <a:latin typeface="+mn-lt"/>
                <a:ea typeface="+mn-ea"/>
                <a:cs typeface="+mn-cs"/>
              </a:rPr>
              <a:t>劃撥帳號：</a:t>
            </a:r>
            <a:r>
              <a:rPr lang="en-US" altLang="zh-TW" sz="1200" b="0" i="0" kern="1200" dirty="0" smtClean="0">
                <a:solidFill>
                  <a:schemeClr val="tx1"/>
                </a:solidFill>
                <a:effectLst/>
                <a:latin typeface="+mn-lt"/>
                <a:ea typeface="+mn-ea"/>
                <a:cs typeface="+mn-cs"/>
              </a:rPr>
              <a:t>19103794 </a:t>
            </a:r>
            <a:r>
              <a:rPr lang="zh-TW" altLang="en-US" sz="1200" b="0" i="0" kern="1200" dirty="0" smtClean="0">
                <a:solidFill>
                  <a:schemeClr val="tx1"/>
                </a:solidFill>
                <a:effectLst/>
                <a:latin typeface="+mn-lt"/>
                <a:ea typeface="+mn-ea"/>
                <a:cs typeface="+mn-cs"/>
              </a:rPr>
              <a:t>愛心碼：</a:t>
            </a:r>
            <a:r>
              <a:rPr lang="en-US" altLang="zh-TW" sz="1200" b="0" i="0" kern="1200" dirty="0" smtClean="0">
                <a:solidFill>
                  <a:schemeClr val="tx1"/>
                </a:solidFill>
                <a:effectLst/>
                <a:latin typeface="+mn-lt"/>
                <a:ea typeface="+mn-ea"/>
                <a:cs typeface="+mn-cs"/>
              </a:rPr>
              <a:t>621 </a:t>
            </a:r>
            <a:r>
              <a:rPr lang="zh-TW" altLang="en-US" sz="1200" b="0" i="0" kern="1200" dirty="0" smtClean="0">
                <a:solidFill>
                  <a:schemeClr val="tx1"/>
                </a:solidFill>
                <a:effectLst/>
                <a:latin typeface="+mn-lt"/>
                <a:ea typeface="+mn-ea"/>
                <a:cs typeface="+mn-cs"/>
              </a:rPr>
              <a:t>地址：</a:t>
            </a:r>
            <a:r>
              <a:rPr lang="en-US" altLang="zh-TW" sz="1200" b="0" i="0" kern="1200" dirty="0" smtClean="0">
                <a:solidFill>
                  <a:schemeClr val="tx1"/>
                </a:solidFill>
                <a:effectLst/>
                <a:latin typeface="+mn-lt"/>
                <a:ea typeface="+mn-ea"/>
                <a:cs typeface="+mn-cs"/>
              </a:rPr>
              <a:t>10461</a:t>
            </a:r>
            <a:r>
              <a:rPr lang="zh-TW" altLang="en-US" sz="1200" b="0" i="0" kern="1200" dirty="0" smtClean="0">
                <a:solidFill>
                  <a:schemeClr val="tx1"/>
                </a:solidFill>
                <a:effectLst/>
                <a:latin typeface="+mn-lt"/>
                <a:ea typeface="+mn-ea"/>
                <a:cs typeface="+mn-cs"/>
              </a:rPr>
              <a:t>台北市中山區民族東路</a:t>
            </a:r>
            <a:r>
              <a:rPr lang="en-US" altLang="zh-TW" sz="1200" b="0" i="0" kern="1200" dirty="0" smtClean="0">
                <a:solidFill>
                  <a:schemeClr val="tx1"/>
                </a:solidFill>
                <a:effectLst/>
                <a:latin typeface="+mn-lt"/>
                <a:ea typeface="+mn-ea"/>
                <a:cs typeface="+mn-cs"/>
              </a:rPr>
              <a:t>2</a:t>
            </a:r>
            <a:r>
              <a:rPr lang="zh-TW" altLang="en-US" sz="1200" b="0" i="0" kern="1200" dirty="0" smtClean="0">
                <a:solidFill>
                  <a:schemeClr val="tx1"/>
                </a:solidFill>
                <a:effectLst/>
                <a:latin typeface="+mn-lt"/>
                <a:ea typeface="+mn-ea"/>
                <a:cs typeface="+mn-cs"/>
              </a:rPr>
              <a:t>號</a:t>
            </a:r>
            <a:r>
              <a:rPr lang="en-US" altLang="zh-TW" sz="1200" b="0" i="0" kern="1200" dirty="0" smtClean="0">
                <a:solidFill>
                  <a:schemeClr val="tx1"/>
                </a:solidFill>
                <a:effectLst/>
                <a:latin typeface="+mn-lt"/>
                <a:ea typeface="+mn-ea"/>
                <a:cs typeface="+mn-cs"/>
              </a:rPr>
              <a:t>7</a:t>
            </a:r>
            <a:r>
              <a:rPr lang="zh-TW" altLang="en-US" sz="1200" b="0" i="0" kern="1200" dirty="0" smtClean="0">
                <a:solidFill>
                  <a:schemeClr val="tx1"/>
                </a:solidFill>
                <a:effectLst/>
                <a:latin typeface="+mn-lt"/>
                <a:ea typeface="+mn-ea"/>
                <a:cs typeface="+mn-cs"/>
              </a:rPr>
              <a:t>樓之</a:t>
            </a:r>
            <a:r>
              <a:rPr lang="en-US" altLang="zh-TW" sz="1200" b="0" i="0" kern="1200" dirty="0" smtClean="0">
                <a:solidFill>
                  <a:schemeClr val="tx1"/>
                </a:solidFill>
                <a:effectLst/>
                <a:latin typeface="+mn-lt"/>
                <a:ea typeface="+mn-ea"/>
                <a:cs typeface="+mn-cs"/>
              </a:rPr>
              <a:t>1 </a:t>
            </a:r>
            <a:r>
              <a:rPr lang="zh-TW" altLang="en-US" sz="1200" b="0" i="0" kern="1200" dirty="0" smtClean="0">
                <a:solidFill>
                  <a:schemeClr val="tx1"/>
                </a:solidFill>
                <a:effectLst/>
                <a:latin typeface="+mn-lt"/>
                <a:ea typeface="+mn-ea"/>
                <a:cs typeface="+mn-cs"/>
              </a:rPr>
              <a:t>網址：</a:t>
            </a:r>
            <a:r>
              <a:rPr lang="en-US" altLang="zh-TW" sz="1200" b="0" i="0" u="none" strike="noStrike" kern="1200" dirty="0" smtClean="0">
                <a:solidFill>
                  <a:schemeClr val="tx1"/>
                </a:solidFill>
                <a:effectLst/>
                <a:latin typeface="+mn-lt"/>
                <a:ea typeface="+mn-ea"/>
                <a:cs typeface="+mn-cs"/>
                <a:hlinkClick r:id="rId3"/>
              </a:rPr>
              <a:t>http://www.mnda.org.tw/</a:t>
            </a:r>
            <a:r>
              <a:rPr lang="zh-TW" altLang="en-US" sz="1200" b="0" i="0" kern="1200" dirty="0" smtClean="0">
                <a:solidFill>
                  <a:schemeClr val="tx1"/>
                </a:solidFill>
                <a:effectLst/>
                <a:latin typeface="+mn-lt"/>
                <a:ea typeface="+mn-ea"/>
                <a:cs typeface="+mn-cs"/>
              </a:rPr>
              <a:t> 部落格：</a:t>
            </a:r>
            <a:r>
              <a:rPr lang="en-US" altLang="zh-TW" sz="1200" b="0" i="0" u="none" strike="noStrike" kern="1200" dirty="0" smtClean="0">
                <a:solidFill>
                  <a:schemeClr val="tx1"/>
                </a:solidFill>
                <a:effectLst/>
                <a:latin typeface="+mn-lt"/>
                <a:ea typeface="+mn-ea"/>
                <a:cs typeface="+mn-cs"/>
                <a:hlinkClick r:id="rId4"/>
              </a:rPr>
              <a:t>http://mndaals621.pixnet.net/blog</a:t>
            </a:r>
            <a:r>
              <a:rPr lang="zh-TW" altLang="en-US" sz="1200" b="0" i="0" kern="1200" dirty="0" smtClean="0">
                <a:solidFill>
                  <a:schemeClr val="tx1"/>
                </a:solidFill>
                <a:effectLst/>
                <a:latin typeface="+mn-lt"/>
                <a:ea typeface="+mn-ea"/>
                <a:cs typeface="+mn-cs"/>
              </a:rPr>
              <a:t> 粉絲團：</a:t>
            </a:r>
            <a:r>
              <a:rPr lang="en-US" altLang="zh-TW" sz="1200" b="0" i="0" u="none" strike="noStrike" kern="1200" dirty="0" smtClean="0">
                <a:solidFill>
                  <a:schemeClr val="tx1"/>
                </a:solidFill>
                <a:effectLst/>
                <a:latin typeface="+mn-lt"/>
                <a:ea typeface="+mn-ea"/>
                <a:cs typeface="+mn-cs"/>
                <a:hlinkClick r:id="rId5"/>
              </a:rPr>
              <a:t>https://www.facebook.com/mnda.tw</a:t>
            </a:r>
            <a:r>
              <a:rPr lang="zh-TW" altLang="en-US" sz="1200" b="0" i="0" kern="120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e-mail</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mnda@mnda.org.tw </a:t>
            </a:r>
            <a:r>
              <a:rPr lang="zh-TW" altLang="en-US" sz="1200" b="0" i="0" kern="1200" dirty="0" smtClean="0">
                <a:solidFill>
                  <a:schemeClr val="tx1"/>
                </a:solidFill>
                <a:effectLst/>
                <a:latin typeface="+mn-lt"/>
                <a:ea typeface="+mn-ea"/>
                <a:cs typeface="+mn-cs"/>
              </a:rPr>
              <a:t>捐款網址：</a:t>
            </a:r>
            <a:r>
              <a:rPr lang="en-US" altLang="zh-TW" sz="1200" b="0" i="0" u="none" strike="noStrike" kern="1200" dirty="0" smtClean="0">
                <a:solidFill>
                  <a:schemeClr val="tx1"/>
                </a:solidFill>
                <a:effectLst/>
                <a:latin typeface="+mn-lt"/>
                <a:ea typeface="+mn-ea"/>
                <a:cs typeface="+mn-cs"/>
                <a:hlinkClick r:id="rId6"/>
              </a:rPr>
              <a:t>http://ecbank.npois.com.tw/</a:t>
            </a:r>
            <a:r>
              <a:rPr lang="en-US" altLang="zh-TW" sz="1200" b="0" i="0" u="none" strike="noStrike" kern="1200" dirty="0" err="1" smtClean="0">
                <a:solidFill>
                  <a:schemeClr val="tx1"/>
                </a:solidFill>
                <a:effectLst/>
                <a:latin typeface="+mn-lt"/>
                <a:ea typeface="+mn-ea"/>
                <a:cs typeface="+mn-cs"/>
                <a:hlinkClick r:id="rId6"/>
              </a:rPr>
              <a:t>mnda</a:t>
            </a:r>
            <a:r>
              <a:rPr lang="en-US" altLang="zh-TW" sz="1200" b="0" i="0" u="none" strike="noStrike" kern="1200" dirty="0" smtClean="0">
                <a:solidFill>
                  <a:schemeClr val="tx1"/>
                </a:solidFill>
                <a:effectLst/>
                <a:latin typeface="+mn-lt"/>
                <a:ea typeface="+mn-ea"/>
                <a:cs typeface="+mn-cs"/>
                <a:hlinkClick r:id="rId6"/>
              </a:rPr>
              <a:t>/</a:t>
            </a:r>
            <a:r>
              <a:rPr lang="en-US" altLang="zh-TW" sz="1200" b="0" i="0" u="none" strike="noStrike" kern="1200" dirty="0" err="1" smtClean="0">
                <a:solidFill>
                  <a:schemeClr val="tx1"/>
                </a:solidFill>
                <a:effectLst/>
                <a:latin typeface="+mn-lt"/>
                <a:ea typeface="+mn-ea"/>
                <a:cs typeface="+mn-cs"/>
                <a:hlinkClick r:id="rId6"/>
              </a:rPr>
              <a:t>ecpay</a:t>
            </a:r>
            <a:r>
              <a:rPr lang="en-US" altLang="zh-TW" sz="1200" b="0" i="0" u="none" strike="noStrike" kern="1200" dirty="0" smtClean="0">
                <a:solidFill>
                  <a:schemeClr val="tx1"/>
                </a:solidFill>
                <a:effectLst/>
                <a:latin typeface="+mn-lt"/>
                <a:ea typeface="+mn-ea"/>
                <a:cs typeface="+mn-cs"/>
                <a:hlinkClick r:id="rId6"/>
              </a:rPr>
              <a:t>...</a:t>
            </a:r>
            <a:endParaRPr lang="zh-TW" altLang="en-US" dirty="0"/>
          </a:p>
        </p:txBody>
      </p:sp>
      <p:sp>
        <p:nvSpPr>
          <p:cNvPr id="4" name="投影片編號版面配置區 3"/>
          <p:cNvSpPr>
            <a:spLocks noGrp="1"/>
          </p:cNvSpPr>
          <p:nvPr>
            <p:ph type="sldNum" sz="quarter" idx="10"/>
          </p:nvPr>
        </p:nvSpPr>
        <p:spPr/>
        <p:txBody>
          <a:bodyPr/>
          <a:lstStyle/>
          <a:p>
            <a:fld id="{8288C5D4-CC78-41F8-9B6C-FE2D5F829EFB}" type="slidenum">
              <a:rPr lang="zh-TW" altLang="en-US" smtClean="0"/>
              <a:t>29</a:t>
            </a:fld>
            <a:endParaRPr lang="zh-TW" altLang="en-US"/>
          </a:p>
        </p:txBody>
      </p:sp>
    </p:spTree>
    <p:extLst>
      <p:ext uri="{BB962C8B-B14F-4D97-AF65-F5344CB8AC3E}">
        <p14:creationId xmlns:p14="http://schemas.microsoft.com/office/powerpoint/2010/main" val="3437188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0EDEC0FE-29C8-44A4-9801-CF540114F26F}" type="datetimeFigureOut">
              <a:rPr lang="zh-TW" altLang="en-US" smtClean="0"/>
              <a:t>2020/7/2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48CAB68-0ECA-4A57-8864-69A621BD8A98}" type="slidenum">
              <a:rPr lang="zh-TW" altLang="en-US" smtClean="0"/>
              <a:t>‹#›</a:t>
            </a:fld>
            <a:endParaRPr lang="zh-TW" altLang="en-US"/>
          </a:p>
        </p:txBody>
      </p:sp>
    </p:spTree>
    <p:extLst>
      <p:ext uri="{BB962C8B-B14F-4D97-AF65-F5344CB8AC3E}">
        <p14:creationId xmlns:p14="http://schemas.microsoft.com/office/powerpoint/2010/main" val="169564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EDEC0FE-29C8-44A4-9801-CF540114F26F}" type="datetimeFigureOut">
              <a:rPr lang="zh-TW" altLang="en-US" smtClean="0"/>
              <a:t>2020/7/2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48CAB68-0ECA-4A57-8864-69A621BD8A98}" type="slidenum">
              <a:rPr lang="zh-TW" altLang="en-US" smtClean="0"/>
              <a:t>‹#›</a:t>
            </a:fld>
            <a:endParaRPr lang="zh-TW" altLang="en-US"/>
          </a:p>
        </p:txBody>
      </p:sp>
    </p:spTree>
    <p:extLst>
      <p:ext uri="{BB962C8B-B14F-4D97-AF65-F5344CB8AC3E}">
        <p14:creationId xmlns:p14="http://schemas.microsoft.com/office/powerpoint/2010/main" val="3405093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EDEC0FE-29C8-44A4-9801-CF540114F26F}" type="datetimeFigureOut">
              <a:rPr lang="zh-TW" altLang="en-US" smtClean="0"/>
              <a:t>2020/7/2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48CAB68-0ECA-4A57-8864-69A621BD8A98}" type="slidenum">
              <a:rPr lang="zh-TW" altLang="en-US" smtClean="0"/>
              <a:t>‹#›</a:t>
            </a:fld>
            <a:endParaRPr lang="zh-TW" altLang="en-US"/>
          </a:p>
        </p:txBody>
      </p:sp>
    </p:spTree>
    <p:extLst>
      <p:ext uri="{BB962C8B-B14F-4D97-AF65-F5344CB8AC3E}">
        <p14:creationId xmlns:p14="http://schemas.microsoft.com/office/powerpoint/2010/main" val="1203288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1534585" y="214314"/>
            <a:ext cx="10390716" cy="1462087"/>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1576917" y="2017713"/>
            <a:ext cx="5080000" cy="198120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6860117" y="2017713"/>
            <a:ext cx="5080000" cy="198120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1576917" y="4151313"/>
            <a:ext cx="5080000" cy="198120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內容版面配置區 5"/>
          <p:cNvSpPr>
            <a:spLocks noGrp="1"/>
          </p:cNvSpPr>
          <p:nvPr>
            <p:ph sz="quarter" idx="4"/>
          </p:nvPr>
        </p:nvSpPr>
        <p:spPr>
          <a:xfrm>
            <a:off x="6860117" y="4151313"/>
            <a:ext cx="5080000" cy="198120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a:xfrm>
            <a:off x="1549400" y="6243638"/>
            <a:ext cx="2540000" cy="457200"/>
          </a:xfrm>
        </p:spPr>
        <p:txBody>
          <a:bodyPr/>
          <a:lstStyle>
            <a:lvl1pPr>
              <a:defRPr/>
            </a:lvl1pPr>
          </a:lstStyle>
          <a:p>
            <a:endParaRPr lang="en-US" altLang="zh-TW"/>
          </a:p>
        </p:txBody>
      </p:sp>
      <p:sp>
        <p:nvSpPr>
          <p:cNvPr id="8" name="頁尾版面配置區 7"/>
          <p:cNvSpPr>
            <a:spLocks noGrp="1"/>
          </p:cNvSpPr>
          <p:nvPr>
            <p:ph type="ftr" sz="quarter" idx="11"/>
          </p:nvPr>
        </p:nvSpPr>
        <p:spPr>
          <a:xfrm>
            <a:off x="4876800" y="6243638"/>
            <a:ext cx="3860800" cy="457200"/>
          </a:xfrm>
        </p:spPr>
        <p:txBody>
          <a:bodyPr/>
          <a:lstStyle>
            <a:lvl1pPr>
              <a:defRPr/>
            </a:lvl1pPr>
          </a:lstStyle>
          <a:p>
            <a:endParaRPr lang="en-US" altLang="zh-TW"/>
          </a:p>
        </p:txBody>
      </p:sp>
      <p:sp>
        <p:nvSpPr>
          <p:cNvPr id="9" name="投影片編號版面配置區 8"/>
          <p:cNvSpPr>
            <a:spLocks noGrp="1"/>
          </p:cNvSpPr>
          <p:nvPr>
            <p:ph type="sldNum" sz="quarter" idx="12"/>
          </p:nvPr>
        </p:nvSpPr>
        <p:spPr>
          <a:xfrm>
            <a:off x="9389533" y="6243638"/>
            <a:ext cx="2540000" cy="457200"/>
          </a:xfrm>
        </p:spPr>
        <p:txBody>
          <a:bodyPr/>
          <a:lstStyle>
            <a:lvl1pPr>
              <a:defRPr/>
            </a:lvl1pPr>
          </a:lstStyle>
          <a:p>
            <a:fld id="{4956AC1E-D6F0-4F3D-BDFC-16FE2059351D}" type="slidenum">
              <a:rPr lang="en-US" altLang="zh-TW"/>
              <a:pPr/>
              <a:t>‹#›</a:t>
            </a:fld>
            <a:endParaRPr lang="en-US" altLang="zh-TW"/>
          </a:p>
        </p:txBody>
      </p:sp>
    </p:spTree>
    <p:extLst>
      <p:ext uri="{BB962C8B-B14F-4D97-AF65-F5344CB8AC3E}">
        <p14:creationId xmlns:p14="http://schemas.microsoft.com/office/powerpoint/2010/main" val="3565299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標題及圖表或組織圖">
    <p:spTree>
      <p:nvGrpSpPr>
        <p:cNvPr id="1" name=""/>
        <p:cNvGrpSpPr/>
        <p:nvPr/>
      </p:nvGrpSpPr>
      <p:grpSpPr>
        <a:xfrm>
          <a:off x="0" y="0"/>
          <a:ext cx="0" cy="0"/>
          <a:chOff x="0" y="0"/>
          <a:chExt cx="0" cy="0"/>
        </a:xfrm>
      </p:grpSpPr>
      <p:sp>
        <p:nvSpPr>
          <p:cNvPr id="2" name="標題 1"/>
          <p:cNvSpPr>
            <a:spLocks noGrp="1"/>
          </p:cNvSpPr>
          <p:nvPr>
            <p:ph type="title"/>
          </p:nvPr>
        </p:nvSpPr>
        <p:spPr>
          <a:xfrm>
            <a:off x="1534585" y="214314"/>
            <a:ext cx="10390716" cy="1462087"/>
          </a:xfrm>
        </p:spPr>
        <p:txBody>
          <a:bodyPr/>
          <a:lstStyle/>
          <a:p>
            <a:r>
              <a:rPr lang="zh-TW" altLang="en-US" smtClean="0"/>
              <a:t>按一下以編輯母片標題樣式</a:t>
            </a:r>
            <a:endParaRPr lang="zh-TW" altLang="en-US"/>
          </a:p>
        </p:txBody>
      </p:sp>
      <p:sp>
        <p:nvSpPr>
          <p:cNvPr id="3" name="SmartArt 版面配置區 2"/>
          <p:cNvSpPr>
            <a:spLocks noGrp="1"/>
          </p:cNvSpPr>
          <p:nvPr>
            <p:ph type="dgm" idx="1"/>
          </p:nvPr>
        </p:nvSpPr>
        <p:spPr>
          <a:xfrm>
            <a:off x="1576917" y="2017713"/>
            <a:ext cx="10363200" cy="4114800"/>
          </a:xfrm>
        </p:spPr>
        <p:txBody>
          <a:bodyPr/>
          <a:lstStyle/>
          <a:p>
            <a:pPr lvl="0"/>
            <a:endParaRPr lang="zh-TW" altLang="en-US"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3"/>
          <p:cNvSpPr>
            <a:spLocks noGrp="1" noChangeArrowheads="1"/>
          </p:cNvSpPr>
          <p:nvPr>
            <p:ph type="sldNum" sz="quarter" idx="12"/>
          </p:nvPr>
        </p:nvSpPr>
        <p:spPr>
          <a:ln/>
        </p:spPr>
        <p:txBody>
          <a:bodyPr/>
          <a:lstStyle>
            <a:lvl1pPr>
              <a:defRPr/>
            </a:lvl1pPr>
          </a:lstStyle>
          <a:p>
            <a:pPr>
              <a:defRPr/>
            </a:pPr>
            <a:fld id="{572DB357-D890-433D-9E75-0D334FA79BFC}" type="slidenum">
              <a:rPr lang="en-US" altLang="zh-TW"/>
              <a:pPr>
                <a:defRPr/>
              </a:pPr>
              <a:t>‹#›</a:t>
            </a:fld>
            <a:endParaRPr lang="en-US" altLang="zh-TW"/>
          </a:p>
        </p:txBody>
      </p:sp>
    </p:spTree>
    <p:extLst>
      <p:ext uri="{BB962C8B-B14F-4D97-AF65-F5344CB8AC3E}">
        <p14:creationId xmlns:p14="http://schemas.microsoft.com/office/powerpoint/2010/main" val="2033511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EDEC0FE-29C8-44A4-9801-CF540114F26F}" type="datetimeFigureOut">
              <a:rPr lang="zh-TW" altLang="en-US" smtClean="0"/>
              <a:t>2020/7/2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48CAB68-0ECA-4A57-8864-69A621BD8A98}" type="slidenum">
              <a:rPr lang="zh-TW" altLang="en-US" smtClean="0"/>
              <a:t>‹#›</a:t>
            </a:fld>
            <a:endParaRPr lang="zh-TW" altLang="en-US"/>
          </a:p>
        </p:txBody>
      </p:sp>
    </p:spTree>
    <p:extLst>
      <p:ext uri="{BB962C8B-B14F-4D97-AF65-F5344CB8AC3E}">
        <p14:creationId xmlns:p14="http://schemas.microsoft.com/office/powerpoint/2010/main" val="2055194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日期版面配置區 3"/>
          <p:cNvSpPr>
            <a:spLocks noGrp="1"/>
          </p:cNvSpPr>
          <p:nvPr>
            <p:ph type="dt" sz="half" idx="10"/>
          </p:nvPr>
        </p:nvSpPr>
        <p:spPr/>
        <p:txBody>
          <a:bodyPr/>
          <a:lstStyle/>
          <a:p>
            <a:fld id="{0EDEC0FE-29C8-44A4-9801-CF540114F26F}" type="datetimeFigureOut">
              <a:rPr lang="zh-TW" altLang="en-US" smtClean="0"/>
              <a:t>2020/7/2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48CAB68-0ECA-4A57-8864-69A621BD8A98}" type="slidenum">
              <a:rPr lang="zh-TW" altLang="en-US" smtClean="0"/>
              <a:t>‹#›</a:t>
            </a:fld>
            <a:endParaRPr lang="zh-TW" altLang="en-US"/>
          </a:p>
        </p:txBody>
      </p:sp>
    </p:spTree>
    <p:extLst>
      <p:ext uri="{BB962C8B-B14F-4D97-AF65-F5344CB8AC3E}">
        <p14:creationId xmlns:p14="http://schemas.microsoft.com/office/powerpoint/2010/main" val="3302094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0EDEC0FE-29C8-44A4-9801-CF540114F26F}" type="datetimeFigureOut">
              <a:rPr lang="zh-TW" altLang="en-US" smtClean="0"/>
              <a:t>2020/7/2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48CAB68-0ECA-4A57-8864-69A621BD8A98}" type="slidenum">
              <a:rPr lang="zh-TW" altLang="en-US" smtClean="0"/>
              <a:t>‹#›</a:t>
            </a:fld>
            <a:endParaRPr lang="zh-TW" altLang="en-US"/>
          </a:p>
        </p:txBody>
      </p:sp>
    </p:spTree>
    <p:extLst>
      <p:ext uri="{BB962C8B-B14F-4D97-AF65-F5344CB8AC3E}">
        <p14:creationId xmlns:p14="http://schemas.microsoft.com/office/powerpoint/2010/main" val="1385756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0EDEC0FE-29C8-44A4-9801-CF540114F26F}" type="datetimeFigureOut">
              <a:rPr lang="zh-TW" altLang="en-US" smtClean="0"/>
              <a:t>2020/7/2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E48CAB68-0ECA-4A57-8864-69A621BD8A98}" type="slidenum">
              <a:rPr lang="zh-TW" altLang="en-US" smtClean="0"/>
              <a:t>‹#›</a:t>
            </a:fld>
            <a:endParaRPr lang="zh-TW" altLang="en-US"/>
          </a:p>
        </p:txBody>
      </p:sp>
    </p:spTree>
    <p:extLst>
      <p:ext uri="{BB962C8B-B14F-4D97-AF65-F5344CB8AC3E}">
        <p14:creationId xmlns:p14="http://schemas.microsoft.com/office/powerpoint/2010/main" val="3277767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0EDEC0FE-29C8-44A4-9801-CF540114F26F}" type="datetimeFigureOut">
              <a:rPr lang="zh-TW" altLang="en-US" smtClean="0"/>
              <a:t>2020/7/2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E48CAB68-0ECA-4A57-8864-69A621BD8A98}" type="slidenum">
              <a:rPr lang="zh-TW" altLang="en-US" smtClean="0"/>
              <a:t>‹#›</a:t>
            </a:fld>
            <a:endParaRPr lang="zh-TW" altLang="en-US"/>
          </a:p>
        </p:txBody>
      </p:sp>
    </p:spTree>
    <p:extLst>
      <p:ext uri="{BB962C8B-B14F-4D97-AF65-F5344CB8AC3E}">
        <p14:creationId xmlns:p14="http://schemas.microsoft.com/office/powerpoint/2010/main" val="2694909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0EDEC0FE-29C8-44A4-9801-CF540114F26F}" type="datetimeFigureOut">
              <a:rPr lang="zh-TW" altLang="en-US" smtClean="0"/>
              <a:t>2020/7/2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E48CAB68-0ECA-4A57-8864-69A621BD8A98}" type="slidenum">
              <a:rPr lang="zh-TW" altLang="en-US" smtClean="0"/>
              <a:t>‹#›</a:t>
            </a:fld>
            <a:endParaRPr lang="zh-TW" altLang="en-US"/>
          </a:p>
        </p:txBody>
      </p:sp>
    </p:spTree>
    <p:extLst>
      <p:ext uri="{BB962C8B-B14F-4D97-AF65-F5344CB8AC3E}">
        <p14:creationId xmlns:p14="http://schemas.microsoft.com/office/powerpoint/2010/main" val="4293888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0EDEC0FE-29C8-44A4-9801-CF540114F26F}" type="datetimeFigureOut">
              <a:rPr lang="zh-TW" altLang="en-US" smtClean="0"/>
              <a:t>2020/7/2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48CAB68-0ECA-4A57-8864-69A621BD8A98}" type="slidenum">
              <a:rPr lang="zh-TW" altLang="en-US" smtClean="0"/>
              <a:t>‹#›</a:t>
            </a:fld>
            <a:endParaRPr lang="zh-TW" altLang="en-US"/>
          </a:p>
        </p:txBody>
      </p:sp>
    </p:spTree>
    <p:extLst>
      <p:ext uri="{BB962C8B-B14F-4D97-AF65-F5344CB8AC3E}">
        <p14:creationId xmlns:p14="http://schemas.microsoft.com/office/powerpoint/2010/main" val="2256632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0EDEC0FE-29C8-44A4-9801-CF540114F26F}" type="datetimeFigureOut">
              <a:rPr lang="zh-TW" altLang="en-US" smtClean="0"/>
              <a:t>2020/7/2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48CAB68-0ECA-4A57-8864-69A621BD8A98}" type="slidenum">
              <a:rPr lang="zh-TW" altLang="en-US" smtClean="0"/>
              <a:t>‹#›</a:t>
            </a:fld>
            <a:endParaRPr lang="zh-TW" altLang="en-US"/>
          </a:p>
        </p:txBody>
      </p:sp>
    </p:spTree>
    <p:extLst>
      <p:ext uri="{BB962C8B-B14F-4D97-AF65-F5344CB8AC3E}">
        <p14:creationId xmlns:p14="http://schemas.microsoft.com/office/powerpoint/2010/main" val="938518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EC0FE-29C8-44A4-9801-CF540114F26F}" type="datetimeFigureOut">
              <a:rPr lang="zh-TW" altLang="en-US" smtClean="0"/>
              <a:t>2020/7/2</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8CAB68-0ECA-4A57-8864-69A621BD8A98}" type="slidenum">
              <a:rPr lang="zh-TW" altLang="en-US" smtClean="0"/>
              <a:t>‹#›</a:t>
            </a:fld>
            <a:endParaRPr lang="zh-TW" altLang="en-US"/>
          </a:p>
        </p:txBody>
      </p:sp>
    </p:spTree>
    <p:extLst>
      <p:ext uri="{BB962C8B-B14F-4D97-AF65-F5344CB8AC3E}">
        <p14:creationId xmlns:p14="http://schemas.microsoft.com/office/powerpoint/2010/main" val="375695084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36" r:id="rId12"/>
    <p:sldLayoutId id="214748373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wmf"/><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6vMeuPT5n7U&amp;t=91s" TargetMode="External"/><Relationship Id="rId2" Type="http://schemas.openxmlformats.org/officeDocument/2006/relationships/hyperlink" Target="https://www.youtube.com/watch?v=AdOL6Z3ejAQ&amp;t=127s" TargetMode="External"/><Relationship Id="rId1" Type="http://schemas.openxmlformats.org/officeDocument/2006/relationships/slideLayout" Target="../slideLayouts/slideLayout2.xml"/><Relationship Id="rId6" Type="http://schemas.openxmlformats.org/officeDocument/2006/relationships/hyperlink" Target="https://www.youtube.com/watch?v=hWikA2iTQNM&amp;t=57s" TargetMode="External"/><Relationship Id="rId5" Type="http://schemas.openxmlformats.org/officeDocument/2006/relationships/hyperlink" Target="https://www.youtube.com/watch?v=7uapv4npJhI&amp;t=348s" TargetMode="External"/><Relationship Id="rId4" Type="http://schemas.openxmlformats.org/officeDocument/2006/relationships/hyperlink" Target="https://www.youtube.com/watch?v=wTSLjQM4ccA&amp;t=38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youtu.be/_jHzyeM5Tb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youtu.be/7LVXLEWA9s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supr.link/VImja" TargetMode="External"/><Relationship Id="rId2" Type="http://schemas.openxmlformats.org/officeDocument/2006/relationships/hyperlink" Target="https://ppt.cc/f68OZx" TargetMode="Externa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www.ilong-termcare.com/" TargetMode="External"/><Relationship Id="rId2" Type="http://schemas.openxmlformats.org/officeDocument/2006/relationships/hyperlink" Target="https://m.youtube.com/watch?feature=youtu.be&amp;v=WRNoX78yHtg" TargetMode="External"/><Relationship Id="rId1" Type="http://schemas.openxmlformats.org/officeDocument/2006/relationships/slideLayout" Target="../slideLayouts/slideLayout2.xml"/><Relationship Id="rId4" Type="http://schemas.openxmlformats.org/officeDocument/2006/relationships/hyperlink" Target="https://www.facebook.com/8525carehelper/"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youtu.be/Tz77tny-pwk" TargetMode="External"/><Relationship Id="rId2" Type="http://schemas.openxmlformats.org/officeDocument/2006/relationships/hyperlink" Target="https://www.youtube.com/channel/UCy9DqyNSn4HvK68gF1ZRNmQ" TargetMode="External"/><Relationship Id="rId1" Type="http://schemas.openxmlformats.org/officeDocument/2006/relationships/slideLayout" Target="../slideLayouts/slideLayout2.xml"/><Relationship Id="rId4" Type="http://schemas.openxmlformats.org/officeDocument/2006/relationships/hyperlink" Target="https://youtu.be/lGXw8hNTVi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hyperlink" Target="file:///C:\Users\wuty\Desktop\&#26700;&#38754;1040910\&#20271;&#21033;&#24646;&#26089;&#30274;&#28436;&#35611;104&#24180;\&#25644;&#36939;&#33287;&#25850;&#20301;\&#25913;&#27491;&#37679;&#35492;&#23039;&#21218;--&#27880;&#24847;&#33258;&#24049;&#30340;&#22352;&#23039;.wmv"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s://youtu.be/gH7J2QtGRtI" TargetMode="External"/><Relationship Id="rId2" Type="http://schemas.openxmlformats.org/officeDocument/2006/relationships/hyperlink" Target="../&#31278;&#23376;&#24107;&#36039;/1021103&#23416;&#21729;&#22577;&#21578;&#36039;&#26009;/&#31243;&#20653;&#24646;/&#20116;&#20998;&#37912;&#25945;&#23416;&#35506;&#31243;.ppt" TargetMode="Externa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appledaily.com.tw/appledaily/article/supplement/20151224/36970714/" TargetMode="External"/><Relationship Id="rId2" Type="http://schemas.openxmlformats.org/officeDocument/2006/relationships/hyperlink" Target="http://www.cspha.org.tw/column/1.html" TargetMode="External"/><Relationship Id="rId1" Type="http://schemas.openxmlformats.org/officeDocument/2006/relationships/slideLayout" Target="../slideLayouts/slideLayout2.xml"/><Relationship Id="rId6" Type="http://schemas.openxmlformats.org/officeDocument/2006/relationships/hyperlink" Target="http://www.ilong-termcare.com/2016/04/22/" TargetMode="External"/><Relationship Id="rId5" Type="http://schemas.openxmlformats.org/officeDocument/2006/relationships/hyperlink" Target="http://www.ilong-termcare.com/2016/03/07/" TargetMode="External"/><Relationship Id="rId4" Type="http://schemas.openxmlformats.org/officeDocument/2006/relationships/hyperlink" Target="http://www.cspha.org.tw/"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24819;&#27861;&#25913;&#35722;&#20154;&#29983;&#36319;&#33879;&#25913;&#35722;.wmv" TargetMode="External"/><Relationship Id="rId2" Type="http://schemas.openxmlformats.org/officeDocument/2006/relationships/hyperlink" Target="&#24819;&#27861;&#25913;&#35722;&#20154;&#29983;&#36319;&#33879;&#25913;&#35722;.wmv"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file:///E:\108&#22806;&#25509;&#26381;&#21209;\108&#24180;&#24344;&#36947;&#32769;&#20154;&#21332;&#26371;\&#24907;&#24230;&#25913;&#35722;&#20154;&#29983;&#36319;&#33879;&#25913;&#35722;.wmv"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hyperlink" Target="http://www.iosh.gov.tw/netbook/lowback/lowbackm0.htm"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iosh.gov.tw/netbook/lowback/lowbackm0.htm" TargetMode="External"/><Relationship Id="rId2" Type="http://schemas.openxmlformats.org/officeDocument/2006/relationships/hyperlink" Target="../lowback"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familycare.org.tw/consideration" TargetMode="External"/><Relationship Id="rId2" Type="http://schemas.openxmlformats.org/officeDocument/2006/relationships/hyperlink" Target="http://yang5411ee.pixnet.net/blog/post/172750140-018" TargetMode="External"/><Relationship Id="rId1" Type="http://schemas.openxmlformats.org/officeDocument/2006/relationships/slideLayout" Target="../slideLayouts/slideLayout2.xml"/><Relationship Id="rId6" Type="http://schemas.openxmlformats.org/officeDocument/2006/relationships/hyperlink" Target="https://www.familycare.org.tw/consideration/5583" TargetMode="External"/><Relationship Id="rId5" Type="http://schemas.openxmlformats.org/officeDocument/2006/relationships/hyperlink" Target="https://www.familycare.org.tw/consideration/5584" TargetMode="External"/><Relationship Id="rId4" Type="http://schemas.openxmlformats.org/officeDocument/2006/relationships/hyperlink" Target="https://www.familycare.org.tw/consideration/5585"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athome-tw.com/products.php?pageIndex=1&amp;isSelect=1&amp;assist=%E6%89%B6%E6%89%8B%E5%8F%AF%E4%BB%A5%E6%8B%86%E6%8E%80%EF%BC%8C%E4%BB%A5%E6%96%B9%E4%BE%BF%E5%81%B4%E5%90%91%E8%BD%89%E7%A7%BB%E4%BD%8D&amp;class1=20161013000000003&amp;item1=20161013000000016&amp;store%5b%5d=20170327000000001&amp;keyworks=&amp;price1=&amp;price2=#sales1" TargetMode="External"/><Relationship Id="rId2" Type="http://schemas.openxmlformats.org/officeDocument/2006/relationships/hyperlink" Target="https://www.athome-tw.com/products.php?pageIndex=1&amp;isSelect=1&amp;assist=%E6%89%B6%E6%89%8B%E5%8F%8A%E8%85%B3%E9%9D%A0%E5%8F%AF%E6%8E%80%E9%96%8B%E6%88%96%E6%8B%86%E5%8D%B8%EF%BC%8C%E6%96%B9%E4%BE%BF%E4%BD%BF%E7%94%A8%E8%80%85%E7%A7%BB%E4%BD%8D%E5%88%B0%E4%BB%96%E8%99%95%E3%80%82%E6%B3%A8%E6%84%8F!!+%E5%A6%82%E6%9E%9C%E8%A6%81%E7%94%B3%E8%AB%8B%E3%80%90%E8%BA%AB%E5%BF%83%E9%9A%9C%E7%A4%99%E8%80%85%E8%BC%94%E5%85%B7%E8%A3%9C%E5%8A%A9%E3%80%91%E7%9A%84%E3%80%90%E8%BC%AA%E6%A4%85%E9%99%84%E5%8A%A0%E5%8A%9F%E8%83%BD%EF%BC%A1%E6%AC%BE%E3%80%91%E9%A0%88%E7%AC%A6%E5%90%88%E6%AD%A4%E9%A0%85%E5%8A%9F%E8%83%BD&amp;class1=20161007000000002&amp;item1=20161013000000008&amp;store%5b%5d=20170224000000058&amp;keyworks=&amp;price1=&amp;price2=#sales1" TargetMode="External"/><Relationship Id="rId1" Type="http://schemas.openxmlformats.org/officeDocument/2006/relationships/slideLayout" Target="../slideLayouts/slideLayout2.xml"/><Relationship Id="rId4" Type="http://schemas.openxmlformats.org/officeDocument/2006/relationships/hyperlink" Target="https://www.athome-tw.com/products.php?pageIndex=1&amp;isSelect=1&amp;assist=%E5%BE%8C%E8%BC%AA%E7%82%BA%E5%B0%8F%E8%BC%AA%E7%84%A1%E6%8E%A8%E5%9C%88%EF%BC%8C%E5%8F%AF%E4%BB%A5%E6%B8%9B%E5%B0%8F%E8%BC%AA%E6%A4%85%E7%9A%84%E9%AB%94%E7%A9%8D%E8%88%87%E9%87%8D%E9%87%8F%EF%BC%8C%E4%BB%B0%E8%BA%BA%E8%BD%89%E4%BD%8D%E6%99%82%E5%8F%AF%E4%BB%A5%E7%9B%B4%E6%8E%A5%E5%B9%B3%E7%A7%BB%E4%B8%8A%E5%BA%8A%EF%BC%8C%E4%BD%86%E4%B9%98%E5%9D%90%E8%80%85%E5%B0%87%E7%84%A1%E6%B3%95%E4%BB%A5%E6%89%8B%E8%87%AA%E6%8E%A8%E7%A7%BB%E5%8B%95&amp;class1=20161007000000002&amp;item1=20161013000000009&amp;store%5b%5d=20170224000000088&amp;keyworks=&amp;price1=&amp;price2=#sales1" TargetMode="External"/></Relationships>
</file>

<file path=ppt/slides/_rels/slide62.xml.rels><?xml version="1.0" encoding="UTF-8" standalone="yes"?>
<Relationships xmlns="http://schemas.openxmlformats.org/package/2006/relationships"><Relationship Id="rId2" Type="http://schemas.openxmlformats.org/officeDocument/2006/relationships/hyperlink" Target="https://www.athome-tw.com/products.php?pageIndex=1&amp;isSelect=1&amp;assist=%E5%BA%8A%E9%9D%A2%E9%AB%98%E5%BA%A6%E5%8D%87%E9%99%8D%E4%B8%BB%E8%A6%81%E6%98%AF%E7%82%BA%E4%BA%86%E8%BD%89%E7%A7%BB%E4%BD%8D%E6%99%82%E8%83%BD%E9%85%8D%E5%90%88%E4%BD%BF%E7%94%A8%E8%80%85%E7%9A%84%E5%BA%A7%E9%9D%A2%E9%AB%98%E5%BA%A6%EF%BC%8C%E9%81%94%E5%88%B0%E8%83%BD%E8%BC%95%E9%AC%86%E5%9C%B0%E5%BE%9E%E7%95%A5%E5%BE%AE%E9%AB%98%E8%99%95%E7%A7%BB%E4%BD%8D%E5%88%B0%E4%BD%8E%E8%99%95%E3%80%82%E6%AD%A4%E5%A4%96%EF%BC%8C%E4%B9%9F%E8%83%BD%E9%85%8D%E5%90%88%E7%85%A7%E9%A1%A7%E8%80%85%E7%9A%84%E8%BA%AB%E9%AB%98%EF%BC%8C%E6%96%B9%E4%BE%BF%E5%B9%AB%E4%BD%BF%E7%94%A8%E8%80%85%E7%BF%BB%E8%BA%AB%E3%80%81%E6%8F%9B%E5%B0%BF%E5%B8%83%E7%AD%89%E7%85%A7%E8%AD%B7%E5%B7%A5%E4%BD%9C%E4%B8%8D%E7%94%A8%E5%86%8D%E5%BD%8E%E8%85%B0%E9%A7%9D%E8%83%8C%E3%80%82%E6%B3%A8%E6%84%8F!!+%E5%A6%82%E6%9E%9C%E8%A6%81%E7%94%B3%E8%AB%8B%E3%80%90%E8%BA%AB%E5%BF%83%E9%9A%9C%E7%A4%99%E8%80%85%E8%BC%94%E5%85%B7%E8%A3%9C%E5%8A%A9%E3%80%91%E7%9A%84%E3%80%90%E5%B1%85%E5%AE%B6%E7%94%A8%E7%85%A7%E9%A1%A7%E5%BA%8A%E9%99%84%E5%8A%A0%E5%8A%9F%E8%83%BD%EF%BC%A1%E6%AC%BE%E3%80%91%E9%A0%88%E7%AC%A6%E5%90%88%E6%AD%A4%E9%A0%85%E5%8A%9F%E8%83%BD&amp;class1=20170222000000001&amp;item1=20161013000000019&amp;store%5b%5d=20170224000000239&amp;keyworks=&amp;price1=&amp;price2=#sales1"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ww.athome-tw.com/products.php?class1=20161013000000006&amp;item1=20170125000000004" TargetMode="External"/><Relationship Id="rId2" Type="http://schemas.openxmlformats.org/officeDocument/2006/relationships/hyperlink" Target="https://www.athome-tw.com/products.php?class1=20161013000000006&amp;item1=20170125000000005"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hyperlink" Target="5-2.&#20208;&#36538;&#24179;&#31227;3&#65288;&#20208;&#36538;&#24335;&#36650;&#26885;%20--&#24202;.mp4" TargetMode="External"/><Relationship Id="rId3" Type="http://schemas.openxmlformats.org/officeDocument/2006/relationships/hyperlink" Target="1-2.&#22352;&#23039;&#31449;&#31435;&#27861;-&#31227;&#20301;&#36681;&#30436;&#20351;&#29992;.mp4" TargetMode="External"/><Relationship Id="rId7" Type="http://schemas.openxmlformats.org/officeDocument/2006/relationships/hyperlink" Target="5-1.&#20208;&#36538;&#24179;&#31227;2&#65288;&#24202;--&#36538;&#24335;&#36650;&#26885;.mp4" TargetMode="External"/><Relationship Id="rId2" Type="http://schemas.openxmlformats.org/officeDocument/2006/relationships/hyperlink" Target="1-1.&#22352;&#23039;&#24179;&#31227;&#27861;&#65288;&#20491;&#26696;&#29544;&#31435;&#25805;&#20316;&#65289;.mp4" TargetMode="External"/><Relationship Id="rId1" Type="http://schemas.openxmlformats.org/officeDocument/2006/relationships/slideLayout" Target="../slideLayouts/slideLayout2.xml"/><Relationship Id="rId6" Type="http://schemas.openxmlformats.org/officeDocument/2006/relationships/hyperlink" Target="4.&#31227;&#20301;&#21514;&#24118;&#30340;&#20351;&#29992;.mp4" TargetMode="External"/><Relationship Id="rId5" Type="http://schemas.openxmlformats.org/officeDocument/2006/relationships/hyperlink" Target="3.&#38617;&#20154;&#31227;&#20301;&#21514;&#24118;&#20171;&#32057;.mp4" TargetMode="External"/><Relationship Id="rId4" Type="http://schemas.openxmlformats.org/officeDocument/2006/relationships/hyperlink" Target="2.&#19979;&#32930;&#25215;&#37325;&#31449;&#31435;&#22411;&#31227;&#20301;&#27231;&#20171;&#32057;.mp4" TargetMode="External"/></Relationships>
</file>

<file path=ppt/slides/_rels/slide66.xml.rels><?xml version="1.0" encoding="UTF-8" standalone="yes"?>
<Relationships xmlns="http://schemas.openxmlformats.org/package/2006/relationships"><Relationship Id="rId2" Type="http://schemas.openxmlformats.org/officeDocument/2006/relationships/hyperlink" Target="https://youtu.be/qBb7eH2hWrM?list=PL6D16F4D0C0EE5D7F"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youtu.be/_8vjCmUx8cY" TargetMode="External"/><Relationship Id="rId2" Type="http://schemas.openxmlformats.org/officeDocument/2006/relationships/hyperlink" Target="https://youtu.be/Lhho01GaQ_s"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youtu.be/_NZezkhQ34U?list=PL6D16F4D0C0EE5D7F" TargetMode="External"/><Relationship Id="rId2" Type="http://schemas.openxmlformats.org/officeDocument/2006/relationships/hyperlink" Target="https://www.youtube.com/watch?v=N_AaPjn_BOk&amp;index=2&amp;list=PL6D16F4D0C0EE5D7F" TargetMode="External"/><Relationship Id="rId1" Type="http://schemas.openxmlformats.org/officeDocument/2006/relationships/slideLayout" Target="../slideLayouts/slideLayout2.xml"/><Relationship Id="rId4" Type="http://schemas.openxmlformats.org/officeDocument/2006/relationships/hyperlink" Target="https://youtu.be/Yv_yyWpO2JY" TargetMode="External"/></Relationships>
</file>

<file path=ppt/slides/_rels/slide69.xml.rels><?xml version="1.0" encoding="UTF-8" standalone="yes"?>
<Relationships xmlns="http://schemas.openxmlformats.org/package/2006/relationships"><Relationship Id="rId2" Type="http://schemas.openxmlformats.org/officeDocument/2006/relationships/hyperlink" Target="https://youtu.be/20WU2JCQoj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38593;&#34892;&#29702;&#35542;.ppt" TargetMode="External"/><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hyperlink" Target="https://youtu.be/oN8mJMfKOf0?list=PL6D16F4D0C0EE5D7F" TargetMode="External"/><Relationship Id="rId2" Type="http://schemas.openxmlformats.org/officeDocument/2006/relationships/hyperlink" Target="https://www.youtube.com/watch?v=N_AaPjn_BOk&amp;index=2&amp;list=PL6D16F4D0C0EE5D7F" TargetMode="External"/><Relationship Id="rId1" Type="http://schemas.openxmlformats.org/officeDocument/2006/relationships/slideLayout" Target="../slideLayouts/slideLayout2.xml"/><Relationship Id="rId6" Type="http://schemas.openxmlformats.org/officeDocument/2006/relationships/hyperlink" Target="https://youtu.be/eHM_nxJvAGo?list=PL6D16F4D0C0EE5D7F" TargetMode="External"/><Relationship Id="rId5" Type="http://schemas.openxmlformats.org/officeDocument/2006/relationships/hyperlink" Target="https://youtu.be/yCt3bBlygG8?list=PL6D16F4D0C0EE5D7F" TargetMode="External"/><Relationship Id="rId4" Type="http://schemas.openxmlformats.org/officeDocument/2006/relationships/hyperlink" Target="https://youtu.be/f52L6oUryNE?list=PL6D16F4D0C0EE5D7F" TargetMode="External"/></Relationships>
</file>

<file path=ppt/slides/_rels/slide7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hyperlink" Target="http://atrc.aihsin.ntpc.net.tw/education.php?id=49" TargetMode="External"/><Relationship Id="rId3" Type="http://schemas.openxmlformats.org/officeDocument/2006/relationships/hyperlink" Target="https://youtu.be/QxdiH2Sr5IM" TargetMode="External"/><Relationship Id="rId7" Type="http://schemas.openxmlformats.org/officeDocument/2006/relationships/hyperlink" Target="https://ohsip.osha.gov.tw/" TargetMode="External"/><Relationship Id="rId2" Type="http://schemas.openxmlformats.org/officeDocument/2006/relationships/hyperlink" Target="https://www.youtube.com/redirect?v=ipJd-HR949E&amp;redir_token=OGKj5J3SEtj1KLLxBrLmuMRQdt18MTU1NTM5MDMwMUAxNTU1MzAzOTAx&amp;event=video_description&amp;q=https://goo.gl/3c97sX" TargetMode="External"/><Relationship Id="rId1" Type="http://schemas.openxmlformats.org/officeDocument/2006/relationships/slideLayout" Target="../slideLayouts/slideLayout2.xml"/><Relationship Id="rId6" Type="http://schemas.openxmlformats.org/officeDocument/2006/relationships/hyperlink" Target="http://www.youtube.com/c/Padstaiwan" TargetMode="External"/><Relationship Id="rId5" Type="http://schemas.openxmlformats.org/officeDocument/2006/relationships/hyperlink" Target="https://www.padstaiwan.com/" TargetMode="External"/><Relationship Id="rId4" Type="http://schemas.openxmlformats.org/officeDocument/2006/relationships/hyperlink" Target="https://www.just4u.tw/" TargetMode="External"/><Relationship Id="rId9" Type="http://schemas.openxmlformats.org/officeDocument/2006/relationships/hyperlink" Target="https://repat.sfaa.gov.tw/book/inside_01b.asp?cate_id=225"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slide" Target="slide27.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7.png"/></Relationships>
</file>

<file path=ppt/slides/_rels/slide89.xml.rels><?xml version="1.0" encoding="UTF-8" standalone="yes"?>
<Relationships xmlns="http://schemas.openxmlformats.org/package/2006/relationships"><Relationship Id="rId2" Type="http://schemas.openxmlformats.org/officeDocument/2006/relationships/hyperlink" Target="http://163.32.76.2/kanjianquanshijie/index_home.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hyperlink" Target="Crawl-Demo.mpeg"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www.sowy.org/index.php/sports/matp" TargetMode="External"/><Relationship Id="rId2" Type="http://schemas.openxmlformats.org/officeDocument/2006/relationships/hyperlink" Target="https://youtu.be/RIgTU6IXV2c" TargetMode="External"/><Relationship Id="rId1" Type="http://schemas.openxmlformats.org/officeDocument/2006/relationships/slideLayout" Target="../slideLayouts/slideLayout2.xml"/><Relationship Id="rId4" Type="http://schemas.openxmlformats.org/officeDocument/2006/relationships/hyperlink" Target="https://www.specialolympics.org/sections/sports-and-games/coaching_guides/motor_activity_training_program.aspx"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s://www.books.com.tw/products/0010820331" TargetMode="External"/><Relationship Id="rId2" Type="http://schemas.openxmlformats.org/officeDocument/2006/relationships/hyperlink" Target="https://www.books.com.tw/products/0010745454?loc=P_asv_003"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s://www.books.com.tw/products/0010820332?loc=P_asb_002" TargetMode="External"/><Relationship Id="rId2" Type="http://schemas.openxmlformats.org/officeDocument/2006/relationships/hyperlink" Target="https://www.books.com.tw/products/0010819446?loc=P_asb_001" TargetMode="External"/><Relationship Id="rId1" Type="http://schemas.openxmlformats.org/officeDocument/2006/relationships/slideLayout" Target="../slideLayouts/slideLayout2.xml"/><Relationship Id="rId4" Type="http://schemas.openxmlformats.org/officeDocument/2006/relationships/hyperlink" Target="https://www.books.com.tw/products/0010808219?loc=P_asb_003"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https://www.books.com.tw/products/0010798986?loc=P_asb_004" TargetMode="External"/><Relationship Id="rId2" Type="http://schemas.openxmlformats.org/officeDocument/2006/relationships/hyperlink" Target="https://www.books.com.tw/products/0010796148?loc=P_asb_005" TargetMode="External"/><Relationship Id="rId1" Type="http://schemas.openxmlformats.org/officeDocument/2006/relationships/slideLayout" Target="../slideLayouts/slideLayout2.xml"/><Relationship Id="rId4" Type="http://schemas.openxmlformats.org/officeDocument/2006/relationships/hyperlink" Target="https://www.books.com.tw/products/0010795913?loc=P_asb_005" TargetMode="External"/></Relationships>
</file>

<file path=ppt/slides/_rels/slide9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376219" y="1122363"/>
            <a:ext cx="9975272" cy="2387600"/>
          </a:xfrm>
        </p:spPr>
        <p:txBody>
          <a:bodyPr>
            <a:normAutofit fontScale="90000"/>
          </a:bodyPr>
          <a:lstStyle/>
          <a:p>
            <a:r>
              <a:rPr lang="en-US" altLang="zh-TW" dirty="0" smtClean="0">
                <a:latin typeface="標楷體" panose="03000509000000000000" pitchFamily="65" charset="-120"/>
                <a:ea typeface="標楷體" panose="03000509000000000000" pitchFamily="65" charset="-120"/>
              </a:rPr>
              <a:t>109</a:t>
            </a:r>
            <a:r>
              <a:rPr lang="zh-TW" altLang="en-US" dirty="0" smtClean="0">
                <a:latin typeface="標楷體" panose="03000509000000000000" pitchFamily="65" charset="-120"/>
                <a:ea typeface="標楷體" panose="03000509000000000000" pitchFamily="65" charset="-120"/>
              </a:rPr>
              <a:t>年高雄市教師助理培訓研習</a:t>
            </a:r>
            <a:r>
              <a:rPr lang="en-US" altLang="zh-TW" dirty="0" smtClean="0">
                <a:latin typeface="標楷體" panose="03000509000000000000" pitchFamily="65" charset="-120"/>
                <a:ea typeface="標楷體" panose="03000509000000000000" pitchFamily="65" charset="-120"/>
              </a:rPr>
              <a:t/>
            </a:r>
            <a:br>
              <a:rPr lang="en-US" altLang="zh-TW" dirty="0" smtClean="0">
                <a:latin typeface="標楷體" panose="03000509000000000000" pitchFamily="65" charset="-120"/>
                <a:ea typeface="標楷體" panose="03000509000000000000" pitchFamily="65" charset="-120"/>
              </a:rPr>
            </a:br>
            <a:r>
              <a:rPr lang="zh-TW" altLang="en-US" dirty="0" smtClean="0">
                <a:latin typeface="標楷體" panose="03000509000000000000" pitchFamily="65" charset="-120"/>
                <a:ea typeface="標楷體" panose="03000509000000000000" pitchFamily="65" charset="-120"/>
              </a:rPr>
              <a:t>物理治療師角色釋放</a:t>
            </a:r>
            <a:r>
              <a:rPr lang="en-US" altLang="zh-TW" dirty="0" smtClean="0">
                <a:latin typeface="標楷體" panose="03000509000000000000" pitchFamily="65" charset="-120"/>
                <a:ea typeface="標楷體" panose="03000509000000000000" pitchFamily="65" charset="-120"/>
              </a:rPr>
              <a:t/>
            </a:r>
            <a:br>
              <a:rPr lang="en-US" altLang="zh-TW" dirty="0" smtClean="0">
                <a:latin typeface="標楷體" panose="03000509000000000000" pitchFamily="65" charset="-120"/>
                <a:ea typeface="標楷體" panose="03000509000000000000" pitchFamily="65" charset="-120"/>
              </a:rPr>
            </a:br>
            <a:r>
              <a:rPr lang="zh-TW" altLang="en-US" dirty="0" smtClean="0">
                <a:latin typeface="標楷體" panose="03000509000000000000" pitchFamily="65" charset="-120"/>
                <a:ea typeface="標楷體" panose="03000509000000000000" pitchFamily="65" charset="-120"/>
              </a:rPr>
              <a:t>與教師助理專業技能</a:t>
            </a:r>
            <a:r>
              <a:rPr lang="en-US" altLang="zh-TW" dirty="0" smtClean="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知</a:t>
            </a:r>
            <a:r>
              <a:rPr lang="zh-TW" altLang="en-US" dirty="0" smtClean="0">
                <a:latin typeface="標楷體" panose="03000509000000000000" pitchFamily="65" charset="-120"/>
                <a:ea typeface="標楷體" panose="03000509000000000000" pitchFamily="65" charset="-120"/>
              </a:rPr>
              <a:t>能培訓</a:t>
            </a:r>
            <a:endParaRPr lang="zh-TW" altLang="en-US" dirty="0">
              <a:latin typeface="標楷體" panose="03000509000000000000" pitchFamily="65" charset="-120"/>
              <a:ea typeface="標楷體" panose="03000509000000000000" pitchFamily="65" charset="-120"/>
            </a:endParaRPr>
          </a:p>
        </p:txBody>
      </p:sp>
      <p:sp>
        <p:nvSpPr>
          <p:cNvPr id="3" name="副標題 2"/>
          <p:cNvSpPr>
            <a:spLocks noGrp="1"/>
          </p:cNvSpPr>
          <p:nvPr>
            <p:ph type="subTitle" idx="1"/>
          </p:nvPr>
        </p:nvSpPr>
        <p:spPr>
          <a:xfrm>
            <a:off x="1487055" y="4156220"/>
            <a:ext cx="9144000" cy="1655762"/>
          </a:xfrm>
        </p:spPr>
        <p:txBody>
          <a:bodyPr>
            <a:normAutofit/>
          </a:bodyPr>
          <a:lstStyle/>
          <a:p>
            <a:r>
              <a:rPr lang="zh-TW" altLang="en-US" dirty="0" smtClean="0">
                <a:latin typeface="標楷體" panose="03000509000000000000" pitchFamily="65" charset="-120"/>
                <a:ea typeface="標楷體" panose="03000509000000000000" pitchFamily="65" charset="-120"/>
              </a:rPr>
              <a:t>高雄市立高雄特殊教育學校   物理治療師兼復健輔導組長</a:t>
            </a:r>
            <a:endParaRPr lang="en-US" altLang="zh-TW" dirty="0" smtClean="0">
              <a:latin typeface="標楷體" panose="03000509000000000000" pitchFamily="65" charset="-120"/>
              <a:ea typeface="標楷體" panose="03000509000000000000" pitchFamily="65" charset="-120"/>
            </a:endParaRPr>
          </a:p>
          <a:p>
            <a:pPr algn="l"/>
            <a:r>
              <a:rPr lang="zh-TW" altLang="en-US" dirty="0" smtClean="0">
                <a:latin typeface="標楷體" panose="03000509000000000000" pitchFamily="65" charset="-120"/>
                <a:ea typeface="標楷體" panose="03000509000000000000" pitchFamily="65" charset="-120"/>
              </a:rPr>
              <a:t>       高雄市物理治療師公會          理事</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吳汀原 物理治療師 </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8741462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關於輔具</a:t>
            </a:r>
            <a:endParaRPr lang="zh-TW" altLang="en-US" dirty="0">
              <a:latin typeface="標楷體" panose="03000509000000000000" pitchFamily="65" charset="-120"/>
              <a:ea typeface="標楷體" panose="03000509000000000000" pitchFamily="65" charset="-120"/>
            </a:endParaRPr>
          </a:p>
        </p:txBody>
      </p:sp>
      <p:sp>
        <p:nvSpPr>
          <p:cNvPr id="5" name="內容版面配置區 4"/>
          <p:cNvSpPr>
            <a:spLocks noGrp="1"/>
          </p:cNvSpPr>
          <p:nvPr>
            <p:ph idx="1"/>
          </p:nvPr>
        </p:nvSpPr>
        <p:spPr/>
        <p:txBody>
          <a:bodyPr/>
          <a:lstStyle/>
          <a:p>
            <a:r>
              <a:rPr lang="zh-TW" altLang="en-US" dirty="0">
                <a:latin typeface="標楷體" panose="03000509000000000000" pitchFamily="65" charset="-120"/>
                <a:ea typeface="標楷體" panose="03000509000000000000" pitchFamily="65" charset="-120"/>
              </a:rPr>
              <a:t>輔助科技設備</a:t>
            </a:r>
            <a:r>
              <a:rPr lang="en-US" altLang="zh-TW" dirty="0">
                <a:latin typeface="標楷體" panose="03000509000000000000" pitchFamily="65" charset="-120"/>
                <a:ea typeface="標楷體" panose="03000509000000000000" pitchFamily="65" charset="-120"/>
              </a:rPr>
              <a:t>(Assistive technology devices) </a:t>
            </a:r>
            <a:r>
              <a:rPr lang="zh-TW"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任何</a:t>
            </a:r>
            <a:r>
              <a:rPr lang="zh-TW" altLang="en-US" b="1" dirty="0">
                <a:solidFill>
                  <a:srgbClr val="FF3300"/>
                </a:solidFill>
                <a:latin typeface="標楷體" panose="03000509000000000000" pitchFamily="65" charset="-120"/>
                <a:ea typeface="標楷體" panose="03000509000000000000" pitchFamily="65" charset="-120"/>
              </a:rPr>
              <a:t>產品</a:t>
            </a:r>
            <a:r>
              <a:rPr lang="zh-TW" altLang="en-US" dirty="0">
                <a:latin typeface="標楷體" panose="03000509000000000000" pitchFamily="65" charset="-120"/>
                <a:ea typeface="標楷體" panose="03000509000000000000" pitchFamily="65" charset="-120"/>
              </a:rPr>
              <a:t>、</a:t>
            </a:r>
            <a:r>
              <a:rPr lang="zh-TW" altLang="en-US" dirty="0">
                <a:solidFill>
                  <a:srgbClr val="FF3300"/>
                </a:solidFill>
                <a:latin typeface="標楷體" panose="03000509000000000000" pitchFamily="65" charset="-120"/>
                <a:ea typeface="標楷體" panose="03000509000000000000" pitchFamily="65" charset="-120"/>
              </a:rPr>
              <a:t>零件</a:t>
            </a:r>
            <a:r>
              <a:rPr lang="zh-TW" altLang="en-US" dirty="0">
                <a:latin typeface="標楷體" panose="03000509000000000000" pitchFamily="65" charset="-120"/>
                <a:ea typeface="標楷體" panose="03000509000000000000" pitchFamily="65" charset="-120"/>
              </a:rPr>
              <a:t>、</a:t>
            </a:r>
            <a:r>
              <a:rPr lang="zh-TW" altLang="en-US" dirty="0">
                <a:solidFill>
                  <a:srgbClr val="FF3300"/>
                </a:solidFill>
                <a:latin typeface="標楷體" panose="03000509000000000000" pitchFamily="65" charset="-120"/>
                <a:ea typeface="標楷體" panose="03000509000000000000" pitchFamily="65" charset="-120"/>
              </a:rPr>
              <a:t>設施</a:t>
            </a:r>
            <a:r>
              <a:rPr lang="zh-TW"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無論是商業化、改造或特殊設計下之產物，其目的在</a:t>
            </a:r>
            <a:r>
              <a:rPr lang="zh-TW" altLang="en-US" dirty="0">
                <a:solidFill>
                  <a:srgbClr val="FF3300"/>
                </a:solidFill>
                <a:latin typeface="標楷體" panose="03000509000000000000" pitchFamily="65" charset="-120"/>
                <a:ea typeface="標楷體" panose="03000509000000000000" pitchFamily="65" charset="-120"/>
              </a:rPr>
              <a:t>提升、維持或增強</a:t>
            </a:r>
            <a:r>
              <a:rPr lang="zh-TW" altLang="en-US" dirty="0">
                <a:latin typeface="標楷體" panose="03000509000000000000" pitchFamily="65" charset="-120"/>
                <a:ea typeface="標楷體" panose="03000509000000000000" pitchFamily="65" charset="-120"/>
              </a:rPr>
              <a:t>身心障礙者功能。</a:t>
            </a:r>
            <a:r>
              <a:rPr lang="en-US" altLang="zh-TW" dirty="0">
                <a:latin typeface="標楷體" panose="03000509000000000000" pitchFamily="65" charset="-120"/>
                <a:ea typeface="標楷體" panose="03000509000000000000" pitchFamily="65" charset="-120"/>
              </a:rPr>
              <a:t>(The Technology-Related Assistance for Individuals with Disabilities Act, 1988)PL100-407</a:t>
            </a:r>
          </a:p>
          <a:p>
            <a:r>
              <a:rPr lang="zh-TW" altLang="en-US" dirty="0">
                <a:latin typeface="標楷體" panose="03000509000000000000" pitchFamily="65" charset="-120"/>
                <a:ea typeface="標楷體" panose="03000509000000000000" pitchFamily="65" charset="-120"/>
              </a:rPr>
              <a:t>輔助科技服務</a:t>
            </a:r>
            <a:r>
              <a:rPr lang="en-US" altLang="zh-TW" dirty="0">
                <a:latin typeface="標楷體" panose="03000509000000000000" pitchFamily="65" charset="-120"/>
                <a:ea typeface="標楷體" panose="03000509000000000000" pitchFamily="65" charset="-120"/>
              </a:rPr>
              <a:t>(Assistive technology service) </a:t>
            </a:r>
            <a:r>
              <a:rPr lang="zh-TW" altLang="en-US" dirty="0">
                <a:latin typeface="標楷體" panose="03000509000000000000" pitchFamily="65" charset="-120"/>
                <a:ea typeface="標楷體" panose="03000509000000000000" pitchFamily="65" charset="-120"/>
              </a:rPr>
              <a:t>：任何協助障礙者</a:t>
            </a:r>
            <a:r>
              <a:rPr lang="zh-TW" altLang="en-US" dirty="0">
                <a:solidFill>
                  <a:srgbClr val="FF3300"/>
                </a:solidFill>
                <a:latin typeface="標楷體" panose="03000509000000000000" pitchFamily="65" charset="-120"/>
                <a:ea typeface="標楷體" panose="03000509000000000000" pitchFamily="65" charset="-120"/>
              </a:rPr>
              <a:t>選擇</a:t>
            </a:r>
            <a:r>
              <a:rPr lang="zh-TW" altLang="en-US" dirty="0">
                <a:latin typeface="標楷體" panose="03000509000000000000" pitchFamily="65" charset="-120"/>
                <a:ea typeface="標楷體" panose="03000509000000000000" pitchFamily="65" charset="-120"/>
              </a:rPr>
              <a:t>、</a:t>
            </a:r>
            <a:r>
              <a:rPr lang="zh-TW" altLang="en-US" dirty="0">
                <a:solidFill>
                  <a:srgbClr val="FF3300"/>
                </a:solidFill>
                <a:latin typeface="標楷體" panose="03000509000000000000" pitchFamily="65" charset="-120"/>
                <a:ea typeface="標楷體" panose="03000509000000000000" pitchFamily="65" charset="-120"/>
              </a:rPr>
              <a:t>獲得</a:t>
            </a:r>
            <a:r>
              <a:rPr lang="zh-TW" altLang="en-US" dirty="0">
                <a:latin typeface="標楷體" panose="03000509000000000000" pitchFamily="65" charset="-120"/>
                <a:ea typeface="標楷體" panose="03000509000000000000" pitchFamily="65" charset="-120"/>
              </a:rPr>
              <a:t>和</a:t>
            </a:r>
            <a:r>
              <a:rPr lang="zh-TW" altLang="en-US" dirty="0">
                <a:solidFill>
                  <a:srgbClr val="FF3300"/>
                </a:solidFill>
                <a:latin typeface="標楷體" panose="03000509000000000000" pitchFamily="65" charset="-120"/>
                <a:ea typeface="標楷體" panose="03000509000000000000" pitchFamily="65" charset="-120"/>
              </a:rPr>
              <a:t>使用</a:t>
            </a:r>
            <a:r>
              <a:rPr lang="zh-TW" altLang="en-US" dirty="0">
                <a:latin typeface="標楷體" panose="03000509000000000000" pitchFamily="65" charset="-120"/>
                <a:ea typeface="標楷體" panose="03000509000000000000" pitchFamily="65" charset="-120"/>
              </a:rPr>
              <a:t>輔助科技設備的服務。</a:t>
            </a:r>
          </a:p>
          <a:p>
            <a:r>
              <a:rPr lang="zh-TW" altLang="en-US" dirty="0">
                <a:latin typeface="標楷體" panose="03000509000000000000" pitchFamily="65" charset="-120"/>
                <a:ea typeface="標楷體" panose="03000509000000000000" pitchFamily="65" charset="-120"/>
              </a:rPr>
              <a:t>「國際功能分類系統」</a:t>
            </a:r>
            <a:r>
              <a:rPr lang="en-US" altLang="zh-TW" dirty="0">
                <a:latin typeface="標楷體" panose="03000509000000000000" pitchFamily="65" charset="-120"/>
                <a:ea typeface="標楷體" panose="03000509000000000000" pitchFamily="65" charset="-120"/>
              </a:rPr>
              <a:t>(International Classification of Functioning Model, ICF) </a:t>
            </a:r>
            <a:r>
              <a:rPr lang="zh-TW" altLang="en-US" dirty="0">
                <a:latin typeface="標楷體" panose="03000509000000000000" pitchFamily="65" charset="-120"/>
                <a:ea typeface="標楷體" panose="03000509000000000000" pitchFamily="65" charset="-120"/>
              </a:rPr>
              <a:t>：透過</a:t>
            </a:r>
            <a:r>
              <a:rPr lang="zh-TW" altLang="en-US" b="1" dirty="0">
                <a:latin typeface="標楷體" panose="03000509000000000000" pitchFamily="65" charset="-120"/>
                <a:ea typeface="標楷體" panose="03000509000000000000" pitchFamily="65" charset="-120"/>
              </a:rPr>
              <a:t>環境因素</a:t>
            </a:r>
            <a:r>
              <a:rPr lang="zh-TW" altLang="en-US" dirty="0">
                <a:latin typeface="標楷體" panose="03000509000000000000" pitchFamily="65" charset="-120"/>
                <a:ea typeface="標楷體" panose="03000509000000000000" pitchFamily="65" charset="-120"/>
              </a:rPr>
              <a:t>之改善，來增進兒童之</a:t>
            </a:r>
            <a:r>
              <a:rPr lang="zh-TW" altLang="en-US" dirty="0">
                <a:solidFill>
                  <a:srgbClr val="FF0000"/>
                </a:solidFill>
                <a:latin typeface="標楷體" panose="03000509000000000000" pitchFamily="65" charset="-120"/>
                <a:ea typeface="標楷體" panose="03000509000000000000" pitchFamily="65" charset="-120"/>
              </a:rPr>
              <a:t>身體機能</a:t>
            </a:r>
            <a:r>
              <a:rPr lang="zh-TW" altLang="en-US" dirty="0">
                <a:latin typeface="標楷體" panose="03000509000000000000" pitchFamily="65" charset="-120"/>
                <a:ea typeface="標楷體" panose="03000509000000000000" pitchFamily="65" charset="-120"/>
              </a:rPr>
              <a:t>、活動功能與</a:t>
            </a:r>
            <a:r>
              <a:rPr lang="zh-TW" altLang="en-US" dirty="0">
                <a:solidFill>
                  <a:srgbClr val="FF0000"/>
                </a:solidFill>
                <a:latin typeface="標楷體" panose="03000509000000000000" pitchFamily="65" charset="-120"/>
                <a:ea typeface="標楷體" panose="03000509000000000000" pitchFamily="65" charset="-120"/>
              </a:rPr>
              <a:t>社會參與 </a:t>
            </a:r>
          </a:p>
        </p:txBody>
      </p:sp>
    </p:spTree>
    <p:extLst>
      <p:ext uri="{BB962C8B-B14F-4D97-AF65-F5344CB8AC3E}">
        <p14:creationId xmlns:p14="http://schemas.microsoft.com/office/powerpoint/2010/main" val="223436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zh-TW" altLang="en-US">
                <a:latin typeface="標楷體" panose="03000509000000000000" pitchFamily="65" charset="-120"/>
                <a:ea typeface="標楷體" panose="03000509000000000000" pitchFamily="65" charset="-120"/>
              </a:rPr>
              <a:t>輔具功能  </a:t>
            </a:r>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有什麼好處</a:t>
            </a:r>
            <a:r>
              <a:rPr lang="en-US" altLang="zh-TW">
                <a:latin typeface="標楷體" panose="03000509000000000000" pitchFamily="65" charset="-120"/>
                <a:ea typeface="標楷體" panose="03000509000000000000" pitchFamily="65" charset="-120"/>
              </a:rPr>
              <a:t>?)</a:t>
            </a:r>
          </a:p>
        </p:txBody>
      </p:sp>
      <p:sp>
        <p:nvSpPr>
          <p:cNvPr id="21507" name="Rectangle 3"/>
          <p:cNvSpPr>
            <a:spLocks noGrp="1" noChangeArrowheads="1"/>
          </p:cNvSpPr>
          <p:nvPr>
            <p:ph sz="half" idx="1"/>
          </p:nvPr>
        </p:nvSpPr>
        <p:spPr>
          <a:xfrm>
            <a:off x="1126836" y="1700214"/>
            <a:ext cx="5391439" cy="4143375"/>
          </a:xfrm>
        </p:spPr>
        <p:txBody>
          <a:bodyPr>
            <a:normAutofit fontScale="92500" lnSpcReduction="10000"/>
          </a:bodyPr>
          <a:lstStyle/>
          <a:p>
            <a:pPr>
              <a:lnSpc>
                <a:spcPct val="90000"/>
              </a:lnSpc>
            </a:pPr>
            <a:r>
              <a:rPr lang="zh-TW" altLang="en-US" sz="2200" dirty="0">
                <a:solidFill>
                  <a:srgbClr val="000000"/>
                </a:solidFill>
                <a:latin typeface="標楷體" panose="03000509000000000000" pitchFamily="65" charset="-120"/>
                <a:ea typeface="標楷體" panose="03000509000000000000" pitchFamily="65" charset="-120"/>
              </a:rPr>
              <a:t>一、</a:t>
            </a:r>
            <a:r>
              <a:rPr lang="zh-TW" altLang="en-US" sz="2200" dirty="0">
                <a:solidFill>
                  <a:srgbClr val="FF0000"/>
                </a:solidFill>
                <a:latin typeface="標楷體" panose="03000509000000000000" pitchFamily="65" charset="-120"/>
                <a:ea typeface="標楷體" panose="03000509000000000000" pitchFamily="65" charset="-120"/>
              </a:rPr>
              <a:t>預防或矯正畸形 </a:t>
            </a:r>
          </a:p>
          <a:p>
            <a:pPr>
              <a:lnSpc>
                <a:spcPct val="90000"/>
              </a:lnSpc>
            </a:pPr>
            <a:r>
              <a:rPr lang="zh-TW" altLang="en-US" sz="2200" dirty="0">
                <a:solidFill>
                  <a:srgbClr val="000000"/>
                </a:solidFill>
                <a:latin typeface="標楷體" panose="03000509000000000000" pitchFamily="65" charset="-120"/>
                <a:ea typeface="標楷體" panose="03000509000000000000" pitchFamily="65" charset="-120"/>
              </a:rPr>
              <a:t>二、協助</a:t>
            </a:r>
            <a:r>
              <a:rPr lang="zh-TW" altLang="en-US" sz="2200" dirty="0">
                <a:solidFill>
                  <a:srgbClr val="FF0000"/>
                </a:solidFill>
                <a:latin typeface="標楷體" panose="03000509000000000000" pitchFamily="65" charset="-120"/>
                <a:ea typeface="標楷體" panose="03000509000000000000" pitchFamily="65" charset="-120"/>
              </a:rPr>
              <a:t>擺位</a:t>
            </a:r>
            <a:r>
              <a:rPr lang="zh-TW" altLang="en-US" sz="2200" dirty="0">
                <a:solidFill>
                  <a:srgbClr val="000000"/>
                </a:solidFill>
                <a:latin typeface="標楷體" panose="03000509000000000000" pitchFamily="65" charset="-120"/>
                <a:ea typeface="標楷體" panose="03000509000000000000" pitchFamily="65" charset="-120"/>
              </a:rPr>
              <a:t> </a:t>
            </a:r>
            <a:endParaRPr lang="zh-TW" altLang="en-US" sz="2200" dirty="0">
              <a:latin typeface="標楷體" panose="03000509000000000000" pitchFamily="65" charset="-120"/>
              <a:ea typeface="標楷體" panose="03000509000000000000" pitchFamily="65" charset="-120"/>
            </a:endParaRPr>
          </a:p>
          <a:p>
            <a:pPr>
              <a:lnSpc>
                <a:spcPct val="90000"/>
              </a:lnSpc>
            </a:pPr>
            <a:r>
              <a:rPr lang="zh-TW" altLang="en-US" sz="2200" dirty="0">
                <a:solidFill>
                  <a:srgbClr val="000000"/>
                </a:solidFill>
                <a:latin typeface="標楷體" panose="03000509000000000000" pitchFamily="65" charset="-120"/>
                <a:ea typeface="標楷體" panose="03000509000000000000" pitchFamily="65" charset="-120"/>
              </a:rPr>
              <a:t>三、</a:t>
            </a:r>
            <a:r>
              <a:rPr lang="zh-TW" altLang="en-US" sz="2200" dirty="0">
                <a:solidFill>
                  <a:srgbClr val="FF0000"/>
                </a:solidFill>
                <a:latin typeface="標楷體" panose="03000509000000000000" pitchFamily="65" charset="-120"/>
                <a:ea typeface="標楷體" panose="03000509000000000000" pitchFamily="65" charset="-120"/>
              </a:rPr>
              <a:t>保護</a:t>
            </a:r>
            <a:r>
              <a:rPr lang="zh-TW" altLang="en-US" sz="2200" dirty="0">
                <a:solidFill>
                  <a:srgbClr val="000000"/>
                </a:solidFill>
                <a:latin typeface="標楷體" panose="03000509000000000000" pitchFamily="65" charset="-120"/>
                <a:ea typeface="標楷體" panose="03000509000000000000" pitchFamily="65" charset="-120"/>
              </a:rPr>
              <a:t>作用 </a:t>
            </a:r>
            <a:endParaRPr lang="zh-TW" altLang="en-US" sz="2200" dirty="0">
              <a:latin typeface="標楷體" panose="03000509000000000000" pitchFamily="65" charset="-120"/>
              <a:ea typeface="標楷體" panose="03000509000000000000" pitchFamily="65" charset="-120"/>
            </a:endParaRPr>
          </a:p>
          <a:p>
            <a:pPr>
              <a:lnSpc>
                <a:spcPct val="90000"/>
              </a:lnSpc>
            </a:pPr>
            <a:r>
              <a:rPr lang="zh-TW" altLang="en-US" sz="2200" dirty="0">
                <a:solidFill>
                  <a:srgbClr val="000000"/>
                </a:solidFill>
                <a:latin typeface="標楷體" panose="03000509000000000000" pitchFamily="65" charset="-120"/>
                <a:ea typeface="標楷體" panose="03000509000000000000" pitchFamily="65" charset="-120"/>
              </a:rPr>
              <a:t>四、增進</a:t>
            </a:r>
            <a:r>
              <a:rPr lang="zh-TW" altLang="en-US" sz="2200" dirty="0">
                <a:solidFill>
                  <a:srgbClr val="FF0000"/>
                </a:solidFill>
                <a:latin typeface="標楷體" panose="03000509000000000000" pitchFamily="65" charset="-120"/>
                <a:ea typeface="標楷體" panose="03000509000000000000" pitchFamily="65" charset="-120"/>
              </a:rPr>
              <a:t>肌力</a:t>
            </a:r>
          </a:p>
          <a:p>
            <a:pPr>
              <a:lnSpc>
                <a:spcPct val="90000"/>
              </a:lnSpc>
            </a:pPr>
            <a:r>
              <a:rPr lang="zh-TW" altLang="en-US" sz="2200" dirty="0">
                <a:solidFill>
                  <a:srgbClr val="000000"/>
                </a:solidFill>
                <a:latin typeface="標楷體" panose="03000509000000000000" pitchFamily="65" charset="-120"/>
                <a:ea typeface="標楷體" panose="03000509000000000000" pitchFamily="65" charset="-120"/>
              </a:rPr>
              <a:t>五、增進</a:t>
            </a:r>
            <a:r>
              <a:rPr lang="zh-TW" altLang="en-US" sz="2200" dirty="0" smtClean="0">
                <a:solidFill>
                  <a:srgbClr val="FF0000"/>
                </a:solidFill>
                <a:latin typeface="標楷體" panose="03000509000000000000" pitchFamily="65" charset="-120"/>
                <a:ea typeface="標楷體" panose="03000509000000000000" pitchFamily="65" charset="-120"/>
              </a:rPr>
              <a:t>耐力</a:t>
            </a:r>
            <a:r>
              <a:rPr lang="zh-TW" altLang="en-US" sz="2200" dirty="0" smtClean="0">
                <a:solidFill>
                  <a:srgbClr val="000000"/>
                </a:solidFill>
                <a:latin typeface="標楷體" panose="03000509000000000000" pitchFamily="65" charset="-120"/>
                <a:ea typeface="標楷體" panose="03000509000000000000" pitchFamily="65" charset="-120"/>
              </a:rPr>
              <a:t> </a:t>
            </a:r>
            <a:endParaRPr lang="zh-TW" altLang="en-US" sz="2200" dirty="0">
              <a:latin typeface="標楷體" panose="03000509000000000000" pitchFamily="65" charset="-120"/>
              <a:ea typeface="標楷體" panose="03000509000000000000" pitchFamily="65" charset="-120"/>
            </a:endParaRPr>
          </a:p>
          <a:p>
            <a:pPr>
              <a:lnSpc>
                <a:spcPct val="90000"/>
              </a:lnSpc>
            </a:pPr>
            <a:r>
              <a:rPr lang="zh-TW" altLang="en-US" sz="2200" dirty="0">
                <a:solidFill>
                  <a:srgbClr val="000000"/>
                </a:solidFill>
                <a:latin typeface="標楷體" panose="03000509000000000000" pitchFamily="65" charset="-120"/>
                <a:ea typeface="標楷體" panose="03000509000000000000" pitchFamily="65" charset="-120"/>
              </a:rPr>
              <a:t>六、</a:t>
            </a:r>
            <a:r>
              <a:rPr lang="zh-TW" altLang="en-US" sz="2200" dirty="0">
                <a:solidFill>
                  <a:srgbClr val="FF0000"/>
                </a:solidFill>
                <a:latin typeface="標楷體" panose="03000509000000000000" pitchFamily="65" charset="-120"/>
                <a:ea typeface="標楷體" panose="03000509000000000000" pitchFamily="65" charset="-120"/>
              </a:rPr>
              <a:t>代替肢體</a:t>
            </a:r>
            <a:r>
              <a:rPr lang="zh-TW" altLang="en-US" sz="2200" dirty="0">
                <a:solidFill>
                  <a:srgbClr val="000000"/>
                </a:solidFill>
                <a:latin typeface="標楷體" panose="03000509000000000000" pitchFamily="65" charset="-120"/>
                <a:ea typeface="標楷體" panose="03000509000000000000" pitchFamily="65" charset="-120"/>
              </a:rPr>
              <a:t>功能及美觀作用 </a:t>
            </a:r>
            <a:endParaRPr lang="zh-TW" altLang="en-US" sz="2200" dirty="0">
              <a:latin typeface="標楷體" panose="03000509000000000000" pitchFamily="65" charset="-120"/>
              <a:ea typeface="標楷體" panose="03000509000000000000" pitchFamily="65" charset="-120"/>
            </a:endParaRPr>
          </a:p>
          <a:p>
            <a:pPr>
              <a:lnSpc>
                <a:spcPct val="90000"/>
              </a:lnSpc>
            </a:pPr>
            <a:r>
              <a:rPr lang="zh-TW" altLang="en-US" sz="2200" dirty="0">
                <a:solidFill>
                  <a:srgbClr val="000000"/>
                </a:solidFill>
                <a:latin typeface="標楷體" panose="03000509000000000000" pitchFamily="65" charset="-120"/>
                <a:ea typeface="標楷體" panose="03000509000000000000" pitchFamily="65" charset="-120"/>
              </a:rPr>
              <a:t>七、</a:t>
            </a:r>
            <a:r>
              <a:rPr lang="zh-TW" altLang="en-US" sz="2200" dirty="0" smtClean="0">
                <a:solidFill>
                  <a:srgbClr val="000000"/>
                </a:solidFill>
                <a:latin typeface="標楷體" panose="03000509000000000000" pitchFamily="65" charset="-120"/>
                <a:ea typeface="標楷體" panose="03000509000000000000" pitchFamily="65" charset="-120"/>
              </a:rPr>
              <a:t>增進協助進食</a:t>
            </a:r>
            <a:r>
              <a:rPr lang="en-US" altLang="zh-TW" sz="2200" dirty="0" smtClean="0">
                <a:solidFill>
                  <a:srgbClr val="000000"/>
                </a:solidFill>
                <a:latin typeface="標楷體" panose="03000509000000000000" pitchFamily="65" charset="-120"/>
                <a:ea typeface="標楷體" panose="03000509000000000000" pitchFamily="65" charset="-120"/>
              </a:rPr>
              <a:t>/</a:t>
            </a:r>
            <a:r>
              <a:rPr lang="zh-TW" altLang="en-US" sz="2200" dirty="0" smtClean="0">
                <a:solidFill>
                  <a:srgbClr val="000000"/>
                </a:solidFill>
                <a:latin typeface="標楷體" panose="03000509000000000000" pitchFamily="65" charset="-120"/>
                <a:ea typeface="標楷體" panose="03000509000000000000" pitchFamily="65" charset="-120"/>
              </a:rPr>
              <a:t>進食能力 </a:t>
            </a:r>
            <a:endParaRPr lang="zh-TW" altLang="en-US" sz="2200" dirty="0">
              <a:latin typeface="標楷體" panose="03000509000000000000" pitchFamily="65" charset="-120"/>
              <a:ea typeface="標楷體" panose="03000509000000000000" pitchFamily="65" charset="-120"/>
            </a:endParaRPr>
          </a:p>
          <a:p>
            <a:pPr>
              <a:lnSpc>
                <a:spcPct val="90000"/>
              </a:lnSpc>
            </a:pPr>
            <a:r>
              <a:rPr lang="zh-TW" altLang="en-US" sz="2200" dirty="0">
                <a:solidFill>
                  <a:srgbClr val="000000"/>
                </a:solidFill>
                <a:latin typeface="標楷體" panose="03000509000000000000" pitchFamily="65" charset="-120"/>
                <a:ea typeface="標楷體" panose="03000509000000000000" pitchFamily="65" charset="-120"/>
              </a:rPr>
              <a:t>八、增進</a:t>
            </a:r>
            <a:r>
              <a:rPr lang="zh-TW" altLang="en-US" sz="2200" dirty="0">
                <a:solidFill>
                  <a:srgbClr val="FF0000"/>
                </a:solidFill>
                <a:latin typeface="標楷體" panose="03000509000000000000" pitchFamily="65" charset="-120"/>
                <a:ea typeface="標楷體" panose="03000509000000000000" pitchFamily="65" charset="-120"/>
              </a:rPr>
              <a:t>梳洗</a:t>
            </a:r>
            <a:r>
              <a:rPr lang="zh-TW" altLang="en-US" sz="2200" dirty="0">
                <a:solidFill>
                  <a:srgbClr val="000000"/>
                </a:solidFill>
                <a:latin typeface="標楷體" panose="03000509000000000000" pitchFamily="65" charset="-120"/>
                <a:ea typeface="標楷體" panose="03000509000000000000" pitchFamily="65" charset="-120"/>
              </a:rPr>
              <a:t>能力 </a:t>
            </a:r>
            <a:endParaRPr lang="zh-TW" altLang="en-US" sz="2200" dirty="0">
              <a:latin typeface="標楷體" panose="03000509000000000000" pitchFamily="65" charset="-120"/>
              <a:ea typeface="標楷體" panose="03000509000000000000" pitchFamily="65" charset="-120"/>
            </a:endParaRPr>
          </a:p>
          <a:p>
            <a:pPr>
              <a:lnSpc>
                <a:spcPct val="90000"/>
              </a:lnSpc>
            </a:pPr>
            <a:r>
              <a:rPr lang="zh-TW" altLang="en-US" sz="2200" dirty="0">
                <a:solidFill>
                  <a:srgbClr val="000000"/>
                </a:solidFill>
                <a:latin typeface="標楷體" panose="03000509000000000000" pitchFamily="65" charset="-120"/>
                <a:ea typeface="標楷體" panose="03000509000000000000" pitchFamily="65" charset="-120"/>
              </a:rPr>
              <a:t>九、增進</a:t>
            </a:r>
            <a:r>
              <a:rPr lang="zh-TW" altLang="en-US" sz="2200" dirty="0">
                <a:solidFill>
                  <a:srgbClr val="FF0000"/>
                </a:solidFill>
                <a:latin typeface="標楷體" panose="03000509000000000000" pitchFamily="65" charset="-120"/>
                <a:ea typeface="標楷體" panose="03000509000000000000" pitchFamily="65" charset="-120"/>
              </a:rPr>
              <a:t>如廁</a:t>
            </a:r>
            <a:r>
              <a:rPr lang="zh-TW" altLang="en-US" sz="2200" dirty="0">
                <a:solidFill>
                  <a:srgbClr val="000000"/>
                </a:solidFill>
                <a:latin typeface="標楷體" panose="03000509000000000000" pitchFamily="65" charset="-120"/>
                <a:ea typeface="標楷體" panose="03000509000000000000" pitchFamily="65" charset="-120"/>
              </a:rPr>
              <a:t>能力 </a:t>
            </a:r>
            <a:endParaRPr lang="zh-TW" altLang="en-US" sz="2200" dirty="0">
              <a:latin typeface="標楷體" panose="03000509000000000000" pitchFamily="65" charset="-120"/>
              <a:ea typeface="標楷體" panose="03000509000000000000" pitchFamily="65" charset="-120"/>
            </a:endParaRPr>
          </a:p>
          <a:p>
            <a:pPr>
              <a:lnSpc>
                <a:spcPct val="90000"/>
              </a:lnSpc>
            </a:pPr>
            <a:r>
              <a:rPr lang="zh-TW" altLang="en-US" sz="2200" dirty="0">
                <a:solidFill>
                  <a:srgbClr val="000000"/>
                </a:solidFill>
                <a:latin typeface="標楷體" panose="03000509000000000000" pitchFamily="65" charset="-120"/>
                <a:ea typeface="標楷體" panose="03000509000000000000" pitchFamily="65" charset="-120"/>
              </a:rPr>
              <a:t>十、提昇大小便處理能力 </a:t>
            </a:r>
            <a:endParaRPr lang="zh-TW" altLang="en-US" sz="2200" dirty="0">
              <a:latin typeface="標楷體" panose="03000509000000000000" pitchFamily="65" charset="-120"/>
              <a:ea typeface="標楷體" panose="03000509000000000000" pitchFamily="65" charset="-120"/>
            </a:endParaRPr>
          </a:p>
          <a:p>
            <a:pPr>
              <a:lnSpc>
                <a:spcPct val="90000"/>
              </a:lnSpc>
            </a:pPr>
            <a:r>
              <a:rPr lang="zh-TW" altLang="en-US" sz="2200" dirty="0">
                <a:solidFill>
                  <a:srgbClr val="000000"/>
                </a:solidFill>
                <a:latin typeface="標楷體" panose="03000509000000000000" pitchFamily="65" charset="-120"/>
                <a:ea typeface="標楷體" panose="03000509000000000000" pitchFamily="65" charset="-120"/>
              </a:rPr>
              <a:t>十一、增進</a:t>
            </a:r>
            <a:r>
              <a:rPr lang="zh-TW" altLang="en-US" sz="2200" dirty="0">
                <a:solidFill>
                  <a:srgbClr val="FF0000"/>
                </a:solidFill>
                <a:latin typeface="標楷體" panose="03000509000000000000" pitchFamily="65" charset="-120"/>
                <a:ea typeface="標楷體" panose="03000509000000000000" pitchFamily="65" charset="-120"/>
              </a:rPr>
              <a:t>行動及轉位</a:t>
            </a:r>
            <a:r>
              <a:rPr lang="zh-TW" altLang="en-US" sz="2200" dirty="0">
                <a:solidFill>
                  <a:srgbClr val="000000"/>
                </a:solidFill>
                <a:latin typeface="標楷體" panose="03000509000000000000" pitchFamily="65" charset="-120"/>
                <a:ea typeface="標楷體" panose="03000509000000000000" pitchFamily="65" charset="-120"/>
              </a:rPr>
              <a:t>能力</a:t>
            </a:r>
            <a:endParaRPr lang="zh-TW" altLang="en-US" sz="2200" dirty="0">
              <a:latin typeface="標楷體" panose="03000509000000000000" pitchFamily="65" charset="-120"/>
              <a:ea typeface="標楷體" panose="03000509000000000000" pitchFamily="65" charset="-120"/>
            </a:endParaRPr>
          </a:p>
        </p:txBody>
      </p:sp>
      <p:sp>
        <p:nvSpPr>
          <p:cNvPr id="21508" name="Rectangle 4"/>
          <p:cNvSpPr>
            <a:spLocks noGrp="1" noChangeArrowheads="1"/>
          </p:cNvSpPr>
          <p:nvPr>
            <p:ph sz="half" idx="2"/>
          </p:nvPr>
        </p:nvSpPr>
        <p:spPr>
          <a:xfrm>
            <a:off x="5567364" y="1600201"/>
            <a:ext cx="4643437" cy="4530725"/>
          </a:xfrm>
        </p:spPr>
        <p:txBody>
          <a:bodyPr>
            <a:normAutofit fontScale="92500" lnSpcReduction="10000"/>
          </a:bodyPr>
          <a:lstStyle/>
          <a:p>
            <a:pPr>
              <a:lnSpc>
                <a:spcPct val="90000"/>
              </a:lnSpc>
            </a:pPr>
            <a:r>
              <a:rPr lang="zh-TW" altLang="en-US" sz="2200" dirty="0">
                <a:solidFill>
                  <a:srgbClr val="000000"/>
                </a:solidFill>
                <a:latin typeface="標楷體" panose="03000509000000000000" pitchFamily="65" charset="-120"/>
                <a:ea typeface="標楷體" panose="03000509000000000000" pitchFamily="65" charset="-120"/>
              </a:rPr>
              <a:t>十二、增進</a:t>
            </a:r>
            <a:r>
              <a:rPr lang="zh-TW" altLang="en-US" sz="2200" dirty="0">
                <a:solidFill>
                  <a:srgbClr val="FF0000"/>
                </a:solidFill>
                <a:latin typeface="標楷體" panose="03000509000000000000" pitchFamily="65" charset="-120"/>
                <a:ea typeface="標楷體" panose="03000509000000000000" pitchFamily="65" charset="-120"/>
              </a:rPr>
              <a:t>穿著</a:t>
            </a:r>
            <a:r>
              <a:rPr lang="zh-TW" altLang="en-US" sz="2200" dirty="0">
                <a:solidFill>
                  <a:srgbClr val="000000"/>
                </a:solidFill>
                <a:latin typeface="標楷體" panose="03000509000000000000" pitchFamily="65" charset="-120"/>
                <a:ea typeface="標楷體" panose="03000509000000000000" pitchFamily="65" charset="-120"/>
              </a:rPr>
              <a:t>能力</a:t>
            </a:r>
          </a:p>
          <a:p>
            <a:pPr>
              <a:lnSpc>
                <a:spcPct val="90000"/>
              </a:lnSpc>
            </a:pPr>
            <a:r>
              <a:rPr lang="zh-TW" altLang="en-US" sz="2200" dirty="0">
                <a:solidFill>
                  <a:srgbClr val="000000"/>
                </a:solidFill>
                <a:latin typeface="標楷體" panose="03000509000000000000" pitchFamily="65" charset="-120"/>
                <a:ea typeface="標楷體" panose="03000509000000000000" pitchFamily="65" charset="-120"/>
              </a:rPr>
              <a:t>十三、增進</a:t>
            </a:r>
            <a:r>
              <a:rPr lang="zh-TW" altLang="en-US" sz="2200" dirty="0">
                <a:solidFill>
                  <a:srgbClr val="FF0000"/>
                </a:solidFill>
                <a:latin typeface="標楷體" panose="03000509000000000000" pitchFamily="65" charset="-120"/>
                <a:ea typeface="標楷體" panose="03000509000000000000" pitchFamily="65" charset="-120"/>
              </a:rPr>
              <a:t>洗澡</a:t>
            </a:r>
            <a:r>
              <a:rPr lang="zh-TW" altLang="en-US" sz="2200" dirty="0">
                <a:solidFill>
                  <a:srgbClr val="000000"/>
                </a:solidFill>
                <a:latin typeface="標楷體" panose="03000509000000000000" pitchFamily="65" charset="-120"/>
                <a:ea typeface="標楷體" panose="03000509000000000000" pitchFamily="65" charset="-120"/>
              </a:rPr>
              <a:t>能力 </a:t>
            </a:r>
            <a:endParaRPr lang="zh-TW" altLang="en-US" sz="2200" dirty="0">
              <a:latin typeface="標楷體" panose="03000509000000000000" pitchFamily="65" charset="-120"/>
              <a:ea typeface="標楷體" panose="03000509000000000000" pitchFamily="65" charset="-120"/>
            </a:endParaRPr>
          </a:p>
          <a:p>
            <a:pPr>
              <a:lnSpc>
                <a:spcPct val="90000"/>
              </a:lnSpc>
            </a:pPr>
            <a:r>
              <a:rPr lang="zh-TW" altLang="en-US" sz="2200" dirty="0">
                <a:solidFill>
                  <a:srgbClr val="000000"/>
                </a:solidFill>
                <a:latin typeface="標楷體" panose="03000509000000000000" pitchFamily="65" charset="-120"/>
                <a:ea typeface="標楷體" panose="03000509000000000000" pitchFamily="65" charset="-120"/>
              </a:rPr>
              <a:t>十四、增進</a:t>
            </a:r>
            <a:r>
              <a:rPr lang="zh-TW" altLang="en-US" sz="2200" dirty="0">
                <a:solidFill>
                  <a:srgbClr val="FF0000"/>
                </a:solidFill>
                <a:latin typeface="標楷體" panose="03000509000000000000" pitchFamily="65" charset="-120"/>
                <a:ea typeface="標楷體" panose="03000509000000000000" pitchFamily="65" charset="-120"/>
              </a:rPr>
              <a:t>物品操作</a:t>
            </a:r>
            <a:r>
              <a:rPr lang="zh-TW" altLang="en-US" sz="2200" dirty="0">
                <a:solidFill>
                  <a:srgbClr val="000000"/>
                </a:solidFill>
                <a:latin typeface="標楷體" panose="03000509000000000000" pitchFamily="65" charset="-120"/>
                <a:ea typeface="標楷體" panose="03000509000000000000" pitchFamily="65" charset="-120"/>
              </a:rPr>
              <a:t>能力 </a:t>
            </a:r>
            <a:endParaRPr lang="zh-TW" altLang="en-US" sz="2200" dirty="0">
              <a:latin typeface="標楷體" panose="03000509000000000000" pitchFamily="65" charset="-120"/>
              <a:ea typeface="標楷體" panose="03000509000000000000" pitchFamily="65" charset="-120"/>
            </a:endParaRPr>
          </a:p>
          <a:p>
            <a:pPr>
              <a:lnSpc>
                <a:spcPct val="90000"/>
              </a:lnSpc>
            </a:pPr>
            <a:r>
              <a:rPr lang="zh-TW" altLang="en-US" sz="2200" dirty="0">
                <a:solidFill>
                  <a:srgbClr val="000000"/>
                </a:solidFill>
                <a:latin typeface="標楷體" panose="03000509000000000000" pitchFamily="65" charset="-120"/>
                <a:ea typeface="標楷體" panose="03000509000000000000" pitchFamily="65" charset="-120"/>
              </a:rPr>
              <a:t>十五、增進肢體穩定能力</a:t>
            </a:r>
            <a:endParaRPr lang="zh-TW" altLang="en-US" sz="2200" dirty="0">
              <a:latin typeface="標楷體" panose="03000509000000000000" pitchFamily="65" charset="-120"/>
              <a:ea typeface="標楷體" panose="03000509000000000000" pitchFamily="65" charset="-120"/>
            </a:endParaRPr>
          </a:p>
          <a:p>
            <a:pPr>
              <a:lnSpc>
                <a:spcPct val="90000"/>
              </a:lnSpc>
            </a:pPr>
            <a:r>
              <a:rPr lang="zh-TW" altLang="en-US" sz="2200" dirty="0">
                <a:solidFill>
                  <a:srgbClr val="000000"/>
                </a:solidFill>
                <a:latin typeface="標楷體" panose="03000509000000000000" pitchFamily="65" charset="-120"/>
                <a:ea typeface="標楷體" panose="03000509000000000000" pitchFamily="65" charset="-120"/>
              </a:rPr>
              <a:t>十六、增進家務及社區生活能力 </a:t>
            </a:r>
            <a:endParaRPr lang="zh-TW" altLang="en-US" sz="2200" dirty="0">
              <a:latin typeface="標楷體" panose="03000509000000000000" pitchFamily="65" charset="-120"/>
              <a:ea typeface="標楷體" panose="03000509000000000000" pitchFamily="65" charset="-120"/>
            </a:endParaRPr>
          </a:p>
          <a:p>
            <a:pPr>
              <a:lnSpc>
                <a:spcPct val="90000"/>
              </a:lnSpc>
            </a:pPr>
            <a:r>
              <a:rPr lang="zh-TW" altLang="en-US" sz="2200" dirty="0">
                <a:solidFill>
                  <a:srgbClr val="000000"/>
                </a:solidFill>
                <a:latin typeface="標楷體" panose="03000509000000000000" pitchFamily="65" charset="-120"/>
                <a:ea typeface="標楷體" panose="03000509000000000000" pitchFamily="65" charset="-120"/>
              </a:rPr>
              <a:t>十七、增進</a:t>
            </a:r>
            <a:r>
              <a:rPr lang="zh-TW" altLang="en-US" sz="2200" dirty="0">
                <a:solidFill>
                  <a:srgbClr val="FF0000"/>
                </a:solidFill>
                <a:latin typeface="標楷體" panose="03000509000000000000" pitchFamily="65" charset="-120"/>
                <a:ea typeface="標楷體" panose="03000509000000000000" pitchFamily="65" charset="-120"/>
              </a:rPr>
              <a:t>運動與休閒</a:t>
            </a:r>
            <a:r>
              <a:rPr lang="zh-TW" altLang="en-US" sz="2200" dirty="0">
                <a:solidFill>
                  <a:srgbClr val="000000"/>
                </a:solidFill>
                <a:latin typeface="標楷體" panose="03000509000000000000" pitchFamily="65" charset="-120"/>
                <a:ea typeface="標楷體" panose="03000509000000000000" pitchFamily="65" charset="-120"/>
              </a:rPr>
              <a:t>能力</a:t>
            </a:r>
            <a:endParaRPr lang="zh-TW" altLang="en-US" sz="2200" dirty="0">
              <a:latin typeface="標楷體" panose="03000509000000000000" pitchFamily="65" charset="-120"/>
              <a:ea typeface="標楷體" panose="03000509000000000000" pitchFamily="65" charset="-120"/>
            </a:endParaRPr>
          </a:p>
          <a:p>
            <a:pPr>
              <a:lnSpc>
                <a:spcPct val="90000"/>
              </a:lnSpc>
            </a:pPr>
            <a:r>
              <a:rPr lang="zh-TW" altLang="en-US" sz="2200" dirty="0">
                <a:solidFill>
                  <a:srgbClr val="000000"/>
                </a:solidFill>
                <a:latin typeface="標楷體" panose="03000509000000000000" pitchFamily="65" charset="-120"/>
                <a:ea typeface="標楷體" panose="03000509000000000000" pitchFamily="65" charset="-120"/>
              </a:rPr>
              <a:t>十八、增進工作能力</a:t>
            </a:r>
          </a:p>
          <a:p>
            <a:pPr>
              <a:lnSpc>
                <a:spcPct val="90000"/>
              </a:lnSpc>
            </a:pPr>
            <a:r>
              <a:rPr lang="zh-TW" altLang="en-US" sz="2200" dirty="0">
                <a:solidFill>
                  <a:srgbClr val="000000"/>
                </a:solidFill>
                <a:latin typeface="標楷體" panose="03000509000000000000" pitchFamily="65" charset="-120"/>
                <a:ea typeface="標楷體" panose="03000509000000000000" pitchFamily="65" charset="-120"/>
              </a:rPr>
              <a:t>十九、促進感覺整合或學習能力 </a:t>
            </a:r>
            <a:endParaRPr lang="zh-TW" altLang="en-US" sz="2200" dirty="0">
              <a:latin typeface="標楷體" panose="03000509000000000000" pitchFamily="65" charset="-120"/>
              <a:ea typeface="標楷體" panose="03000509000000000000" pitchFamily="65" charset="-120"/>
            </a:endParaRPr>
          </a:p>
          <a:p>
            <a:pPr>
              <a:lnSpc>
                <a:spcPct val="90000"/>
              </a:lnSpc>
            </a:pPr>
            <a:r>
              <a:rPr lang="zh-TW" altLang="en-US" sz="2200" dirty="0">
                <a:solidFill>
                  <a:srgbClr val="000000"/>
                </a:solidFill>
                <a:latin typeface="標楷體" panose="03000509000000000000" pitchFamily="65" charset="-120"/>
                <a:ea typeface="標楷體" panose="03000509000000000000" pitchFamily="65" charset="-120"/>
              </a:rPr>
              <a:t>二十、增進</a:t>
            </a:r>
            <a:r>
              <a:rPr lang="zh-TW" altLang="en-US" sz="2200" dirty="0">
                <a:solidFill>
                  <a:srgbClr val="FF0000"/>
                </a:solidFill>
                <a:latin typeface="標楷體" panose="03000509000000000000" pitchFamily="65" charset="-120"/>
                <a:ea typeface="標楷體" panose="03000509000000000000" pitchFamily="65" charset="-120"/>
              </a:rPr>
              <a:t>視覺</a:t>
            </a:r>
            <a:r>
              <a:rPr lang="zh-TW" altLang="en-US" sz="2200" dirty="0">
                <a:solidFill>
                  <a:srgbClr val="000000"/>
                </a:solidFill>
                <a:latin typeface="標楷體" panose="03000509000000000000" pitchFamily="65" charset="-120"/>
                <a:ea typeface="標楷體" panose="03000509000000000000" pitchFamily="65" charset="-120"/>
              </a:rPr>
              <a:t>功能</a:t>
            </a:r>
          </a:p>
          <a:p>
            <a:pPr>
              <a:lnSpc>
                <a:spcPct val="90000"/>
              </a:lnSpc>
            </a:pPr>
            <a:r>
              <a:rPr lang="zh-TW" altLang="en-US" sz="2200" dirty="0">
                <a:solidFill>
                  <a:srgbClr val="000000"/>
                </a:solidFill>
                <a:latin typeface="標楷體" panose="03000509000000000000" pitchFamily="65" charset="-120"/>
                <a:ea typeface="標楷體" panose="03000509000000000000" pitchFamily="65" charset="-120"/>
              </a:rPr>
              <a:t>二十一、增進</a:t>
            </a:r>
            <a:r>
              <a:rPr lang="zh-TW" altLang="en-US" sz="2200" dirty="0">
                <a:solidFill>
                  <a:srgbClr val="FF0000"/>
                </a:solidFill>
                <a:latin typeface="標楷體" panose="03000509000000000000" pitchFamily="65" charset="-120"/>
                <a:ea typeface="標楷體" panose="03000509000000000000" pitchFamily="65" charset="-120"/>
              </a:rPr>
              <a:t>聽覺</a:t>
            </a:r>
            <a:r>
              <a:rPr lang="zh-TW" altLang="en-US" sz="2200" dirty="0">
                <a:solidFill>
                  <a:srgbClr val="000000"/>
                </a:solidFill>
                <a:latin typeface="標楷體" panose="03000509000000000000" pitchFamily="65" charset="-120"/>
                <a:ea typeface="標楷體" panose="03000509000000000000" pitchFamily="65" charset="-120"/>
              </a:rPr>
              <a:t>功能</a:t>
            </a:r>
          </a:p>
          <a:p>
            <a:pPr>
              <a:lnSpc>
                <a:spcPct val="90000"/>
              </a:lnSpc>
            </a:pPr>
            <a:r>
              <a:rPr lang="zh-TW" altLang="en-US" sz="2200" dirty="0">
                <a:solidFill>
                  <a:srgbClr val="000000"/>
                </a:solidFill>
                <a:latin typeface="標楷體" panose="03000509000000000000" pitchFamily="65" charset="-120"/>
                <a:ea typeface="標楷體" panose="03000509000000000000" pitchFamily="65" charset="-120"/>
              </a:rPr>
              <a:t>二十二、增進</a:t>
            </a:r>
            <a:r>
              <a:rPr lang="zh-TW" altLang="en-US" sz="2200" dirty="0">
                <a:solidFill>
                  <a:srgbClr val="FF0000"/>
                </a:solidFill>
                <a:latin typeface="標楷體" panose="03000509000000000000" pitchFamily="65" charset="-120"/>
                <a:ea typeface="標楷體" panose="03000509000000000000" pitchFamily="65" charset="-120"/>
              </a:rPr>
              <a:t>溝通</a:t>
            </a:r>
            <a:r>
              <a:rPr lang="zh-TW" altLang="en-US" sz="2200" dirty="0">
                <a:solidFill>
                  <a:srgbClr val="000000"/>
                </a:solidFill>
                <a:latin typeface="標楷體" panose="03000509000000000000" pitchFamily="65" charset="-120"/>
                <a:ea typeface="標楷體" panose="03000509000000000000" pitchFamily="65" charset="-120"/>
              </a:rPr>
              <a:t>能力</a:t>
            </a:r>
          </a:p>
          <a:p>
            <a:pPr>
              <a:lnSpc>
                <a:spcPct val="90000"/>
              </a:lnSpc>
            </a:pPr>
            <a:endParaRPr lang="en-US" altLang="zh-TW" sz="25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548143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992313" y="260351"/>
            <a:ext cx="8229600" cy="1139825"/>
          </a:xfrm>
        </p:spPr>
        <p:txBody>
          <a:bodyPr/>
          <a:lstStyle/>
          <a:p>
            <a:r>
              <a:rPr kumimoji="0" lang="zh-TW" altLang="en-US">
                <a:latin typeface="標楷體" panose="03000509000000000000" pitchFamily="65" charset="-120"/>
                <a:ea typeface="標楷體" panose="03000509000000000000" pitchFamily="65" charset="-120"/>
              </a:rPr>
              <a:t>學校系統常</a:t>
            </a:r>
            <a:r>
              <a:rPr lang="zh-TW" altLang="en-US">
                <a:latin typeface="標楷體" panose="03000509000000000000" pitchFamily="65" charset="-120"/>
                <a:ea typeface="標楷體" panose="03000509000000000000" pitchFamily="65" charset="-120"/>
              </a:rPr>
              <a:t>用之輔具分類</a:t>
            </a:r>
          </a:p>
        </p:txBody>
      </p:sp>
      <p:grpSp>
        <p:nvGrpSpPr>
          <p:cNvPr id="43011" name="Group 3"/>
          <p:cNvGrpSpPr>
            <a:grpSpLocks/>
          </p:cNvGrpSpPr>
          <p:nvPr/>
        </p:nvGrpSpPr>
        <p:grpSpPr bwMode="auto">
          <a:xfrm>
            <a:off x="1126835" y="1381125"/>
            <a:ext cx="9494983" cy="4659457"/>
            <a:chOff x="689" y="870"/>
            <a:chExt cx="3643" cy="3325"/>
          </a:xfrm>
        </p:grpSpPr>
        <p:sp>
          <p:nvSpPr>
            <p:cNvPr id="43012" name="AutoShape 4"/>
            <p:cNvSpPr>
              <a:spLocks noChangeArrowheads="1"/>
            </p:cNvSpPr>
            <p:nvPr/>
          </p:nvSpPr>
          <p:spPr bwMode="auto">
            <a:xfrm>
              <a:off x="689" y="1255"/>
              <a:ext cx="453" cy="2132"/>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zh-TW" altLang="en-US"/>
                <a:t>學校常用輔具</a:t>
              </a:r>
            </a:p>
          </p:txBody>
        </p:sp>
        <p:sp>
          <p:nvSpPr>
            <p:cNvPr id="43013" name="AutoShape 5"/>
            <p:cNvSpPr>
              <a:spLocks noChangeArrowheads="1"/>
            </p:cNvSpPr>
            <p:nvPr/>
          </p:nvSpPr>
          <p:spPr bwMode="auto">
            <a:xfrm>
              <a:off x="1596" y="870"/>
              <a:ext cx="1023" cy="266"/>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000"/>
                <a:t>視障輔具</a:t>
              </a:r>
            </a:p>
          </p:txBody>
        </p:sp>
        <p:sp>
          <p:nvSpPr>
            <p:cNvPr id="43014" name="AutoShape 6"/>
            <p:cNvSpPr>
              <a:spLocks noChangeArrowheads="1"/>
            </p:cNvSpPr>
            <p:nvPr/>
          </p:nvSpPr>
          <p:spPr bwMode="auto">
            <a:xfrm>
              <a:off x="1590" y="1233"/>
              <a:ext cx="1023" cy="266"/>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000"/>
                <a:t>聽障輔具</a:t>
              </a:r>
            </a:p>
          </p:txBody>
        </p:sp>
        <p:sp>
          <p:nvSpPr>
            <p:cNvPr id="43015" name="AutoShape 7"/>
            <p:cNvSpPr>
              <a:spLocks noChangeArrowheads="1"/>
            </p:cNvSpPr>
            <p:nvPr/>
          </p:nvSpPr>
          <p:spPr bwMode="auto">
            <a:xfrm>
              <a:off x="1590" y="1596"/>
              <a:ext cx="1561" cy="266"/>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000"/>
                <a:t>擺位輔具</a:t>
              </a:r>
              <a:r>
                <a:rPr lang="en-US" altLang="zh-TW" sz="2000"/>
                <a:t>(</a:t>
              </a:r>
              <a:r>
                <a:rPr lang="zh-TW" altLang="en-US" sz="2000"/>
                <a:t>臥</a:t>
              </a:r>
              <a:r>
                <a:rPr lang="zh-TW" altLang="en-US"/>
                <a:t>、坐</a:t>
              </a:r>
              <a:r>
                <a:rPr lang="zh-TW" altLang="zh-TW"/>
                <a:t>、</a:t>
              </a:r>
              <a:r>
                <a:rPr lang="zh-TW" altLang="en-US"/>
                <a:t>站</a:t>
              </a:r>
              <a:r>
                <a:rPr lang="en-US" altLang="zh-TW" sz="2000"/>
                <a:t>)</a:t>
              </a:r>
            </a:p>
          </p:txBody>
        </p:sp>
        <p:sp>
          <p:nvSpPr>
            <p:cNvPr id="43016" name="AutoShape 8"/>
            <p:cNvSpPr>
              <a:spLocks noChangeArrowheads="1"/>
            </p:cNvSpPr>
            <p:nvPr/>
          </p:nvSpPr>
          <p:spPr bwMode="auto">
            <a:xfrm>
              <a:off x="1590" y="2011"/>
              <a:ext cx="1267" cy="266"/>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000"/>
                <a:t>移動</a:t>
              </a:r>
              <a:r>
                <a:rPr lang="en-US" altLang="zh-TW" sz="2000"/>
                <a:t>/</a:t>
              </a:r>
              <a:r>
                <a:rPr lang="zh-TW" altLang="en-US" sz="2000"/>
                <a:t>行走輔具</a:t>
              </a:r>
            </a:p>
          </p:txBody>
        </p:sp>
        <p:sp>
          <p:nvSpPr>
            <p:cNvPr id="43017" name="AutoShape 9"/>
            <p:cNvSpPr>
              <a:spLocks noChangeArrowheads="1"/>
            </p:cNvSpPr>
            <p:nvPr/>
          </p:nvSpPr>
          <p:spPr bwMode="auto">
            <a:xfrm>
              <a:off x="1610" y="2465"/>
              <a:ext cx="1023" cy="266"/>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000"/>
                <a:t>副木</a:t>
              </a:r>
              <a:r>
                <a:rPr lang="en-US" altLang="zh-TW" sz="2000"/>
                <a:t>/</a:t>
              </a:r>
              <a:r>
                <a:rPr lang="zh-TW" altLang="en-US" sz="2000"/>
                <a:t>支架輔具</a:t>
              </a:r>
            </a:p>
          </p:txBody>
        </p:sp>
        <p:sp>
          <p:nvSpPr>
            <p:cNvPr id="43018" name="AutoShape 10"/>
            <p:cNvSpPr>
              <a:spLocks noChangeArrowheads="1"/>
            </p:cNvSpPr>
            <p:nvPr/>
          </p:nvSpPr>
          <p:spPr bwMode="auto">
            <a:xfrm>
              <a:off x="1610" y="2873"/>
              <a:ext cx="2722" cy="266"/>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000"/>
                <a:t>日常生活輔具</a:t>
              </a:r>
              <a:r>
                <a:rPr lang="en-US" altLang="zh-TW" sz="2000"/>
                <a:t>(</a:t>
              </a:r>
              <a:r>
                <a:rPr lang="zh-TW" altLang="en-US" sz="2000"/>
                <a:t>食</a:t>
              </a:r>
              <a:r>
                <a:rPr lang="zh-TW" altLang="zh-TW"/>
                <a:t>、</a:t>
              </a:r>
              <a:r>
                <a:rPr lang="zh-TW" altLang="en-US" sz="2000"/>
                <a:t>衣</a:t>
              </a:r>
              <a:r>
                <a:rPr lang="zh-TW" altLang="zh-TW"/>
                <a:t>、</a:t>
              </a:r>
              <a:r>
                <a:rPr lang="zh-TW" altLang="en-US" sz="2000"/>
                <a:t>住</a:t>
              </a:r>
              <a:r>
                <a:rPr lang="zh-TW" altLang="zh-TW"/>
                <a:t>、</a:t>
              </a:r>
              <a:r>
                <a:rPr lang="zh-TW" altLang="en-US" sz="2000"/>
                <a:t>行</a:t>
              </a:r>
              <a:r>
                <a:rPr lang="zh-TW" altLang="zh-TW"/>
                <a:t>、</a:t>
              </a:r>
              <a:r>
                <a:rPr lang="zh-TW" altLang="en-US" sz="2000"/>
                <a:t>育</a:t>
              </a:r>
              <a:r>
                <a:rPr lang="zh-TW" altLang="zh-TW"/>
                <a:t>、</a:t>
              </a:r>
              <a:r>
                <a:rPr lang="zh-TW" altLang="en-US" sz="2000"/>
                <a:t>樂</a:t>
              </a:r>
              <a:r>
                <a:rPr lang="en-US" altLang="zh-TW" sz="2000"/>
                <a:t>)</a:t>
              </a:r>
            </a:p>
          </p:txBody>
        </p:sp>
        <p:sp>
          <p:nvSpPr>
            <p:cNvPr id="43019" name="AutoShape 11"/>
            <p:cNvSpPr>
              <a:spLocks noChangeArrowheads="1"/>
            </p:cNvSpPr>
            <p:nvPr/>
          </p:nvSpPr>
          <p:spPr bwMode="auto">
            <a:xfrm>
              <a:off x="1610" y="3236"/>
              <a:ext cx="1023" cy="266"/>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000"/>
                <a:t>溝通輔具</a:t>
              </a:r>
            </a:p>
          </p:txBody>
        </p:sp>
        <p:sp>
          <p:nvSpPr>
            <p:cNvPr id="43020" name="AutoShape 12"/>
            <p:cNvSpPr>
              <a:spLocks noChangeArrowheads="1"/>
            </p:cNvSpPr>
            <p:nvPr/>
          </p:nvSpPr>
          <p:spPr bwMode="auto">
            <a:xfrm>
              <a:off x="1610" y="3599"/>
              <a:ext cx="1023" cy="266"/>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000"/>
                <a:t>學習輔具</a:t>
              </a:r>
            </a:p>
          </p:txBody>
        </p:sp>
        <p:sp>
          <p:nvSpPr>
            <p:cNvPr id="43021" name="AutoShape 13"/>
            <p:cNvSpPr>
              <a:spLocks noChangeArrowheads="1"/>
            </p:cNvSpPr>
            <p:nvPr/>
          </p:nvSpPr>
          <p:spPr bwMode="auto">
            <a:xfrm>
              <a:off x="1610" y="3929"/>
              <a:ext cx="2153" cy="266"/>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zh-TW" altLang="en-US"/>
                <a:t>醫療復健輔具</a:t>
              </a:r>
              <a:r>
                <a:rPr lang="en-US" altLang="zh-TW"/>
                <a:t>/</a:t>
              </a:r>
              <a:r>
                <a:rPr lang="zh-TW" altLang="en-US"/>
                <a:t>知動</a:t>
              </a:r>
              <a:r>
                <a:rPr lang="en-US" altLang="zh-TW"/>
                <a:t>.</a:t>
              </a:r>
              <a:r>
                <a:rPr lang="zh-TW" altLang="en-US"/>
                <a:t>感統器材</a:t>
              </a:r>
              <a:endParaRPr lang="zh-TW" altLang="en-US" sz="2000"/>
            </a:p>
          </p:txBody>
        </p:sp>
        <p:cxnSp>
          <p:nvCxnSpPr>
            <p:cNvPr id="43022" name="AutoShape 14"/>
            <p:cNvCxnSpPr>
              <a:cxnSpLocks noChangeShapeType="1"/>
              <a:stCxn id="43012" idx="3"/>
              <a:endCxn id="43013" idx="1"/>
            </p:cNvCxnSpPr>
            <p:nvPr/>
          </p:nvCxnSpPr>
          <p:spPr bwMode="auto">
            <a:xfrm flipV="1">
              <a:off x="1142" y="1003"/>
              <a:ext cx="454" cy="1318"/>
            </a:xfrm>
            <a:prstGeom prst="bentConnector3">
              <a:avLst>
                <a:gd name="adj1" fmla="val 49778"/>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23" name="AutoShape 15"/>
            <p:cNvCxnSpPr>
              <a:cxnSpLocks noChangeShapeType="1"/>
              <a:stCxn id="43012" idx="3"/>
              <a:endCxn id="43014" idx="1"/>
            </p:cNvCxnSpPr>
            <p:nvPr/>
          </p:nvCxnSpPr>
          <p:spPr bwMode="auto">
            <a:xfrm flipV="1">
              <a:off x="1142" y="1366"/>
              <a:ext cx="448" cy="955"/>
            </a:xfrm>
            <a:prstGeom prst="bentConnector3">
              <a:avLst>
                <a:gd name="adj1" fmla="val 49778"/>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24" name="AutoShape 16"/>
            <p:cNvCxnSpPr>
              <a:cxnSpLocks noChangeShapeType="1"/>
              <a:stCxn id="43012" idx="3"/>
              <a:endCxn id="43015" idx="1"/>
            </p:cNvCxnSpPr>
            <p:nvPr/>
          </p:nvCxnSpPr>
          <p:spPr bwMode="auto">
            <a:xfrm flipV="1">
              <a:off x="1142" y="1729"/>
              <a:ext cx="448" cy="592"/>
            </a:xfrm>
            <a:prstGeom prst="bentConnector3">
              <a:avLst>
                <a:gd name="adj1" fmla="val 49778"/>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25" name="AutoShape 17"/>
            <p:cNvCxnSpPr>
              <a:cxnSpLocks noChangeShapeType="1"/>
              <a:stCxn id="43012" idx="3"/>
              <a:endCxn id="43016" idx="1"/>
            </p:cNvCxnSpPr>
            <p:nvPr/>
          </p:nvCxnSpPr>
          <p:spPr bwMode="auto">
            <a:xfrm flipV="1">
              <a:off x="1142" y="2144"/>
              <a:ext cx="448" cy="177"/>
            </a:xfrm>
            <a:prstGeom prst="bentConnector3">
              <a:avLst>
                <a:gd name="adj1" fmla="val 49778"/>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26" name="AutoShape 18"/>
            <p:cNvCxnSpPr>
              <a:cxnSpLocks noChangeShapeType="1"/>
              <a:stCxn id="43012" idx="3"/>
              <a:endCxn id="43017" idx="1"/>
            </p:cNvCxnSpPr>
            <p:nvPr/>
          </p:nvCxnSpPr>
          <p:spPr bwMode="auto">
            <a:xfrm>
              <a:off x="1142" y="2321"/>
              <a:ext cx="468" cy="277"/>
            </a:xfrm>
            <a:prstGeom prst="bentConnector3">
              <a:avLst>
                <a:gd name="adj1" fmla="val 49787"/>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27" name="AutoShape 19"/>
            <p:cNvCxnSpPr>
              <a:cxnSpLocks noChangeShapeType="1"/>
              <a:stCxn id="43012" idx="3"/>
              <a:endCxn id="43018" idx="1"/>
            </p:cNvCxnSpPr>
            <p:nvPr/>
          </p:nvCxnSpPr>
          <p:spPr bwMode="auto">
            <a:xfrm>
              <a:off x="1142" y="2321"/>
              <a:ext cx="468" cy="685"/>
            </a:xfrm>
            <a:prstGeom prst="bentConnector3">
              <a:avLst>
                <a:gd name="adj1" fmla="val 49787"/>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28" name="AutoShape 20"/>
            <p:cNvCxnSpPr>
              <a:cxnSpLocks noChangeShapeType="1"/>
              <a:stCxn id="43012" idx="3"/>
              <a:endCxn id="43019" idx="1"/>
            </p:cNvCxnSpPr>
            <p:nvPr/>
          </p:nvCxnSpPr>
          <p:spPr bwMode="auto">
            <a:xfrm>
              <a:off x="1142" y="2321"/>
              <a:ext cx="468" cy="1048"/>
            </a:xfrm>
            <a:prstGeom prst="bentConnector3">
              <a:avLst>
                <a:gd name="adj1" fmla="val 49787"/>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29" name="AutoShape 21"/>
            <p:cNvCxnSpPr>
              <a:cxnSpLocks noChangeShapeType="1"/>
              <a:stCxn id="43012" idx="3"/>
              <a:endCxn id="43020" idx="1"/>
            </p:cNvCxnSpPr>
            <p:nvPr/>
          </p:nvCxnSpPr>
          <p:spPr bwMode="auto">
            <a:xfrm>
              <a:off x="1142" y="2321"/>
              <a:ext cx="468" cy="1411"/>
            </a:xfrm>
            <a:prstGeom prst="bentConnector3">
              <a:avLst>
                <a:gd name="adj1" fmla="val 49787"/>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30" name="AutoShape 22"/>
            <p:cNvCxnSpPr>
              <a:cxnSpLocks noChangeShapeType="1"/>
              <a:stCxn id="43012" idx="3"/>
              <a:endCxn id="43021" idx="1"/>
            </p:cNvCxnSpPr>
            <p:nvPr/>
          </p:nvCxnSpPr>
          <p:spPr bwMode="auto">
            <a:xfrm>
              <a:off x="1142" y="2321"/>
              <a:ext cx="468" cy="1741"/>
            </a:xfrm>
            <a:prstGeom prst="bentConnector3">
              <a:avLst>
                <a:gd name="adj1" fmla="val 49787"/>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476359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輔具使用與協助訓練之技巧</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原則</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a:bodyPr>
          <a:lstStyle/>
          <a:p>
            <a:r>
              <a:rPr lang="zh-TW" altLang="en-US" dirty="0" smtClean="0">
                <a:latin typeface="標楷體" panose="03000509000000000000" pitchFamily="65" charset="-120"/>
                <a:ea typeface="標楷體" panose="03000509000000000000" pitchFamily="65" charset="-120"/>
              </a:rPr>
              <a:t>依學生能力給予最適合的支持協助</a:t>
            </a:r>
            <a:endParaRPr lang="en-US" altLang="zh-TW" dirty="0" smtClean="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學生能力</a:t>
            </a:r>
            <a:r>
              <a:rPr lang="zh-TW" altLang="en-US" dirty="0" smtClean="0">
                <a:latin typeface="標楷體" panose="03000509000000000000" pitchFamily="65" charset="-120"/>
                <a:ea typeface="標楷體" panose="03000509000000000000" pitchFamily="65" charset="-120"/>
              </a:rPr>
              <a:t>程度</a:t>
            </a:r>
            <a:endParaRPr lang="en-US" altLang="zh-TW" dirty="0" smtClean="0">
              <a:latin typeface="標楷體" panose="03000509000000000000" pitchFamily="65" charset="-120"/>
              <a:ea typeface="標楷體" panose="03000509000000000000" pitchFamily="65" charset="-120"/>
            </a:endParaRPr>
          </a:p>
          <a:p>
            <a:pPr lvl="1"/>
            <a:r>
              <a:rPr lang="en-US" altLang="zh-TW" dirty="0" smtClean="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主動、監督、口頭提醒、肢體協助、輔具協助、完全協助</a:t>
            </a: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務必</a:t>
            </a:r>
            <a:r>
              <a:rPr lang="zh-TW" altLang="en-US" dirty="0" smtClean="0">
                <a:latin typeface="標楷體" panose="03000509000000000000" pitchFamily="65" charset="-120"/>
                <a:ea typeface="標楷體" panose="03000509000000000000" pitchFamily="65" charset="-120"/>
              </a:rPr>
              <a:t>安全使用</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使用前與專業人員、教師確認使用的細節與注意事項</a:t>
            </a:r>
            <a:endParaRPr lang="en-US" altLang="zh-TW"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財產管理與維修保養</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及時回報</a:t>
            </a:r>
            <a:r>
              <a:rPr lang="en-US" altLang="zh-TW" dirty="0" smtClean="0">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4093923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視、聽覺</a:t>
            </a:r>
            <a:r>
              <a:rPr lang="zh-TW" altLang="en-US" dirty="0">
                <a:latin typeface="標楷體" panose="03000509000000000000" pitchFamily="65" charset="-120"/>
                <a:ea typeface="標楷體" panose="03000509000000000000" pitchFamily="65" charset="-120"/>
              </a:rPr>
              <a:t>輔具</a:t>
            </a:r>
          </a:p>
        </p:txBody>
      </p:sp>
      <p:sp>
        <p:nvSpPr>
          <p:cNvPr id="44035" name="Rectangle 3"/>
          <p:cNvSpPr>
            <a:spLocks noGrp="1" noChangeArrowheads="1"/>
          </p:cNvSpPr>
          <p:nvPr>
            <p:ph type="body" sz="half" idx="1"/>
          </p:nvPr>
        </p:nvSpPr>
        <p:spPr/>
        <p:txBody>
          <a:bodyPr/>
          <a:lstStyle/>
          <a:p>
            <a:r>
              <a:rPr lang="zh-TW" altLang="en-US" sz="2600" dirty="0">
                <a:latin typeface="標楷體" panose="03000509000000000000" pitchFamily="65" charset="-120"/>
                <a:ea typeface="標楷體" panose="03000509000000000000" pitchFamily="65" charset="-120"/>
              </a:rPr>
              <a:t>視覺</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可諮詢視巡班老師</a:t>
            </a:r>
          </a:p>
          <a:p>
            <a:r>
              <a:rPr lang="zh-TW" altLang="en-US" sz="2600" dirty="0">
                <a:latin typeface="標楷體" panose="03000509000000000000" pitchFamily="65" charset="-120"/>
                <a:ea typeface="標楷體" panose="03000509000000000000" pitchFamily="65" charset="-120"/>
              </a:rPr>
              <a:t>功能性視覺評量</a:t>
            </a:r>
          </a:p>
          <a:p>
            <a:r>
              <a:rPr lang="zh-TW" altLang="en-US" sz="2600" dirty="0">
                <a:latin typeface="標楷體" panose="03000509000000000000" pitchFamily="65" charset="-120"/>
                <a:ea typeface="標楷體" panose="03000509000000000000" pitchFamily="65" charset="-120"/>
              </a:rPr>
              <a:t>擴視機</a:t>
            </a:r>
          </a:p>
          <a:p>
            <a:r>
              <a:rPr lang="zh-TW" altLang="en-US" sz="2600" dirty="0">
                <a:latin typeface="標楷體" panose="03000509000000000000" pitchFamily="65" charset="-120"/>
                <a:ea typeface="標楷體" panose="03000509000000000000" pitchFamily="65" charset="-120"/>
              </a:rPr>
              <a:t>放大鏡</a:t>
            </a:r>
          </a:p>
          <a:p>
            <a:r>
              <a:rPr lang="zh-TW" altLang="en-US" sz="2600" dirty="0">
                <a:latin typeface="標楷體" panose="03000509000000000000" pitchFamily="65" charset="-120"/>
                <a:ea typeface="標楷體" panose="03000509000000000000" pitchFamily="65" charset="-120"/>
              </a:rPr>
              <a:t>點字機</a:t>
            </a:r>
          </a:p>
          <a:p>
            <a:r>
              <a:rPr lang="zh-TW" altLang="en-US" sz="2600" dirty="0">
                <a:latin typeface="標楷體" panose="03000509000000000000" pitchFamily="65" charset="-120"/>
                <a:ea typeface="標楷體" panose="03000509000000000000" pitchFamily="65" charset="-120"/>
              </a:rPr>
              <a:t>盲用</a:t>
            </a:r>
            <a:r>
              <a:rPr lang="zh-TW" altLang="en-US" sz="2600" dirty="0" smtClean="0">
                <a:latin typeface="標楷體" panose="03000509000000000000" pitchFamily="65" charset="-120"/>
                <a:ea typeface="標楷體" panose="03000509000000000000" pitchFamily="65" charset="-120"/>
              </a:rPr>
              <a:t>電腦</a:t>
            </a:r>
            <a:endParaRPr lang="en-US" altLang="zh-TW" sz="2600" dirty="0" smtClean="0">
              <a:latin typeface="標楷體" panose="03000509000000000000" pitchFamily="65" charset="-120"/>
              <a:ea typeface="標楷體" panose="03000509000000000000" pitchFamily="65" charset="-120"/>
            </a:endParaRPr>
          </a:p>
          <a:p>
            <a:r>
              <a:rPr lang="zh-TW" altLang="en-US" sz="2600" dirty="0" smtClean="0">
                <a:latin typeface="標楷體" panose="03000509000000000000" pitchFamily="65" charset="-120"/>
                <a:ea typeface="標楷體" panose="03000509000000000000" pitchFamily="65" charset="-120"/>
              </a:rPr>
              <a:t>電腦使用輔助軟替</a:t>
            </a:r>
            <a:endParaRPr lang="zh-TW" altLang="en-US" sz="2600" dirty="0">
              <a:latin typeface="標楷體" panose="03000509000000000000" pitchFamily="65" charset="-120"/>
              <a:ea typeface="標楷體" panose="03000509000000000000" pitchFamily="65" charset="-120"/>
            </a:endParaRPr>
          </a:p>
          <a:p>
            <a:r>
              <a:rPr lang="en-US" altLang="zh-TW" sz="2600" dirty="0">
                <a:latin typeface="標楷體" panose="03000509000000000000" pitchFamily="65" charset="-120"/>
                <a:ea typeface="標楷體" panose="03000509000000000000" pitchFamily="65" charset="-120"/>
              </a:rPr>
              <a:t>……</a:t>
            </a:r>
          </a:p>
        </p:txBody>
      </p:sp>
      <p:sp>
        <p:nvSpPr>
          <p:cNvPr id="44036" name="Rectangle 4"/>
          <p:cNvSpPr>
            <a:spLocks noGrp="1" noChangeArrowheads="1"/>
          </p:cNvSpPr>
          <p:nvPr>
            <p:ph type="body" sz="half" idx="2"/>
          </p:nvPr>
        </p:nvSpPr>
        <p:spPr/>
        <p:txBody>
          <a:bodyPr/>
          <a:lstStyle/>
          <a:p>
            <a:r>
              <a:rPr lang="zh-TW" altLang="en-US" sz="2600" dirty="0">
                <a:latin typeface="標楷體" panose="03000509000000000000" pitchFamily="65" charset="-120"/>
                <a:ea typeface="標楷體" panose="03000509000000000000" pitchFamily="65" charset="-120"/>
              </a:rPr>
              <a:t>聽覺</a:t>
            </a:r>
          </a:p>
          <a:p>
            <a:r>
              <a:rPr lang="zh-TW" altLang="en-US" sz="2600" dirty="0">
                <a:latin typeface="標楷體" panose="03000509000000000000" pitchFamily="65" charset="-120"/>
                <a:ea typeface="標楷體" panose="03000509000000000000" pitchFamily="65" charset="-120"/>
              </a:rPr>
              <a:t>助聽器</a:t>
            </a:r>
          </a:p>
          <a:p>
            <a:r>
              <a:rPr lang="zh-TW" altLang="en-US" sz="2600" dirty="0">
                <a:latin typeface="標楷體" panose="03000509000000000000" pitchFamily="65" charset="-120"/>
                <a:ea typeface="標楷體" panose="03000509000000000000" pitchFamily="65" charset="-120"/>
              </a:rPr>
              <a:t>人工電子</a:t>
            </a:r>
            <a:r>
              <a:rPr lang="zh-TW" altLang="en-US" sz="2600" dirty="0" smtClean="0">
                <a:latin typeface="標楷體" panose="03000509000000000000" pitchFamily="65" charset="-120"/>
                <a:ea typeface="標楷體" panose="03000509000000000000" pitchFamily="65" charset="-120"/>
              </a:rPr>
              <a:t>耳</a:t>
            </a:r>
            <a:endParaRPr lang="en-US" altLang="zh-TW" sz="2600" dirty="0" smtClean="0">
              <a:latin typeface="標楷體" panose="03000509000000000000" pitchFamily="65" charset="-120"/>
              <a:ea typeface="標楷體" panose="03000509000000000000" pitchFamily="65" charset="-120"/>
            </a:endParaRPr>
          </a:p>
          <a:p>
            <a:r>
              <a:rPr lang="en-US" altLang="zh-TW" sz="2600" dirty="0" smtClean="0">
                <a:latin typeface="標楷體" panose="03000509000000000000" pitchFamily="65" charset="-120"/>
                <a:ea typeface="標楷體" panose="03000509000000000000" pitchFamily="65" charset="-120"/>
              </a:rPr>
              <a:t>FM</a:t>
            </a:r>
            <a:r>
              <a:rPr lang="zh-TW" altLang="en-US" sz="2600" dirty="0" smtClean="0">
                <a:latin typeface="標楷體" panose="03000509000000000000" pitchFamily="65" charset="-120"/>
                <a:ea typeface="標楷體" panose="03000509000000000000" pitchFamily="65" charset="-120"/>
              </a:rPr>
              <a:t>調頻助聽器</a:t>
            </a:r>
            <a:endParaRPr lang="zh-TW" altLang="en-US" sz="2600" dirty="0">
              <a:latin typeface="標楷體" panose="03000509000000000000" pitchFamily="65" charset="-120"/>
              <a:ea typeface="標楷體" panose="03000509000000000000" pitchFamily="65" charset="-120"/>
            </a:endParaRPr>
          </a:p>
          <a:p>
            <a:r>
              <a:rPr lang="en-US" altLang="zh-TW" sz="2600" dirty="0">
                <a:latin typeface="標楷體" panose="03000509000000000000" pitchFamily="65" charset="-120"/>
                <a:ea typeface="標楷體" panose="03000509000000000000" pitchFamily="65" charset="-120"/>
              </a:rPr>
              <a:t>……</a:t>
            </a:r>
          </a:p>
          <a:p>
            <a:endParaRPr lang="en-US" altLang="zh-TW" sz="2600" dirty="0">
              <a:latin typeface="標楷體" panose="03000509000000000000" pitchFamily="65" charset="-120"/>
              <a:ea typeface="標楷體" panose="03000509000000000000" pitchFamily="65" charset="-120"/>
            </a:endParaRPr>
          </a:p>
          <a:p>
            <a:endParaRPr lang="en-US" altLang="zh-TW" sz="2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635951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zh-TW" altLang="en-US" dirty="0">
                <a:latin typeface="標楷體" panose="03000509000000000000" pitchFamily="65" charset="-120"/>
                <a:ea typeface="標楷體" panose="03000509000000000000" pitchFamily="65" charset="-120"/>
              </a:rPr>
              <a:t>擺位的重要性與原則</a:t>
            </a:r>
          </a:p>
        </p:txBody>
      </p:sp>
      <p:sp>
        <p:nvSpPr>
          <p:cNvPr id="49155" name="Rectangle 3"/>
          <p:cNvSpPr>
            <a:spLocks noGrp="1" noChangeArrowheads="1"/>
          </p:cNvSpPr>
          <p:nvPr>
            <p:ph type="body" sz="half" idx="1"/>
          </p:nvPr>
        </p:nvSpPr>
        <p:spPr>
          <a:xfrm>
            <a:off x="1034473" y="1600201"/>
            <a:ext cx="4986915" cy="4530725"/>
          </a:xfrm>
        </p:spPr>
        <p:txBody>
          <a:bodyPr>
            <a:normAutofit lnSpcReduction="10000"/>
          </a:bodyPr>
          <a:lstStyle/>
          <a:p>
            <a:r>
              <a:rPr lang="zh-TW" altLang="en-US" sz="2600" dirty="0">
                <a:latin typeface="標楷體" panose="03000509000000000000" pitchFamily="65" charset="-120"/>
                <a:ea typeface="標楷體" panose="03000509000000000000" pitchFamily="65" charset="-120"/>
              </a:rPr>
              <a:t>重要性</a:t>
            </a:r>
          </a:p>
          <a:p>
            <a:endParaRPr lang="zh-TW" altLang="en-US" sz="2600" dirty="0">
              <a:latin typeface="標楷體" panose="03000509000000000000" pitchFamily="65" charset="-120"/>
              <a:ea typeface="標楷體" panose="03000509000000000000" pitchFamily="65" charset="-120"/>
            </a:endParaRPr>
          </a:p>
          <a:p>
            <a:r>
              <a:rPr lang="zh-TW" altLang="en-US" sz="2600" dirty="0">
                <a:latin typeface="標楷體" panose="03000509000000000000" pitchFamily="65" charset="-120"/>
                <a:ea typeface="標楷體" panose="03000509000000000000" pitchFamily="65" charset="-120"/>
              </a:rPr>
              <a:t>避免次發性傷害</a:t>
            </a:r>
          </a:p>
          <a:p>
            <a:r>
              <a:rPr lang="zh-TW" altLang="en-US" sz="2600" dirty="0">
                <a:latin typeface="標楷體" panose="03000509000000000000" pitchFamily="65" charset="-120"/>
                <a:ea typeface="標楷體" panose="03000509000000000000" pitchFamily="65" charset="-120"/>
              </a:rPr>
              <a:t>有好的擺位才有最佳功能性表現</a:t>
            </a:r>
          </a:p>
          <a:p>
            <a:r>
              <a:rPr lang="zh-TW" altLang="en-US" sz="2600" dirty="0">
                <a:latin typeface="標楷體" panose="03000509000000000000" pitchFamily="65" charset="-120"/>
                <a:ea typeface="標楷體" panose="03000509000000000000" pitchFamily="65" charset="-120"/>
              </a:rPr>
              <a:t>維持復健</a:t>
            </a:r>
            <a:r>
              <a:rPr lang="zh-TW" altLang="en-US" sz="2600" dirty="0" smtClean="0">
                <a:latin typeface="標楷體" panose="03000509000000000000" pitchFamily="65" charset="-120"/>
                <a:ea typeface="標楷體" panose="03000509000000000000" pitchFamily="65" charset="-120"/>
              </a:rPr>
              <a:t>效果</a:t>
            </a:r>
            <a:endParaRPr lang="en-US" altLang="zh-TW" sz="2600" dirty="0" smtClean="0">
              <a:latin typeface="標楷體" panose="03000509000000000000" pitchFamily="65" charset="-120"/>
              <a:ea typeface="標楷體" panose="03000509000000000000" pitchFamily="65" charset="-120"/>
            </a:endParaRPr>
          </a:p>
          <a:p>
            <a:endParaRPr lang="en-US" altLang="zh-TW" sz="2600" dirty="0">
              <a:latin typeface="標楷體" panose="03000509000000000000" pitchFamily="65" charset="-120"/>
              <a:ea typeface="標楷體" panose="03000509000000000000" pitchFamily="65" charset="-120"/>
            </a:endParaRPr>
          </a:p>
          <a:p>
            <a:r>
              <a:rPr lang="zh-TW" altLang="en-US" sz="2600" dirty="0" smtClean="0">
                <a:latin typeface="標楷體" panose="03000509000000000000" pitchFamily="65" charset="-120"/>
                <a:ea typeface="標楷體" panose="03000509000000000000" pitchFamily="65" charset="-120"/>
              </a:rPr>
              <a:t>姿勢</a:t>
            </a:r>
            <a:endParaRPr lang="en-US" altLang="zh-TW" sz="2600" dirty="0" smtClean="0">
              <a:latin typeface="標楷體" panose="03000509000000000000" pitchFamily="65" charset="-120"/>
              <a:ea typeface="標楷體" panose="03000509000000000000" pitchFamily="65" charset="-120"/>
            </a:endParaRPr>
          </a:p>
          <a:p>
            <a:r>
              <a:rPr lang="zh-TW" altLang="en-US" sz="2600" dirty="0">
                <a:latin typeface="標楷體" panose="03000509000000000000" pitchFamily="65" charset="-120"/>
                <a:ea typeface="標楷體" panose="03000509000000000000" pitchFamily="65" charset="-120"/>
              </a:rPr>
              <a:t>仰躺、側躺、趴</a:t>
            </a:r>
            <a:r>
              <a:rPr lang="zh-TW" altLang="en-US" sz="2600" dirty="0" smtClean="0">
                <a:latin typeface="標楷體" panose="03000509000000000000" pitchFamily="65" charset="-120"/>
                <a:ea typeface="標楷體" panose="03000509000000000000" pitchFamily="65" charset="-120"/>
              </a:rPr>
              <a:t>臥、坐姿、站姿、</a:t>
            </a:r>
            <a:r>
              <a:rPr lang="en-US" altLang="zh-TW" sz="2600" dirty="0" smtClean="0">
                <a:latin typeface="標楷體" panose="03000509000000000000" pitchFamily="65" charset="-120"/>
                <a:ea typeface="標楷體" panose="03000509000000000000" pitchFamily="65" charset="-120"/>
              </a:rPr>
              <a:t>(</a:t>
            </a:r>
            <a:r>
              <a:rPr lang="zh-TW" altLang="en-US" sz="2600" dirty="0" smtClean="0">
                <a:latin typeface="標楷體" panose="03000509000000000000" pitchFamily="65" charset="-120"/>
                <a:ea typeface="標楷體" panose="03000509000000000000" pitchFamily="65" charset="-120"/>
              </a:rPr>
              <a:t>行走</a:t>
            </a:r>
            <a:r>
              <a:rPr lang="en-US" altLang="zh-TW" sz="2600" dirty="0" smtClean="0">
                <a:latin typeface="標楷體" panose="03000509000000000000" pitchFamily="65" charset="-120"/>
                <a:ea typeface="標楷體" panose="03000509000000000000" pitchFamily="65" charset="-120"/>
              </a:rPr>
              <a:t>)</a:t>
            </a:r>
            <a:endParaRPr lang="zh-TW" altLang="en-US" sz="2600" dirty="0">
              <a:latin typeface="標楷體" panose="03000509000000000000" pitchFamily="65" charset="-120"/>
              <a:ea typeface="標楷體" panose="03000509000000000000" pitchFamily="65" charset="-120"/>
            </a:endParaRPr>
          </a:p>
        </p:txBody>
      </p:sp>
      <p:sp>
        <p:nvSpPr>
          <p:cNvPr id="49156" name="Rectangle 4"/>
          <p:cNvSpPr>
            <a:spLocks noGrp="1" noChangeArrowheads="1"/>
          </p:cNvSpPr>
          <p:nvPr>
            <p:ph type="body" sz="half" idx="2"/>
          </p:nvPr>
        </p:nvSpPr>
        <p:spPr>
          <a:xfrm>
            <a:off x="6625505" y="1611747"/>
            <a:ext cx="4728295" cy="4530725"/>
          </a:xfrm>
        </p:spPr>
        <p:txBody>
          <a:bodyPr/>
          <a:lstStyle/>
          <a:p>
            <a:pPr>
              <a:lnSpc>
                <a:spcPct val="90000"/>
              </a:lnSpc>
            </a:pPr>
            <a:r>
              <a:rPr lang="zh-TW" altLang="en-US" sz="2600" dirty="0">
                <a:latin typeface="標楷體" panose="03000509000000000000" pitchFamily="65" charset="-120"/>
                <a:ea typeface="標楷體" panose="03000509000000000000" pitchFamily="65" charset="-120"/>
              </a:rPr>
              <a:t>原則</a:t>
            </a:r>
          </a:p>
          <a:p>
            <a:pPr>
              <a:lnSpc>
                <a:spcPct val="90000"/>
              </a:lnSpc>
            </a:pPr>
            <a:endParaRPr lang="zh-TW" altLang="en-US" sz="2600" dirty="0">
              <a:latin typeface="標楷體" panose="03000509000000000000" pitchFamily="65" charset="-120"/>
              <a:ea typeface="標楷體" panose="03000509000000000000" pitchFamily="65" charset="-120"/>
            </a:endParaRPr>
          </a:p>
          <a:p>
            <a:pPr>
              <a:lnSpc>
                <a:spcPct val="90000"/>
              </a:lnSpc>
            </a:pPr>
            <a:r>
              <a:rPr lang="zh-TW" altLang="en-US" sz="2600" dirty="0">
                <a:latin typeface="標楷體" panose="03000509000000000000" pitchFamily="65" charset="-120"/>
                <a:ea typeface="標楷體" panose="03000509000000000000" pitchFamily="65" charset="-120"/>
              </a:rPr>
              <a:t>由近端擺位先開始</a:t>
            </a:r>
          </a:p>
          <a:p>
            <a:pPr>
              <a:lnSpc>
                <a:spcPct val="90000"/>
              </a:lnSpc>
            </a:pPr>
            <a:r>
              <a:rPr lang="zh-TW" altLang="en-US" sz="2600" dirty="0">
                <a:latin typeface="標楷體" panose="03000509000000000000" pitchFamily="65" charset="-120"/>
                <a:ea typeface="標楷體" panose="03000509000000000000" pitchFamily="65" charset="-120"/>
              </a:rPr>
              <a:t>要給予最少的有效支持 </a:t>
            </a:r>
          </a:p>
          <a:p>
            <a:pPr>
              <a:lnSpc>
                <a:spcPct val="90000"/>
              </a:lnSpc>
            </a:pPr>
            <a:r>
              <a:rPr lang="zh-TW" altLang="en-US" sz="2600" dirty="0">
                <a:latin typeface="標楷體" panose="03000509000000000000" pitchFamily="65" charset="-120"/>
                <a:ea typeface="標楷體" panose="03000509000000000000" pitchFamily="65" charset="-120"/>
              </a:rPr>
              <a:t>矯正功能性畸型，避免發展出結構性的畸型 </a:t>
            </a:r>
          </a:p>
          <a:p>
            <a:pPr>
              <a:lnSpc>
                <a:spcPct val="90000"/>
              </a:lnSpc>
            </a:pPr>
            <a:r>
              <a:rPr lang="zh-TW" altLang="en-US" sz="2600" dirty="0">
                <a:latin typeface="標楷體" panose="03000509000000000000" pitchFamily="65" charset="-120"/>
                <a:ea typeface="標楷體" panose="03000509000000000000" pitchFamily="65" charset="-120"/>
              </a:rPr>
              <a:t>順應結構性畸型 		</a:t>
            </a:r>
          </a:p>
        </p:txBody>
      </p:sp>
    </p:spTree>
    <p:extLst>
      <p:ext uri="{BB962C8B-B14F-4D97-AF65-F5344CB8AC3E}">
        <p14:creationId xmlns:p14="http://schemas.microsoft.com/office/powerpoint/2010/main" val="3640462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sz="quarter"/>
          </p:nvPr>
        </p:nvSpPr>
        <p:spPr/>
        <p:txBody>
          <a:bodyPr/>
          <a:lstStyle/>
          <a:p>
            <a:r>
              <a:rPr lang="zh-TW" altLang="en-US">
                <a:latin typeface="標楷體" panose="03000509000000000000" pitchFamily="65" charset="-120"/>
                <a:ea typeface="標楷體" panose="03000509000000000000" pitchFamily="65" charset="-120"/>
              </a:rPr>
              <a:t>擺位輔具</a:t>
            </a:r>
          </a:p>
        </p:txBody>
      </p:sp>
      <p:pic>
        <p:nvPicPr>
          <p:cNvPr id="74760" name="Picture 8" descr="修正式俯臥"/>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367088" y="2017713"/>
            <a:ext cx="2487612" cy="19812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4761" name="Picture 9" descr="平躺"/>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7231063" y="2117726"/>
            <a:ext cx="2686050" cy="17811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4762" name="Picture 10" descr="側躺"/>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011488" y="4503738"/>
            <a:ext cx="3200400" cy="12763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4763" name="Picture 11" descr="可調式角椅"/>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7732713" y="4151313"/>
            <a:ext cx="1682750" cy="19812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59794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sz="quarter"/>
          </p:nvPr>
        </p:nvSpPr>
        <p:spPr/>
        <p:txBody>
          <a:bodyPr/>
          <a:lstStyle/>
          <a:p>
            <a:r>
              <a:rPr lang="zh-TW" altLang="en-US">
                <a:latin typeface="標楷體" panose="03000509000000000000" pitchFamily="65" charset="-120"/>
                <a:ea typeface="標楷體" panose="03000509000000000000" pitchFamily="65" charset="-120"/>
              </a:rPr>
              <a:t>擺位輔具</a:t>
            </a:r>
          </a:p>
        </p:txBody>
      </p:sp>
      <p:pic>
        <p:nvPicPr>
          <p:cNvPr id="76808" name="Picture 8" descr="餵食椅"/>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502026" y="2093913"/>
            <a:ext cx="2219325" cy="182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6809" name="Picture 9" descr="俯臥站立架"/>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7921625" y="2017713"/>
            <a:ext cx="1303338" cy="19812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6810" name="Picture 10" descr="垂直站立架"/>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841750" y="4151313"/>
            <a:ext cx="1538288" cy="19812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6811" name="Picture 11" descr="平躺站立架"/>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7847013" y="4151313"/>
            <a:ext cx="1454150"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6496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zh-TW" altLang="en-US" dirty="0">
                <a:latin typeface="標楷體" panose="03000509000000000000" pitchFamily="65" charset="-120"/>
                <a:ea typeface="標楷體" panose="03000509000000000000" pitchFamily="65" charset="-120"/>
              </a:rPr>
              <a:t>日常生活輔具</a:t>
            </a:r>
          </a:p>
        </p:txBody>
      </p:sp>
      <p:sp>
        <p:nvSpPr>
          <p:cNvPr id="55299" name="Rectangle 3"/>
          <p:cNvSpPr>
            <a:spLocks noGrp="1" noChangeArrowheads="1"/>
          </p:cNvSpPr>
          <p:nvPr>
            <p:ph sz="half" idx="1"/>
          </p:nvPr>
        </p:nvSpPr>
        <p:spPr/>
        <p:txBody>
          <a:bodyPr/>
          <a:lstStyle/>
          <a:p>
            <a:r>
              <a:rPr lang="zh-TW" altLang="en-US" dirty="0" smtClean="0">
                <a:latin typeface="標楷體" panose="03000509000000000000" pitchFamily="65" charset="-120"/>
                <a:ea typeface="標楷體" panose="03000509000000000000" pitchFamily="65" charset="-120"/>
              </a:rPr>
              <a:t>食：飲食</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吃、喝輔具、料理準備</a:t>
            </a:r>
            <a:endParaRPr lang="zh-TW" altLang="en-US" dirty="0">
              <a:latin typeface="標楷體" panose="03000509000000000000" pitchFamily="65" charset="-120"/>
              <a:ea typeface="標楷體" panose="03000509000000000000" pitchFamily="65" charset="-120"/>
            </a:endParaRPr>
          </a:p>
          <a:p>
            <a:r>
              <a:rPr kumimoji="0" lang="zh-TW" altLang="en-US" dirty="0" smtClean="0">
                <a:latin typeface="標楷體" panose="03000509000000000000" pitchFamily="65" charset="-120"/>
                <a:ea typeface="標楷體" panose="03000509000000000000" pitchFamily="65" charset="-120"/>
              </a:rPr>
              <a:t>衣：穿衣襪協助輔具</a:t>
            </a:r>
            <a:endParaRPr kumimoji="0" lang="zh-TW" altLang="en-US" dirty="0">
              <a:latin typeface="標楷體" panose="03000509000000000000" pitchFamily="65" charset="-120"/>
              <a:ea typeface="標楷體" panose="03000509000000000000" pitchFamily="65" charset="-120"/>
            </a:endParaRPr>
          </a:p>
          <a:p>
            <a:r>
              <a:rPr kumimoji="0" lang="zh-TW" altLang="en-US" dirty="0" smtClean="0">
                <a:latin typeface="標楷體" panose="03000509000000000000" pitchFamily="65" charset="-120"/>
                <a:ea typeface="標楷體" panose="03000509000000000000" pitchFamily="65" charset="-120"/>
              </a:rPr>
              <a:t>住：無障礙空間、</a:t>
            </a:r>
            <a:r>
              <a:rPr lang="zh-TW" altLang="en-US" dirty="0" smtClean="0">
                <a:latin typeface="標楷體" panose="03000509000000000000" pitchFamily="65" charset="-120"/>
                <a:ea typeface="標楷體" panose="03000509000000000000" pitchFamily="65" charset="-120"/>
              </a:rPr>
              <a:t>無障礙衛浴、電話、環境控制系統</a:t>
            </a:r>
            <a:endParaRPr kumimoji="0"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sz="half" idx="2"/>
          </p:nvPr>
        </p:nvSpPr>
        <p:spPr/>
        <p:txBody>
          <a:bodyPr/>
          <a:lstStyle/>
          <a:p>
            <a:r>
              <a:rPr kumimoji="0" lang="zh-TW" altLang="en-US" dirty="0" smtClean="0">
                <a:latin typeface="標楷體" panose="03000509000000000000" pitchFamily="65" charset="-120"/>
                <a:ea typeface="標楷體" panose="03000509000000000000" pitchFamily="65" charset="-120"/>
              </a:rPr>
              <a:t>行：電動輪椅、無障礙空間、汽車升降椅</a:t>
            </a:r>
          </a:p>
          <a:p>
            <a:r>
              <a:rPr kumimoji="0" lang="zh-TW" altLang="en-US" dirty="0" smtClean="0">
                <a:latin typeface="標楷體" panose="03000509000000000000" pitchFamily="65" charset="-120"/>
                <a:ea typeface="標楷體" panose="03000509000000000000" pitchFamily="65" charset="-120"/>
              </a:rPr>
              <a:t>育：寫字練習器、電腦輸入</a:t>
            </a:r>
            <a:r>
              <a:rPr kumimoji="0" lang="en-US" altLang="zh-TW" dirty="0" smtClean="0">
                <a:latin typeface="標楷體" panose="03000509000000000000" pitchFamily="65" charset="-120"/>
                <a:ea typeface="標楷體" panose="03000509000000000000" pitchFamily="65" charset="-120"/>
              </a:rPr>
              <a:t>….</a:t>
            </a:r>
            <a:endParaRPr kumimoji="0" lang="zh-TW" altLang="en-US" dirty="0" smtClean="0">
              <a:latin typeface="標楷體" panose="03000509000000000000" pitchFamily="65" charset="-120"/>
              <a:ea typeface="標楷體" panose="03000509000000000000" pitchFamily="65" charset="-120"/>
            </a:endParaRPr>
          </a:p>
          <a:p>
            <a:r>
              <a:rPr kumimoji="0" lang="zh-TW" altLang="en-US" dirty="0" smtClean="0">
                <a:latin typeface="標楷體" panose="03000509000000000000" pitchFamily="65" charset="-120"/>
                <a:ea typeface="標楷體" panose="03000509000000000000" pitchFamily="65" charset="-120"/>
              </a:rPr>
              <a:t>樂：園藝操作器材、撲克牌排架</a:t>
            </a:r>
            <a:r>
              <a:rPr kumimoji="0" lang="en-US" altLang="zh-TW" dirty="0" smtClean="0">
                <a:latin typeface="標楷體" panose="03000509000000000000" pitchFamily="65" charset="-120"/>
                <a:ea typeface="標楷體" panose="03000509000000000000" pitchFamily="65" charset="-120"/>
              </a:rPr>
              <a:t>….</a:t>
            </a:r>
            <a:endParaRPr kumimoji="0" lang="zh-TW" altLang="en-US" dirty="0" smtClean="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09143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飲食輔具</a:t>
            </a:r>
            <a:endParaRPr lang="zh-TW" altLang="zh-TW" dirty="0">
              <a:latin typeface="標楷體" panose="03000509000000000000" pitchFamily="65" charset="-120"/>
              <a:ea typeface="標楷體" panose="03000509000000000000" pitchFamily="65" charset="-120"/>
            </a:endParaRPr>
          </a:p>
        </p:txBody>
      </p:sp>
      <p:sp>
        <p:nvSpPr>
          <p:cNvPr id="56323" name="Rectangle 3"/>
          <p:cNvSpPr>
            <a:spLocks noGrp="1" noChangeArrowheads="1"/>
          </p:cNvSpPr>
          <p:nvPr>
            <p:ph type="body" idx="1"/>
          </p:nvPr>
        </p:nvSpPr>
        <p:spPr/>
        <p:txBody>
          <a:bodyPr/>
          <a:lstStyle/>
          <a:p>
            <a:r>
              <a:rPr lang="zh-TW" altLang="en-US" sz="2600" dirty="0">
                <a:solidFill>
                  <a:srgbClr val="FF0000"/>
                </a:solidFill>
                <a:latin typeface="標楷體" panose="03000509000000000000" pitchFamily="65" charset="-120"/>
                <a:ea typeface="標楷體" panose="03000509000000000000" pitchFamily="65" charset="-120"/>
              </a:rPr>
              <a:t>飲食輔具的設計原理</a:t>
            </a:r>
            <a:r>
              <a:rPr lang="zh-TW" altLang="en-US" sz="2600" dirty="0">
                <a:latin typeface="標楷體" panose="03000509000000000000" pitchFamily="65" charset="-120"/>
                <a:ea typeface="標楷體" panose="03000509000000000000" pitchFamily="65" charset="-120"/>
              </a:rPr>
              <a:t/>
            </a:r>
            <a:br>
              <a:rPr lang="zh-TW" altLang="en-US" sz="2600" dirty="0">
                <a:latin typeface="標楷體" panose="03000509000000000000" pitchFamily="65" charset="-120"/>
                <a:ea typeface="標楷體" panose="03000509000000000000" pitchFamily="65" charset="-120"/>
              </a:rPr>
            </a:br>
            <a:r>
              <a:rPr lang="zh-TW" altLang="en-US" sz="2600" dirty="0">
                <a:solidFill>
                  <a:srgbClr val="0000FF"/>
                </a:solidFill>
                <a:latin typeface="標楷體" panose="03000509000000000000" pitchFamily="65" charset="-120"/>
                <a:ea typeface="標楷體" panose="03000509000000000000" pitchFamily="65" charset="-120"/>
              </a:rPr>
              <a:t>碗、碟、杯</a:t>
            </a:r>
            <a:r>
              <a:rPr lang="zh-TW" altLang="en-US" sz="2600" dirty="0">
                <a:latin typeface="標楷體" panose="03000509000000000000" pitchFamily="65" charset="-120"/>
                <a:ea typeface="標楷體" panose="03000509000000000000" pitchFamily="65" charset="-120"/>
              </a:rPr>
              <a:t/>
            </a:r>
            <a:br>
              <a:rPr lang="zh-TW" altLang="en-US" sz="2600" dirty="0">
                <a:latin typeface="標楷體" panose="03000509000000000000" pitchFamily="65" charset="-120"/>
                <a:ea typeface="標楷體" panose="03000509000000000000" pitchFamily="65" charset="-120"/>
              </a:rPr>
            </a:br>
            <a:r>
              <a:rPr lang="zh-TW" altLang="en-US" dirty="0">
                <a:solidFill>
                  <a:srgbClr val="FF0000"/>
                </a:solidFill>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加重、擴大底部或加裝吸盤：便於固定及避免手部顫抖或誤觸傾倒</a:t>
            </a:r>
            <a:br>
              <a:rPr lang="zh-TW" altLang="en-US" sz="2600" dirty="0">
                <a:latin typeface="標楷體" panose="03000509000000000000" pitchFamily="65" charset="-120"/>
                <a:ea typeface="標楷體" panose="03000509000000000000" pitchFamily="65" charset="-120"/>
              </a:rPr>
            </a:br>
            <a:r>
              <a:rPr lang="zh-TW" altLang="en-US" dirty="0">
                <a:solidFill>
                  <a:srgbClr val="FF0000"/>
                </a:solidFill>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改變邊緣高度、造型：便於舀取或飲用</a:t>
            </a:r>
            <a:br>
              <a:rPr lang="zh-TW" altLang="en-US" sz="2600" dirty="0">
                <a:latin typeface="標楷體" panose="03000509000000000000" pitchFamily="65" charset="-120"/>
                <a:ea typeface="標楷體" panose="03000509000000000000" pitchFamily="65" charset="-120"/>
              </a:rPr>
            </a:br>
            <a:r>
              <a:rPr lang="zh-TW" altLang="en-US" dirty="0">
                <a:solidFill>
                  <a:srgbClr val="FF0000"/>
                </a:solidFill>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加裝握柄：便於抓握</a:t>
            </a:r>
            <a:br>
              <a:rPr lang="zh-TW" altLang="en-US" sz="2600" dirty="0">
                <a:latin typeface="標楷體" panose="03000509000000000000" pitchFamily="65" charset="-120"/>
                <a:ea typeface="標楷體" panose="03000509000000000000" pitchFamily="65" charset="-120"/>
              </a:rPr>
            </a:br>
            <a:r>
              <a:rPr lang="zh-TW" altLang="en-US" dirty="0">
                <a:solidFill>
                  <a:srgbClr val="FF0000"/>
                </a:solidFill>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加裝吸管：便於飲用</a:t>
            </a:r>
          </a:p>
        </p:txBody>
      </p:sp>
    </p:spTree>
    <p:extLst>
      <p:ext uri="{BB962C8B-B14F-4D97-AF65-F5344CB8AC3E}">
        <p14:creationId xmlns:p14="http://schemas.microsoft.com/office/powerpoint/2010/main" val="2199704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59893"/>
            <a:ext cx="10515600" cy="1066944"/>
          </a:xfrm>
        </p:spPr>
        <p:txBody>
          <a:bodyPr/>
          <a:lstStyle/>
          <a:p>
            <a:r>
              <a:rPr lang="zh-TW" altLang="en-US" dirty="0">
                <a:latin typeface="標楷體" panose="03000509000000000000" pitchFamily="65" charset="-120"/>
                <a:ea typeface="標楷體" panose="03000509000000000000" pitchFamily="65" charset="-120"/>
              </a:rPr>
              <a:t>講師介紹</a:t>
            </a:r>
          </a:p>
        </p:txBody>
      </p:sp>
      <p:sp>
        <p:nvSpPr>
          <p:cNvPr id="3" name="內容版面配置區 2"/>
          <p:cNvSpPr>
            <a:spLocks noGrp="1"/>
          </p:cNvSpPr>
          <p:nvPr>
            <p:ph idx="1"/>
          </p:nvPr>
        </p:nvSpPr>
        <p:spPr>
          <a:xfrm>
            <a:off x="838200" y="1126837"/>
            <a:ext cx="10515600" cy="5050126"/>
          </a:xfrm>
        </p:spPr>
        <p:txBody>
          <a:bodyPr>
            <a:normAutofit fontScale="92500" lnSpcReduction="20000"/>
          </a:bodyPr>
          <a:lstStyle/>
          <a:p>
            <a:pPr>
              <a:defRPr/>
            </a:pPr>
            <a:r>
              <a:rPr lang="zh-TW" altLang="en-US" dirty="0">
                <a:latin typeface="標楷體" panose="03000509000000000000" pitchFamily="65" charset="-120"/>
                <a:ea typeface="標楷體" panose="03000509000000000000" pitchFamily="65" charset="-120"/>
              </a:rPr>
              <a:t>學經歷</a:t>
            </a:r>
            <a:r>
              <a:rPr lang="en-US" altLang="zh-TW" dirty="0">
                <a:latin typeface="標楷體" panose="03000509000000000000" pitchFamily="65" charset="-120"/>
                <a:ea typeface="標楷體" panose="03000509000000000000" pitchFamily="65" charset="-120"/>
              </a:rPr>
              <a:t>:</a:t>
            </a:r>
          </a:p>
          <a:p>
            <a:pPr>
              <a:buNone/>
              <a:defRPr/>
            </a:pPr>
            <a:r>
              <a:rPr lang="en-US" altLang="zh-TW" dirty="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台大</a:t>
            </a:r>
            <a:r>
              <a:rPr lang="zh-TW" altLang="en-US" dirty="0">
                <a:latin typeface="標楷體" panose="03000509000000000000" pitchFamily="65" charset="-120"/>
                <a:ea typeface="標楷體" panose="03000509000000000000" pitchFamily="65" charset="-120"/>
              </a:rPr>
              <a:t>物理治療學系</a:t>
            </a:r>
            <a:r>
              <a:rPr lang="zh-TW" altLang="en-US" dirty="0" smtClean="0">
                <a:latin typeface="標楷體" panose="03000509000000000000" pitchFamily="65" charset="-120"/>
                <a:ea typeface="標楷體" panose="03000509000000000000" pitchFamily="65" charset="-120"/>
              </a:rPr>
              <a:t>畢業</a:t>
            </a:r>
            <a:endParaRPr lang="en-US" altLang="zh-TW" dirty="0" smtClean="0">
              <a:latin typeface="標楷體" panose="03000509000000000000" pitchFamily="65" charset="-120"/>
              <a:ea typeface="標楷體" panose="03000509000000000000" pitchFamily="65" charset="-120"/>
            </a:endParaRPr>
          </a:p>
          <a:p>
            <a:pPr>
              <a:buNone/>
              <a:defRPr/>
            </a:pPr>
            <a:r>
              <a:rPr lang="zh-TW" altLang="en-US" dirty="0" smtClean="0">
                <a:latin typeface="標楷體" panose="03000509000000000000" pitchFamily="65" charset="-120"/>
                <a:ea typeface="標楷體" panose="03000509000000000000" pitchFamily="65" charset="-120"/>
              </a:rPr>
              <a:t> 高雄</a:t>
            </a:r>
            <a:r>
              <a:rPr lang="zh-TW" altLang="en-US" dirty="0">
                <a:latin typeface="標楷體" panose="03000509000000000000" pitchFamily="65" charset="-120"/>
                <a:ea typeface="標楷體" panose="03000509000000000000" pitchFamily="65" charset="-120"/>
              </a:rPr>
              <a:t>師範大學諮商心理與復健諮商研究所進修中</a:t>
            </a:r>
          </a:p>
          <a:p>
            <a:pPr>
              <a:buNone/>
              <a:defRPr/>
            </a:pPr>
            <a:r>
              <a:rPr lang="zh-TW" altLang="en-US" dirty="0" smtClean="0">
                <a:latin typeface="標楷體" panose="03000509000000000000" pitchFamily="65" charset="-120"/>
                <a:ea typeface="標楷體" panose="03000509000000000000" pitchFamily="65" charset="-120"/>
              </a:rPr>
              <a:t> 曾</a:t>
            </a:r>
            <a:r>
              <a:rPr lang="zh-TW" altLang="en-US" dirty="0">
                <a:latin typeface="標楷體" panose="03000509000000000000" pitchFamily="65" charset="-120"/>
                <a:ea typeface="標楷體" panose="03000509000000000000" pitchFamily="65" charset="-120"/>
              </a:rPr>
              <a:t>任台南縣專任學校系統物理治療師</a:t>
            </a:r>
            <a:r>
              <a:rPr lang="en-US" altLang="zh-TW" dirty="0">
                <a:latin typeface="標楷體" panose="03000509000000000000" pitchFamily="65" charset="-120"/>
                <a:ea typeface="標楷體" panose="03000509000000000000" pitchFamily="65" charset="-120"/>
              </a:rPr>
              <a:t>4</a:t>
            </a:r>
            <a:r>
              <a:rPr lang="zh-TW" altLang="en-US" dirty="0">
                <a:latin typeface="標楷體" panose="03000509000000000000" pitchFamily="65" charset="-120"/>
                <a:ea typeface="標楷體" panose="03000509000000000000" pitchFamily="65" charset="-120"/>
              </a:rPr>
              <a:t>年、南區職業輔導評量資源</a:t>
            </a:r>
            <a:r>
              <a:rPr lang="zh-TW" altLang="en-US" dirty="0" smtClean="0">
                <a:latin typeface="標楷體" panose="03000509000000000000" pitchFamily="65" charset="-120"/>
                <a:ea typeface="標楷體" panose="03000509000000000000" pitchFamily="65" charset="-120"/>
              </a:rPr>
              <a:t>中  心</a:t>
            </a:r>
            <a:r>
              <a:rPr lang="zh-TW" altLang="en-US" dirty="0">
                <a:latin typeface="標楷體" panose="03000509000000000000" pitchFamily="65" charset="-120"/>
                <a:ea typeface="標楷體" panose="03000509000000000000" pitchFamily="65" charset="-120"/>
              </a:rPr>
              <a:t>職評員兼物理治療師</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年</a:t>
            </a:r>
          </a:p>
          <a:p>
            <a:pPr>
              <a:buNone/>
              <a:defRPr/>
            </a:pPr>
            <a:r>
              <a:rPr lang="zh-TW" altLang="en-US" dirty="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現任</a:t>
            </a:r>
            <a:r>
              <a:rPr lang="zh-TW" altLang="en-US" dirty="0">
                <a:latin typeface="標楷體" panose="03000509000000000000" pitchFamily="65" charset="-120"/>
                <a:ea typeface="標楷體" panose="03000509000000000000" pitchFamily="65" charset="-120"/>
              </a:rPr>
              <a:t>高雄市立</a:t>
            </a:r>
            <a:r>
              <a:rPr lang="zh-TW" altLang="en-US" dirty="0" smtClean="0">
                <a:latin typeface="標楷體" panose="03000509000000000000" pitchFamily="65" charset="-120"/>
                <a:ea typeface="標楷體" panose="03000509000000000000" pitchFamily="65" charset="-120"/>
              </a:rPr>
              <a:t>高雄特殊教育學校</a:t>
            </a:r>
            <a:r>
              <a:rPr lang="zh-TW" altLang="en-US" dirty="0">
                <a:latin typeface="標楷體" panose="03000509000000000000" pitchFamily="65" charset="-120"/>
                <a:ea typeface="標楷體" panose="03000509000000000000" pitchFamily="65" charset="-120"/>
              </a:rPr>
              <a:t>物理治療師兼復健輔導組長</a:t>
            </a:r>
          </a:p>
          <a:p>
            <a:pPr>
              <a:defRPr/>
            </a:pPr>
            <a:r>
              <a:rPr lang="zh-TW" altLang="en-US" dirty="0">
                <a:latin typeface="標楷體" panose="03000509000000000000" pitchFamily="65" charset="-120"/>
                <a:ea typeface="標楷體" panose="03000509000000000000" pitchFamily="65" charset="-120"/>
              </a:rPr>
              <a:t>專長</a:t>
            </a:r>
            <a:r>
              <a:rPr lang="en-US" altLang="zh-TW" dirty="0">
                <a:latin typeface="標楷體" panose="03000509000000000000" pitchFamily="65" charset="-120"/>
                <a:ea typeface="標楷體" panose="03000509000000000000" pitchFamily="65" charset="-120"/>
              </a:rPr>
              <a:t>:</a:t>
            </a:r>
          </a:p>
          <a:p>
            <a:pPr>
              <a:buNone/>
              <a:defRPr/>
            </a:pPr>
            <a:r>
              <a:rPr lang="en-US" altLang="zh-TW" dirty="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學校</a:t>
            </a:r>
            <a:r>
              <a:rPr lang="zh-TW" altLang="en-US" dirty="0">
                <a:latin typeface="標楷體" panose="03000509000000000000" pitchFamily="65" charset="-120"/>
                <a:ea typeface="標楷體" panose="03000509000000000000" pitchFamily="65" charset="-120"/>
              </a:rPr>
              <a:t>系統物理治療</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兒童物理治療</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水中復健運動</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水療</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學校系統及復健輔具</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身心障礙桌球分級員、職業輔導評量</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甲類輔具評估人員、特奧輪鞋、特奧雪鞋教練、居家物理治療服務、馬術治療。</a:t>
            </a:r>
          </a:p>
          <a:p>
            <a:pPr>
              <a:defRPr/>
            </a:pPr>
            <a:r>
              <a:rPr lang="zh-TW" altLang="en-US" dirty="0">
                <a:latin typeface="標楷體" panose="03000509000000000000" pitchFamily="65" charset="-120"/>
                <a:ea typeface="標楷體" panose="03000509000000000000" pitchFamily="65" charset="-120"/>
              </a:rPr>
              <a:t>著作</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水中復健運動手冊  台南縣政府出版</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主編與共同作者</a:t>
            </a:r>
            <a:r>
              <a:rPr lang="en-US" altLang="zh-TW" sz="2000" dirty="0">
                <a:latin typeface="標楷體" panose="03000509000000000000" pitchFamily="65" charset="-120"/>
                <a:ea typeface="標楷體" panose="03000509000000000000" pitchFamily="65" charset="-120"/>
              </a:rPr>
              <a:t>)</a:t>
            </a:r>
          </a:p>
          <a:p>
            <a:pPr>
              <a:defRPr/>
            </a:pPr>
            <a:r>
              <a:rPr lang="zh-TW" altLang="en-US" dirty="0">
                <a:latin typeface="標楷體" panose="03000509000000000000" pitchFamily="65" charset="-120"/>
                <a:ea typeface="標楷體" panose="03000509000000000000" pitchFamily="65" charset="-120"/>
              </a:rPr>
              <a:t>聯絡方式</a:t>
            </a:r>
            <a:r>
              <a:rPr lang="en-US" altLang="zh-TW" dirty="0">
                <a:latin typeface="標楷體" panose="03000509000000000000" pitchFamily="65" charset="-120"/>
                <a:ea typeface="標楷體" panose="03000509000000000000" pitchFamily="65" charset="-120"/>
              </a:rPr>
              <a:t>:   </a:t>
            </a:r>
            <a:r>
              <a:rPr lang="en-US" altLang="zh-TW"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0928-373-899   </a:t>
            </a:r>
            <a:r>
              <a:rPr lang="en-US" altLang="zh-TW" dirty="0">
                <a:effectLst>
                  <a:outerShdw blurRad="38100" dist="38100" dir="2700000" algn="tl">
                    <a:srgbClr val="C0C0C0"/>
                  </a:outerShdw>
                </a:effectLst>
                <a:latin typeface="標楷體" panose="03000509000000000000" pitchFamily="65" charset="-120"/>
                <a:ea typeface="標楷體" panose="03000509000000000000" pitchFamily="65" charset="-120"/>
              </a:rPr>
              <a:t>/   LINE ID:wuty1314 </a:t>
            </a:r>
          </a:p>
          <a:p>
            <a:pPr>
              <a:defRPr/>
            </a:pPr>
            <a:r>
              <a:rPr lang="zh-TW" altLang="en-US"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電子郵件：</a:t>
            </a:r>
            <a:r>
              <a:rPr lang="en-US" altLang="zh-TW" dirty="0" smtClean="0">
                <a:effectLst>
                  <a:outerShdw blurRad="38100" dist="38100" dir="2700000" algn="tl">
                    <a:srgbClr val="C0C0C0"/>
                  </a:outerShdw>
                </a:effectLst>
                <a:latin typeface="標楷體" panose="03000509000000000000" pitchFamily="65" charset="-120"/>
                <a:ea typeface="標楷體" panose="03000509000000000000" pitchFamily="65" charset="-120"/>
              </a:rPr>
              <a:t>wuty1314@gmail.com</a:t>
            </a:r>
            <a:endParaRPr lang="en-US" altLang="zh-TW" dirty="0">
              <a:effectLst>
                <a:outerShdw blurRad="38100" dist="38100" dir="2700000" algn="tl">
                  <a:srgbClr val="C0C0C0"/>
                </a:outerShdw>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0322743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endParaRPr lang="zh-TW" altLang="zh-TW">
              <a:latin typeface="標楷體" panose="03000509000000000000" pitchFamily="65" charset="-120"/>
              <a:ea typeface="標楷體" panose="03000509000000000000" pitchFamily="65" charset="-120"/>
            </a:endParaRPr>
          </a:p>
        </p:txBody>
      </p:sp>
      <p:sp>
        <p:nvSpPr>
          <p:cNvPr id="57347" name="Rectangle 3"/>
          <p:cNvSpPr>
            <a:spLocks noGrp="1" noChangeArrowheads="1"/>
          </p:cNvSpPr>
          <p:nvPr>
            <p:ph type="body" idx="1"/>
          </p:nvPr>
        </p:nvSpPr>
        <p:spPr/>
        <p:txBody>
          <a:bodyPr/>
          <a:lstStyle/>
          <a:p>
            <a:r>
              <a:rPr lang="zh-TW" altLang="en-US" sz="2600">
                <a:solidFill>
                  <a:srgbClr val="FF0000"/>
                </a:solidFill>
                <a:latin typeface="標楷體" panose="03000509000000000000" pitchFamily="65" charset="-120"/>
                <a:ea typeface="標楷體" panose="03000509000000000000" pitchFamily="65" charset="-120"/>
              </a:rPr>
              <a:t>飲食輔具的設計原理</a:t>
            </a:r>
            <a:r>
              <a:rPr lang="zh-TW" altLang="en-US" sz="2600">
                <a:latin typeface="標楷體" panose="03000509000000000000" pitchFamily="65" charset="-120"/>
                <a:ea typeface="標楷體" panose="03000509000000000000" pitchFamily="65" charset="-120"/>
              </a:rPr>
              <a:t/>
            </a:r>
            <a:br>
              <a:rPr lang="zh-TW" altLang="en-US" sz="2600">
                <a:latin typeface="標楷體" panose="03000509000000000000" pitchFamily="65" charset="-120"/>
                <a:ea typeface="標楷體" panose="03000509000000000000" pitchFamily="65" charset="-120"/>
              </a:rPr>
            </a:br>
            <a:r>
              <a:rPr lang="zh-TW" altLang="en-US" sz="2600">
                <a:solidFill>
                  <a:srgbClr val="0000FF"/>
                </a:solidFill>
                <a:latin typeface="標楷體" panose="03000509000000000000" pitchFamily="65" charset="-120"/>
                <a:ea typeface="標楷體" panose="03000509000000000000" pitchFamily="65" charset="-120"/>
              </a:rPr>
              <a:t>湯匙、叉</a:t>
            </a:r>
            <a:r>
              <a:rPr lang="zh-TW" altLang="en-US" sz="2600">
                <a:latin typeface="標楷體" panose="03000509000000000000" pitchFamily="65" charset="-120"/>
                <a:ea typeface="標楷體" panose="03000509000000000000" pitchFamily="65" charset="-120"/>
              </a:rPr>
              <a:t/>
            </a:r>
            <a:br>
              <a:rPr lang="zh-TW" altLang="en-US" sz="2600">
                <a:latin typeface="標楷體" panose="03000509000000000000" pitchFamily="65" charset="-120"/>
                <a:ea typeface="標楷體" panose="03000509000000000000" pitchFamily="65" charset="-120"/>
              </a:rPr>
            </a:br>
            <a:r>
              <a:rPr lang="zh-TW" altLang="en-US">
                <a:solidFill>
                  <a:srgbClr val="FF0000"/>
                </a:solidFill>
                <a:latin typeface="標楷體" panose="03000509000000000000" pitchFamily="65" charset="-120"/>
                <a:ea typeface="標楷體" panose="03000509000000000000" pitchFamily="65" charset="-120"/>
              </a:rPr>
              <a:t>◎</a:t>
            </a:r>
            <a:r>
              <a:rPr lang="zh-TW" altLang="en-US" sz="2600">
                <a:latin typeface="標楷體" panose="03000509000000000000" pitchFamily="65" charset="-120"/>
                <a:ea typeface="標楷體" panose="03000509000000000000" pitchFamily="65" charset="-120"/>
              </a:rPr>
              <a:t>減輕或加重：便於肌肉無力或手部顫抖者</a:t>
            </a:r>
            <a:br>
              <a:rPr lang="zh-TW" altLang="en-US" sz="2600">
                <a:latin typeface="標楷體" panose="03000509000000000000" pitchFamily="65" charset="-120"/>
                <a:ea typeface="標楷體" panose="03000509000000000000" pitchFamily="65" charset="-120"/>
              </a:rPr>
            </a:br>
            <a:r>
              <a:rPr lang="zh-TW" altLang="en-US">
                <a:solidFill>
                  <a:srgbClr val="FF0000"/>
                </a:solidFill>
                <a:latin typeface="標楷體" panose="03000509000000000000" pitchFamily="65" charset="-120"/>
                <a:ea typeface="標楷體" panose="03000509000000000000" pitchFamily="65" charset="-120"/>
              </a:rPr>
              <a:t>◎</a:t>
            </a:r>
            <a:r>
              <a:rPr lang="zh-TW" altLang="en-US" sz="2600">
                <a:latin typeface="標楷體" panose="03000509000000000000" pitchFamily="65" charset="-120"/>
                <a:ea typeface="標楷體" panose="03000509000000000000" pitchFamily="65" charset="-120"/>
              </a:rPr>
              <a:t>改變匙柄的造型：便於抓握</a:t>
            </a:r>
            <a:br>
              <a:rPr lang="zh-TW" altLang="en-US" sz="2600">
                <a:latin typeface="標楷體" panose="03000509000000000000" pitchFamily="65" charset="-120"/>
                <a:ea typeface="標楷體" panose="03000509000000000000" pitchFamily="65" charset="-120"/>
              </a:rPr>
            </a:br>
            <a:r>
              <a:rPr lang="zh-TW" altLang="en-US">
                <a:solidFill>
                  <a:srgbClr val="FF0000"/>
                </a:solidFill>
                <a:latin typeface="標楷體" panose="03000509000000000000" pitchFamily="65" charset="-120"/>
                <a:ea typeface="標楷體" panose="03000509000000000000" pitchFamily="65" charset="-120"/>
              </a:rPr>
              <a:t>◎</a:t>
            </a:r>
            <a:r>
              <a:rPr lang="zh-TW" altLang="en-US" sz="2600">
                <a:latin typeface="標楷體" panose="03000509000000000000" pitchFamily="65" charset="-120"/>
                <a:ea typeface="標楷體" panose="03000509000000000000" pitchFamily="65" charset="-120"/>
              </a:rPr>
              <a:t>改變匙柄的方向、長度：便於取食</a:t>
            </a:r>
            <a:br>
              <a:rPr lang="zh-TW" altLang="en-US" sz="2600">
                <a:latin typeface="標楷體" panose="03000509000000000000" pitchFamily="65" charset="-120"/>
                <a:ea typeface="標楷體" panose="03000509000000000000" pitchFamily="65" charset="-120"/>
              </a:rPr>
            </a:br>
            <a:r>
              <a:rPr lang="zh-TW" altLang="en-US">
                <a:solidFill>
                  <a:srgbClr val="FF0000"/>
                </a:solidFill>
                <a:latin typeface="標楷體" panose="03000509000000000000" pitchFamily="65" charset="-120"/>
                <a:ea typeface="標楷體" panose="03000509000000000000" pitchFamily="65" charset="-120"/>
              </a:rPr>
              <a:t>◎</a:t>
            </a:r>
            <a:r>
              <a:rPr lang="zh-TW" altLang="en-US" sz="2600">
                <a:latin typeface="標楷體" panose="03000509000000000000" pitchFamily="65" charset="-120"/>
                <a:ea typeface="標楷體" panose="03000509000000000000" pitchFamily="65" charset="-120"/>
              </a:rPr>
              <a:t>調整匙面的角度：便於送食入口及避免傾倒</a:t>
            </a:r>
          </a:p>
        </p:txBody>
      </p:sp>
    </p:spTree>
    <p:extLst>
      <p:ext uri="{BB962C8B-B14F-4D97-AF65-F5344CB8AC3E}">
        <p14:creationId xmlns:p14="http://schemas.microsoft.com/office/powerpoint/2010/main" val="3216019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kumimoji="0" lang="zh-TW" altLang="en-US">
                <a:latin typeface="標楷體" panose="03000509000000000000" pitchFamily="65" charset="-120"/>
                <a:ea typeface="標楷體" panose="03000509000000000000" pitchFamily="65" charset="-120"/>
              </a:rPr>
              <a:t>照護相關輔</a:t>
            </a:r>
            <a:r>
              <a:rPr lang="zh-TW" altLang="en-US">
                <a:latin typeface="標楷體" panose="03000509000000000000" pitchFamily="65" charset="-120"/>
                <a:ea typeface="標楷體" panose="03000509000000000000" pitchFamily="65" charset="-120"/>
              </a:rPr>
              <a:t>具介紹</a:t>
            </a:r>
          </a:p>
        </p:txBody>
      </p:sp>
      <p:sp>
        <p:nvSpPr>
          <p:cNvPr id="35843" name="Rectangle 3"/>
          <p:cNvSpPr>
            <a:spLocks noGrp="1" noChangeArrowheads="1"/>
          </p:cNvSpPr>
          <p:nvPr>
            <p:ph type="body" idx="1"/>
          </p:nvPr>
        </p:nvSpPr>
        <p:spPr/>
        <p:txBody>
          <a:bodyPr/>
          <a:lstStyle/>
          <a:p>
            <a:r>
              <a:rPr lang="zh-TW" altLang="en-US" dirty="0">
                <a:latin typeface="標楷體" panose="03000509000000000000" pitchFamily="65" charset="-120"/>
                <a:ea typeface="標楷體" panose="03000509000000000000" pitchFamily="65" charset="-120"/>
              </a:rPr>
              <a:t>擺位輔具</a:t>
            </a:r>
          </a:p>
          <a:p>
            <a:r>
              <a:rPr lang="zh-TW" altLang="en-US" dirty="0">
                <a:latin typeface="標楷體" panose="03000509000000000000" pitchFamily="65" charset="-120"/>
                <a:ea typeface="標楷體" panose="03000509000000000000" pitchFamily="65" charset="-120"/>
              </a:rPr>
              <a:t>行動輔具</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汽車、</a:t>
            </a:r>
            <a:r>
              <a:rPr lang="en-US" altLang="zh-TW" dirty="0">
                <a:latin typeface="標楷體" panose="03000509000000000000" pitchFamily="65" charset="-120"/>
                <a:ea typeface="標楷體" panose="03000509000000000000" pitchFamily="65" charset="-120"/>
              </a:rPr>
              <a:t>)</a:t>
            </a:r>
          </a:p>
          <a:p>
            <a:r>
              <a:rPr lang="zh-TW" altLang="en-US" dirty="0">
                <a:latin typeface="標楷體" panose="03000509000000000000" pitchFamily="65" charset="-120"/>
                <a:ea typeface="標楷體" panose="03000509000000000000" pitchFamily="65" charset="-120"/>
              </a:rPr>
              <a:t>日常生活輔具</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食、衣、住、行、育、樂</a:t>
            </a:r>
            <a:r>
              <a:rPr lang="en-US" altLang="zh-TW" dirty="0">
                <a:latin typeface="標楷體" panose="03000509000000000000" pitchFamily="65" charset="-120"/>
                <a:ea typeface="標楷體" panose="03000509000000000000" pitchFamily="65" charset="-120"/>
              </a:rPr>
              <a:t>)</a:t>
            </a:r>
          </a:p>
          <a:p>
            <a:r>
              <a:rPr lang="zh-TW" altLang="en-US" dirty="0">
                <a:latin typeface="標楷體" panose="03000509000000000000" pitchFamily="65" charset="-120"/>
                <a:ea typeface="標楷體" panose="03000509000000000000" pitchFamily="65" charset="-120"/>
              </a:rPr>
              <a:t>溝通與資訊處理輔具</a:t>
            </a:r>
          </a:p>
          <a:p>
            <a:r>
              <a:rPr lang="zh-TW" altLang="en-US" dirty="0">
                <a:latin typeface="標楷體" panose="03000509000000000000" pitchFamily="65" charset="-120"/>
                <a:ea typeface="標楷體" panose="03000509000000000000" pitchFamily="65" charset="-120"/>
              </a:rPr>
              <a:t>照護者常用輔具</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移位機、轉位板、爬梯機等</a:t>
            </a:r>
            <a:r>
              <a:rPr lang="en-US" altLang="zh-TW" dirty="0">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3854407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zh-TW" altLang="en-US">
                <a:latin typeface="標楷體" panose="03000509000000000000" pitchFamily="65" charset="-120"/>
                <a:ea typeface="標楷體" panose="03000509000000000000" pitchFamily="65" charset="-120"/>
              </a:rPr>
              <a:t>照護類輔具</a:t>
            </a:r>
          </a:p>
        </p:txBody>
      </p:sp>
      <p:sp>
        <p:nvSpPr>
          <p:cNvPr id="101379" name="Rectangle 3"/>
          <p:cNvSpPr>
            <a:spLocks noGrp="1" noChangeArrowheads="1"/>
          </p:cNvSpPr>
          <p:nvPr>
            <p:ph type="body" idx="1"/>
          </p:nvPr>
        </p:nvSpPr>
        <p:spPr/>
        <p:txBody>
          <a:bodyPr/>
          <a:lstStyle/>
          <a:p>
            <a:r>
              <a:rPr lang="zh-TW" altLang="en-US">
                <a:latin typeface="標楷體" panose="03000509000000000000" pitchFamily="65" charset="-120"/>
                <a:ea typeface="標楷體" panose="03000509000000000000" pitchFamily="65" charset="-120"/>
              </a:rPr>
              <a:t>移位機</a:t>
            </a:r>
          </a:p>
          <a:p>
            <a:r>
              <a:rPr lang="zh-TW" altLang="en-US">
                <a:latin typeface="標楷體" panose="03000509000000000000" pitchFamily="65" charset="-120"/>
                <a:ea typeface="標楷體" panose="03000509000000000000" pitchFamily="65" charset="-120"/>
              </a:rPr>
              <a:t>轉位板</a:t>
            </a:r>
          </a:p>
          <a:p>
            <a:r>
              <a:rPr lang="zh-TW" altLang="en-US">
                <a:latin typeface="標楷體" panose="03000509000000000000" pitchFamily="65" charset="-120"/>
                <a:ea typeface="標楷體" panose="03000509000000000000" pitchFamily="65" charset="-120"/>
              </a:rPr>
              <a:t>轉位帶</a:t>
            </a:r>
          </a:p>
          <a:p>
            <a:r>
              <a:rPr lang="zh-TW" altLang="en-US">
                <a:latin typeface="標楷體" panose="03000509000000000000" pitchFamily="65" charset="-120"/>
                <a:ea typeface="標楷體" panose="03000509000000000000" pitchFamily="65" charset="-120"/>
              </a:rPr>
              <a:t>護腰</a:t>
            </a:r>
          </a:p>
          <a:p>
            <a:r>
              <a:rPr lang="zh-TW" altLang="en-US">
                <a:latin typeface="標楷體" panose="03000509000000000000" pitchFamily="65" charset="-120"/>
                <a:ea typeface="標楷體" panose="03000509000000000000" pitchFamily="65" charset="-120"/>
              </a:rPr>
              <a:t>爬梯機</a:t>
            </a:r>
          </a:p>
          <a:p>
            <a:r>
              <a:rPr lang="zh-TW" altLang="en-US">
                <a:latin typeface="標楷體" panose="03000509000000000000" pitchFamily="65" charset="-120"/>
                <a:ea typeface="標楷體" panose="03000509000000000000" pitchFamily="65" charset="-120"/>
              </a:rPr>
              <a:t>氣墊床</a:t>
            </a:r>
          </a:p>
          <a:p>
            <a:endParaRPr lang="en-US" altLang="zh-TW">
              <a:latin typeface="標楷體" panose="03000509000000000000" pitchFamily="65" charset="-120"/>
              <a:ea typeface="標楷體" panose="03000509000000000000" pitchFamily="65" charset="-120"/>
            </a:endParaRPr>
          </a:p>
        </p:txBody>
      </p:sp>
      <p:pic>
        <p:nvPicPr>
          <p:cNvPr id="101380" name="Picture 4" descr="bed%20loo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8664" y="2205038"/>
            <a:ext cx="146208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2" name="Picture 6" descr="榮總水療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325" y="2133601"/>
            <a:ext cx="1943100" cy="1457325"/>
          </a:xfrm>
          <a:prstGeom prst="rect">
            <a:avLst/>
          </a:prstGeom>
          <a:noFill/>
          <a:extLst>
            <a:ext uri="{909E8E84-426E-40DD-AFC4-6F175D3DCCD1}">
              <a14:hiddenFill xmlns:a14="http://schemas.microsoft.com/office/drawing/2010/main">
                <a:solidFill>
                  <a:srgbClr val="FFFFFF"/>
                </a:solidFill>
              </a14:hiddenFill>
            </a:ext>
          </a:extLst>
        </p:spPr>
      </p:pic>
      <p:pic>
        <p:nvPicPr>
          <p:cNvPr id="101383" name="Picture 7" descr="第一輔具移動式移位機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4200" y="4076701"/>
            <a:ext cx="1555750" cy="2074863"/>
          </a:xfrm>
          <a:prstGeom prst="rect">
            <a:avLst/>
          </a:prstGeom>
          <a:noFill/>
          <a:extLst>
            <a:ext uri="{909E8E84-426E-40DD-AFC4-6F175D3DCCD1}">
              <a14:hiddenFill xmlns:a14="http://schemas.microsoft.com/office/drawing/2010/main">
                <a:solidFill>
                  <a:srgbClr val="FFFFFF"/>
                </a:solidFill>
              </a14:hiddenFill>
            </a:ext>
          </a:extLst>
        </p:spPr>
      </p:pic>
      <p:pic>
        <p:nvPicPr>
          <p:cNvPr id="101384" name="Picture 8" descr="DSC00037"/>
          <p:cNvPicPr>
            <a:picLocks noChangeAspect="1" noChangeArrowheads="1"/>
          </p:cNvPicPr>
          <p:nvPr/>
        </p:nvPicPr>
        <p:blipFill>
          <a:blip r:embed="rId5" cstate="print">
            <a:lum bright="6000"/>
            <a:extLst>
              <a:ext uri="{28A0092B-C50C-407E-A947-70E740481C1C}">
                <a14:useLocalDpi xmlns:a14="http://schemas.microsoft.com/office/drawing/2010/main" val="0"/>
              </a:ext>
            </a:extLst>
          </a:blip>
          <a:srcRect/>
          <a:stretch>
            <a:fillRect/>
          </a:stretch>
        </p:blipFill>
        <p:spPr bwMode="auto">
          <a:xfrm>
            <a:off x="8112126" y="4076700"/>
            <a:ext cx="1743075"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5" name="Picture 9" descr="getsplintpictu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7801" y="0"/>
            <a:ext cx="2232025" cy="184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085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endParaRPr lang="zh-TW" altLang="zh-TW">
              <a:latin typeface="標楷體" panose="03000509000000000000" pitchFamily="65" charset="-120"/>
              <a:ea typeface="標楷體" panose="03000509000000000000" pitchFamily="65" charset="-120"/>
            </a:endParaRPr>
          </a:p>
        </p:txBody>
      </p:sp>
      <p:sp>
        <p:nvSpPr>
          <p:cNvPr id="102403" name="Rectangle 3"/>
          <p:cNvSpPr>
            <a:spLocks noGrp="1" noChangeArrowheads="1"/>
          </p:cNvSpPr>
          <p:nvPr>
            <p:ph type="body" idx="1"/>
          </p:nvPr>
        </p:nvSpPr>
        <p:spPr/>
        <p:txBody>
          <a:bodyPr/>
          <a:lstStyle/>
          <a:p>
            <a:endParaRPr lang="zh-TW" altLang="zh-TW"/>
          </a:p>
        </p:txBody>
      </p:sp>
      <p:pic>
        <p:nvPicPr>
          <p:cNvPr id="1024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6" y="260350"/>
            <a:ext cx="3452813" cy="19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5" name="Picture 5" descr="移位轉盤"/>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 y="2636838"/>
            <a:ext cx="1524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2406" name="Picture 6" descr="簡易移位架"/>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5863" y="2565400"/>
            <a:ext cx="9525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2409" name="Picture 9" descr="輔助滑墊"/>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3113" y="2636838"/>
            <a:ext cx="1524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2410" name="Picture 10" descr="輔助帶"/>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9650" y="4292600"/>
            <a:ext cx="1524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2411" name="Picture 11" descr="電動移位機"/>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1901" y="1"/>
            <a:ext cx="1897063" cy="2276475"/>
          </a:xfrm>
          <a:prstGeom prst="rect">
            <a:avLst/>
          </a:prstGeom>
          <a:noFill/>
          <a:extLst>
            <a:ext uri="{909E8E84-426E-40DD-AFC4-6F175D3DCCD1}">
              <a14:hiddenFill xmlns:a14="http://schemas.microsoft.com/office/drawing/2010/main">
                <a:solidFill>
                  <a:srgbClr val="FFFFFF"/>
                </a:solidFill>
              </a14:hiddenFill>
            </a:ext>
          </a:extLst>
        </p:spPr>
      </p:pic>
      <p:pic>
        <p:nvPicPr>
          <p:cNvPr id="102412" name="Picture 12" descr="移位板"/>
          <p:cNvPicPr>
            <a:picLocks noChangeAspect="1" noChangeArrowheads="1"/>
          </p:cNvPicPr>
          <p:nvPr/>
        </p:nvPicPr>
        <p:blipFill>
          <a:blip r:embed="rId8">
            <a:extLst>
              <a:ext uri="{28A0092B-C50C-407E-A947-70E740481C1C}">
                <a14:useLocalDpi xmlns:a14="http://schemas.microsoft.com/office/drawing/2010/main" val="0"/>
              </a:ext>
            </a:extLst>
          </a:blip>
          <a:srcRect l="7748" r="7748" b="21086"/>
          <a:stretch>
            <a:fillRect/>
          </a:stretch>
        </p:blipFill>
        <p:spPr bwMode="auto">
          <a:xfrm>
            <a:off x="4656139" y="4437064"/>
            <a:ext cx="19272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3" name="Picture 13" descr="爬梯機"/>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75500" y="4005264"/>
            <a:ext cx="2305050" cy="1728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235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992313" y="260351"/>
            <a:ext cx="8229600" cy="1139825"/>
          </a:xfrm>
        </p:spPr>
        <p:txBody>
          <a:bodyPr/>
          <a:lstStyle/>
          <a:p>
            <a:r>
              <a:rPr lang="zh-TW" altLang="en-US">
                <a:latin typeface="標楷體" panose="03000509000000000000" pitchFamily="65" charset="-120"/>
                <a:ea typeface="標楷體" panose="03000509000000000000" pitchFamily="65" charset="-120"/>
              </a:rPr>
              <a:t>視障生</a:t>
            </a:r>
          </a:p>
        </p:txBody>
      </p:sp>
      <p:sp>
        <p:nvSpPr>
          <p:cNvPr id="79875" name="Rectangle 3"/>
          <p:cNvSpPr>
            <a:spLocks noGrp="1" noChangeArrowheads="1"/>
          </p:cNvSpPr>
          <p:nvPr>
            <p:ph type="body" idx="1"/>
          </p:nvPr>
        </p:nvSpPr>
        <p:spPr/>
        <p:txBody>
          <a:bodyPr/>
          <a:lstStyle/>
          <a:p>
            <a:r>
              <a:rPr lang="zh-TW" altLang="en-US" dirty="0">
                <a:latin typeface="標楷體" panose="03000509000000000000" pitchFamily="65" charset="-120"/>
                <a:ea typeface="標楷體" panose="03000509000000000000" pitchFamily="65" charset="-120"/>
              </a:rPr>
              <a:t>視巡班老師、專業團隊成員</a:t>
            </a:r>
          </a:p>
          <a:p>
            <a:r>
              <a:rPr lang="zh-TW" altLang="en-US" dirty="0">
                <a:latin typeface="標楷體" panose="03000509000000000000" pitchFamily="65" charset="-120"/>
                <a:ea typeface="標楷體" panose="03000509000000000000" pitchFamily="65" charset="-120"/>
              </a:rPr>
              <a:t>弱視、全盲</a:t>
            </a:r>
          </a:p>
          <a:p>
            <a:r>
              <a:rPr lang="zh-TW" altLang="en-US" dirty="0">
                <a:latin typeface="標楷體" panose="03000509000000000000" pitchFamily="65" charset="-120"/>
                <a:ea typeface="標楷體" panose="03000509000000000000" pitchFamily="65" charset="-120"/>
              </a:rPr>
              <a:t>功能性視覺評量</a:t>
            </a:r>
          </a:p>
          <a:p>
            <a:r>
              <a:rPr kumimoji="0" lang="zh-TW" altLang="en-US" dirty="0">
                <a:latin typeface="標楷體" panose="03000509000000000000" pitchFamily="65" charset="-120"/>
                <a:ea typeface="標楷體" panose="03000509000000000000" pitchFamily="65" charset="-120"/>
              </a:rPr>
              <a:t>弱視</a:t>
            </a:r>
            <a:r>
              <a:rPr kumimoji="0" lang="zh-TW" altLang="zh-TW" dirty="0">
                <a:latin typeface="標楷體" panose="03000509000000000000" pitchFamily="65" charset="-120"/>
                <a:ea typeface="標楷體" panose="03000509000000000000" pitchFamily="65" charset="-120"/>
              </a:rPr>
              <a:t>：</a:t>
            </a:r>
            <a:r>
              <a:rPr kumimoji="0" lang="zh-TW" altLang="en-US" dirty="0">
                <a:latin typeface="標楷體" panose="03000509000000000000" pitchFamily="65" charset="-120"/>
                <a:ea typeface="標楷體" panose="03000509000000000000" pitchFamily="65" charset="-120"/>
              </a:rPr>
              <a:t>選用適當的視覺輔助設備</a:t>
            </a:r>
            <a:r>
              <a:rPr kumimoji="0" lang="en-US" altLang="zh-TW" dirty="0">
                <a:latin typeface="標楷體" panose="03000509000000000000" pitchFamily="65" charset="-120"/>
                <a:ea typeface="標楷體" panose="03000509000000000000" pitchFamily="65" charset="-120"/>
              </a:rPr>
              <a:t>(</a:t>
            </a:r>
            <a:r>
              <a:rPr kumimoji="0" lang="zh-TW" altLang="en-US" dirty="0">
                <a:latin typeface="標楷體" panose="03000509000000000000" pitchFamily="65" charset="-120"/>
                <a:ea typeface="標楷體" panose="03000509000000000000" pitchFamily="65" charset="-120"/>
              </a:rPr>
              <a:t>放大鏡、擴視機、電腦放大設備</a:t>
            </a:r>
            <a:r>
              <a:rPr kumimoji="0" lang="en-US" altLang="zh-TW" dirty="0">
                <a:latin typeface="標楷體" panose="03000509000000000000" pitchFamily="65" charset="-120"/>
                <a:ea typeface="標楷體" panose="03000509000000000000" pitchFamily="65" charset="-120"/>
              </a:rPr>
              <a:t>)…… </a:t>
            </a:r>
          </a:p>
          <a:p>
            <a:r>
              <a:rPr kumimoji="0" lang="zh-TW" altLang="en-US" dirty="0">
                <a:latin typeface="標楷體" panose="03000509000000000000" pitchFamily="65" charset="-120"/>
                <a:ea typeface="標楷體" panose="03000509000000000000" pitchFamily="65" charset="-120"/>
              </a:rPr>
              <a:t>全盲</a:t>
            </a:r>
            <a:r>
              <a:rPr kumimoji="0" lang="zh-TW" altLang="zh-TW" dirty="0">
                <a:latin typeface="標楷體" panose="03000509000000000000" pitchFamily="65" charset="-120"/>
                <a:ea typeface="標楷體" panose="03000509000000000000" pitchFamily="65" charset="-120"/>
              </a:rPr>
              <a:t>：</a:t>
            </a:r>
            <a:r>
              <a:rPr kumimoji="0" lang="zh-TW" altLang="en-US" dirty="0">
                <a:latin typeface="標楷體" panose="03000509000000000000" pitchFamily="65" charset="-120"/>
                <a:ea typeface="標楷體" panose="03000509000000000000" pitchFamily="65" charset="-120"/>
              </a:rPr>
              <a:t>手杖、導盲犬、點字打字機、盲用電腦</a:t>
            </a:r>
            <a:r>
              <a:rPr kumimoji="0" lang="en-US" altLang="zh-TW" dirty="0">
                <a:latin typeface="標楷體" panose="03000509000000000000" pitchFamily="65" charset="-120"/>
                <a:ea typeface="標楷體" panose="03000509000000000000" pitchFamily="65" charset="-120"/>
              </a:rPr>
              <a:t>……</a:t>
            </a:r>
          </a:p>
          <a:p>
            <a:r>
              <a:rPr kumimoji="0" lang="zh-TW" altLang="en-US" dirty="0">
                <a:latin typeface="標楷體" panose="03000509000000000000" pitchFamily="65" charset="-120"/>
                <a:ea typeface="標楷體" panose="03000509000000000000" pitchFamily="65" charset="-120"/>
              </a:rPr>
              <a:t>有聲足球、盲人棒球</a:t>
            </a:r>
            <a:r>
              <a:rPr kumimoji="0" lang="en-US" altLang="zh-TW" dirty="0">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1620550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zh-TW" altLang="en-US">
                <a:latin typeface="標楷體" panose="03000509000000000000" pitchFamily="65" charset="-120"/>
                <a:ea typeface="標楷體" panose="03000509000000000000" pitchFamily="65" charset="-120"/>
              </a:rPr>
              <a:t>聽障生</a:t>
            </a:r>
          </a:p>
        </p:txBody>
      </p:sp>
      <p:sp>
        <p:nvSpPr>
          <p:cNvPr id="80899" name="Rectangle 3"/>
          <p:cNvSpPr>
            <a:spLocks noGrp="1" noChangeArrowheads="1"/>
          </p:cNvSpPr>
          <p:nvPr>
            <p:ph type="body" idx="1"/>
          </p:nvPr>
        </p:nvSpPr>
        <p:spPr/>
        <p:txBody>
          <a:bodyPr/>
          <a:lstStyle/>
          <a:p>
            <a:r>
              <a:rPr lang="zh-TW" altLang="en-US">
                <a:latin typeface="標楷體" panose="03000509000000000000" pitchFamily="65" charset="-120"/>
                <a:ea typeface="標楷體" panose="03000509000000000000" pitchFamily="65" charset="-120"/>
              </a:rPr>
              <a:t>個別用的助聽器</a:t>
            </a:r>
          </a:p>
          <a:p>
            <a:r>
              <a:rPr lang="en-US" altLang="zh-TW">
                <a:latin typeface="標楷體" panose="03000509000000000000" pitchFamily="65" charset="-120"/>
                <a:ea typeface="標楷體" panose="03000509000000000000" pitchFamily="65" charset="-120"/>
              </a:rPr>
              <a:t>FM</a:t>
            </a:r>
            <a:r>
              <a:rPr lang="zh-TW" altLang="en-US">
                <a:latin typeface="標楷體" panose="03000509000000000000" pitchFamily="65" charset="-120"/>
                <a:ea typeface="標楷體" panose="03000509000000000000" pitchFamily="65" charset="-120"/>
              </a:rPr>
              <a:t>調頻系統</a:t>
            </a:r>
          </a:p>
          <a:p>
            <a:r>
              <a:rPr lang="zh-TW" altLang="en-US">
                <a:latin typeface="標楷體" panose="03000509000000000000" pitchFamily="65" charset="-120"/>
                <a:ea typeface="標楷體" panose="03000509000000000000" pitchFamily="65" charset="-120"/>
              </a:rPr>
              <a:t>閃光警示燈</a:t>
            </a:r>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電話提醒</a:t>
            </a:r>
          </a:p>
          <a:p>
            <a:r>
              <a:rPr lang="en-US" altLang="zh-TW">
                <a:latin typeface="標楷體" panose="03000509000000000000" pitchFamily="65" charset="-120"/>
                <a:ea typeface="標楷體" panose="03000509000000000000" pitchFamily="65" charset="-120"/>
              </a:rPr>
              <a:t>……</a:t>
            </a:r>
          </a:p>
          <a:p>
            <a:endParaRPr lang="en-US" altLang="zh-TW">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55689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99654" y="0"/>
            <a:ext cx="10515600" cy="1325563"/>
          </a:xfrm>
        </p:spPr>
        <p:txBody>
          <a:bodyPr/>
          <a:lstStyle/>
          <a:p>
            <a:r>
              <a:rPr lang="zh-TW" altLang="en-US" dirty="0">
                <a:latin typeface="標楷體" panose="03000509000000000000" pitchFamily="65" charset="-120"/>
                <a:ea typeface="標楷體" panose="03000509000000000000" pitchFamily="65" charset="-120"/>
              </a:rPr>
              <a:t>腦性麻痺常用輔具</a:t>
            </a:r>
          </a:p>
        </p:txBody>
      </p:sp>
      <p:graphicFrame>
        <p:nvGraphicFramePr>
          <p:cNvPr id="81923" name="Group 3"/>
          <p:cNvGraphicFramePr>
            <a:graphicFrameLocks noGrp="1"/>
          </p:cNvGraphicFramePr>
          <p:nvPr>
            <p:ph idx="1"/>
          </p:nvPr>
        </p:nvGraphicFramePr>
        <p:xfrm>
          <a:off x="1992313" y="1125538"/>
          <a:ext cx="8229600" cy="5394960"/>
        </p:xfrm>
        <a:graphic>
          <a:graphicData uri="http://schemas.openxmlformats.org/drawingml/2006/table">
            <a:tbl>
              <a:tblPr/>
              <a:tblGrid>
                <a:gridCol w="2087562">
                  <a:extLst>
                    <a:ext uri="{9D8B030D-6E8A-4147-A177-3AD203B41FA5}">
                      <a16:colId xmlns:a16="http://schemas.microsoft.com/office/drawing/2014/main" val="2239314021"/>
                    </a:ext>
                  </a:extLst>
                </a:gridCol>
                <a:gridCol w="6142038">
                  <a:extLst>
                    <a:ext uri="{9D8B030D-6E8A-4147-A177-3AD203B41FA5}">
                      <a16:colId xmlns:a16="http://schemas.microsoft.com/office/drawing/2014/main" val="990512394"/>
                    </a:ext>
                  </a:extLst>
                </a:gridCol>
              </a:tblGrid>
              <a:tr h="388938">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新細明體" panose="02020500000000000000" pitchFamily="18" charset="-120"/>
                        </a:defRPr>
                      </a:lvl1pPr>
                      <a:lvl2pPr marL="344488">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新細明體" panose="02020500000000000000" pitchFamily="18" charset="-120"/>
                        </a:defRPr>
                      </a:lvl2pPr>
                      <a:lvl3pPr marL="671513">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新細明體" panose="02020500000000000000" pitchFamily="18" charset="-120"/>
                        </a:defRPr>
                      </a:lvl3pPr>
                      <a:lvl4pPr marL="1023938">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4pPr>
                      <a:lvl5pPr marL="1341438">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5pPr>
                      <a:lvl6pPr marL="17986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6pPr>
                      <a:lvl7pPr marL="22558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7pPr>
                      <a:lvl8pPr marL="27130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8pPr>
                      <a:lvl9pPr marL="31702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1" lang="zh-TW" altLang="en-US" sz="26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rPr>
                        <a:t>需求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新細明體" panose="02020500000000000000" pitchFamily="18" charset="-120"/>
                        </a:defRPr>
                      </a:lvl1pPr>
                      <a:lvl2pPr marL="344488">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新細明體" panose="02020500000000000000" pitchFamily="18" charset="-120"/>
                        </a:defRPr>
                      </a:lvl2pPr>
                      <a:lvl3pPr marL="671513">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新細明體" panose="02020500000000000000" pitchFamily="18" charset="-120"/>
                        </a:defRPr>
                      </a:lvl3pPr>
                      <a:lvl4pPr marL="1023938">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4pPr>
                      <a:lvl5pPr marL="1341438">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5pPr>
                      <a:lvl6pPr marL="17986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6pPr>
                      <a:lvl7pPr marL="22558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7pPr>
                      <a:lvl8pPr marL="27130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8pPr>
                      <a:lvl9pPr marL="31702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1" lang="zh-TW" altLang="en-US" sz="26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rPr>
                        <a:t>常用輔具</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86700907"/>
                  </a:ext>
                </a:extLst>
              </a:tr>
              <a:tr h="1131888">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新細明體" panose="02020500000000000000" pitchFamily="18" charset="-120"/>
                        </a:defRPr>
                      </a:lvl1pPr>
                      <a:lvl2pPr marL="344488">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新細明體" panose="02020500000000000000" pitchFamily="18" charset="-120"/>
                        </a:defRPr>
                      </a:lvl2pPr>
                      <a:lvl3pPr marL="671513">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新細明體" panose="02020500000000000000" pitchFamily="18" charset="-120"/>
                        </a:defRPr>
                      </a:lvl3pPr>
                      <a:lvl4pPr marL="1023938">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4pPr>
                      <a:lvl5pPr marL="1341438">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5pPr>
                      <a:lvl6pPr marL="17986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6pPr>
                      <a:lvl7pPr marL="22558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7pPr>
                      <a:lvl8pPr marL="27130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8pPr>
                      <a:lvl9pPr marL="31702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1" lang="zh-TW" altLang="en-US" sz="26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rPr>
                        <a:t>擺位與姿勢矯正</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新細明體" panose="02020500000000000000" pitchFamily="18" charset="-120"/>
                        </a:defRPr>
                      </a:lvl1pPr>
                      <a:lvl2pPr marL="344488">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新細明體" panose="02020500000000000000" pitchFamily="18" charset="-120"/>
                        </a:defRPr>
                      </a:lvl2pPr>
                      <a:lvl3pPr marL="671513">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新細明體" panose="02020500000000000000" pitchFamily="18" charset="-120"/>
                        </a:defRPr>
                      </a:lvl3pPr>
                      <a:lvl4pPr marL="1023938">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4pPr>
                      <a:lvl5pPr marL="1341438">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5pPr>
                      <a:lvl6pPr marL="17986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6pPr>
                      <a:lvl7pPr marL="22558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7pPr>
                      <a:lvl8pPr marL="27130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8pPr>
                      <a:lvl9pPr marL="31702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1" lang="zh-TW" altLang="en-US" sz="26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rPr>
                        <a:t>三角椅、特製課桌椅、特製輪椅</a:t>
                      </a:r>
                      <a:r>
                        <a:rPr kumimoji="1" lang="en-US" altLang="zh-TW" sz="26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rPr>
                        <a:t>(</a:t>
                      </a:r>
                      <a:r>
                        <a:rPr kumimoji="1" lang="zh-TW" altLang="en-US" sz="26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rPr>
                        <a:t>擺位系統</a:t>
                      </a:r>
                      <a:r>
                        <a:rPr kumimoji="1" lang="en-US" altLang="zh-TW" sz="26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rPr>
                        <a:t>) </a:t>
                      </a:r>
                      <a:r>
                        <a:rPr kumimoji="1" lang="zh-TW" altLang="en-US" sz="26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rPr>
                        <a:t>、支架</a:t>
                      </a:r>
                      <a:r>
                        <a:rPr kumimoji="1" lang="en-US" altLang="zh-TW" sz="26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rPr>
                        <a:t>(</a:t>
                      </a:r>
                      <a:r>
                        <a:rPr kumimoji="1" lang="zh-TW" altLang="en-US" sz="26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rPr>
                        <a:t>軀幹、上、下肢支架</a:t>
                      </a:r>
                      <a:r>
                        <a:rPr kumimoji="1" lang="en-US" altLang="zh-TW" sz="26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rPr>
                        <a:t>) </a:t>
                      </a:r>
                      <a:r>
                        <a:rPr kumimoji="1" lang="zh-TW" altLang="en-US" sz="26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rPr>
                        <a:t>、彈玻側臥系統、站立架、楔型墊</a:t>
                      </a:r>
                      <a:r>
                        <a:rPr kumimoji="1" lang="en-US" altLang="zh-TW" sz="26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18556337"/>
                  </a:ext>
                </a:extLst>
              </a:tr>
              <a:tr h="569913">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新細明體" panose="02020500000000000000" pitchFamily="18" charset="-120"/>
                        </a:defRPr>
                      </a:lvl1pPr>
                      <a:lvl2pPr marL="344488">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新細明體" panose="02020500000000000000" pitchFamily="18" charset="-120"/>
                        </a:defRPr>
                      </a:lvl2pPr>
                      <a:lvl3pPr marL="671513">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新細明體" panose="02020500000000000000" pitchFamily="18" charset="-120"/>
                        </a:defRPr>
                      </a:lvl3pPr>
                      <a:lvl4pPr marL="1023938">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4pPr>
                      <a:lvl5pPr marL="1341438">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5pPr>
                      <a:lvl6pPr marL="17986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6pPr>
                      <a:lvl7pPr marL="22558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7pPr>
                      <a:lvl8pPr marL="27130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8pPr>
                      <a:lvl9pPr marL="31702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1" lang="zh-TW" altLang="en-US" sz="26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rPr>
                        <a:t>移行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新細明體" panose="02020500000000000000" pitchFamily="18" charset="-120"/>
                        </a:defRPr>
                      </a:lvl1pPr>
                      <a:lvl2pPr marL="344488">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新細明體" panose="02020500000000000000" pitchFamily="18" charset="-120"/>
                        </a:defRPr>
                      </a:lvl2pPr>
                      <a:lvl3pPr marL="671513">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新細明體" panose="02020500000000000000" pitchFamily="18" charset="-120"/>
                        </a:defRPr>
                      </a:lvl3pPr>
                      <a:lvl4pPr marL="1023938">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4pPr>
                      <a:lvl5pPr marL="1341438">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5pPr>
                      <a:lvl6pPr marL="17986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6pPr>
                      <a:lvl7pPr marL="22558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7pPr>
                      <a:lvl8pPr marL="27130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8pPr>
                      <a:lvl9pPr marL="31702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1" lang="zh-TW" altLang="en-US" sz="26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rPr>
                        <a:t>助行器</a:t>
                      </a:r>
                      <a:r>
                        <a:rPr kumimoji="1" lang="en-US" altLang="zh-TW" sz="26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rPr>
                        <a:t>(</a:t>
                      </a:r>
                      <a:r>
                        <a:rPr kumimoji="1" lang="zh-TW" altLang="en-US" sz="26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rPr>
                        <a:t>前推、後拉、四腳拐</a:t>
                      </a:r>
                      <a:r>
                        <a:rPr kumimoji="1" lang="en-US" altLang="zh-TW" sz="26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rPr>
                        <a:t>) </a:t>
                      </a:r>
                      <a:r>
                        <a:rPr kumimoji="1" lang="zh-TW" altLang="en-US" sz="26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rPr>
                        <a:t>、輪椅</a:t>
                      </a:r>
                      <a:r>
                        <a:rPr kumimoji="1" lang="en-US" altLang="zh-TW" sz="26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rPr>
                        <a:t>(</a:t>
                      </a:r>
                      <a:r>
                        <a:rPr kumimoji="1" lang="zh-TW" altLang="en-US" sz="26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rPr>
                        <a:t>一般</a:t>
                      </a:r>
                      <a:r>
                        <a:rPr kumimoji="1" lang="zh-TW" altLang="zh-TW" sz="26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rPr>
                        <a:t>、</a:t>
                      </a:r>
                      <a:r>
                        <a:rPr kumimoji="1" lang="zh-TW" altLang="en-US" sz="26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rPr>
                        <a:t>特製、電動</a:t>
                      </a:r>
                      <a:r>
                        <a:rPr kumimoji="1" lang="en-US" altLang="zh-TW" sz="26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rPr>
                        <a:t>) </a:t>
                      </a:r>
                      <a:r>
                        <a:rPr kumimoji="1" lang="zh-TW" altLang="en-US" sz="26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rPr>
                        <a:t>、移位機、</a:t>
                      </a:r>
                      <a:r>
                        <a:rPr kumimoji="1" lang="en-US" altLang="zh-TW" sz="26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47808671"/>
                  </a:ext>
                </a:extLst>
              </a:tr>
              <a:tr h="180975">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新細明體" panose="02020500000000000000" pitchFamily="18" charset="-120"/>
                        </a:defRPr>
                      </a:lvl1pPr>
                      <a:lvl2pPr marL="344488">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新細明體" panose="02020500000000000000" pitchFamily="18" charset="-120"/>
                        </a:defRPr>
                      </a:lvl2pPr>
                      <a:lvl3pPr marL="671513">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新細明體" panose="02020500000000000000" pitchFamily="18" charset="-120"/>
                        </a:defRPr>
                      </a:lvl3pPr>
                      <a:lvl4pPr marL="1023938">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4pPr>
                      <a:lvl5pPr marL="1341438">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5pPr>
                      <a:lvl6pPr marL="17986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6pPr>
                      <a:lvl7pPr marL="22558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7pPr>
                      <a:lvl8pPr marL="27130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8pPr>
                      <a:lvl9pPr marL="31702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1" lang="zh-TW" altLang="en-US" sz="26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rPr>
                        <a:t>溝通</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新細明體" panose="02020500000000000000" pitchFamily="18" charset="-120"/>
                        </a:defRPr>
                      </a:lvl1pPr>
                      <a:lvl2pPr marL="344488">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新細明體" panose="02020500000000000000" pitchFamily="18" charset="-120"/>
                        </a:defRPr>
                      </a:lvl2pPr>
                      <a:lvl3pPr marL="671513">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新細明體" panose="02020500000000000000" pitchFamily="18" charset="-120"/>
                        </a:defRPr>
                      </a:lvl3pPr>
                      <a:lvl4pPr marL="1023938">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4pPr>
                      <a:lvl5pPr marL="1341438">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5pPr>
                      <a:lvl6pPr marL="17986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6pPr>
                      <a:lvl7pPr marL="22558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7pPr>
                      <a:lvl8pPr marL="27130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8pPr>
                      <a:lvl9pPr marL="31702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1" lang="zh-TW" altLang="en-US" sz="26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rPr>
                        <a:t>溝通板、呼叫鈴、擴音器</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2806754"/>
                  </a:ext>
                </a:extLst>
              </a:tr>
              <a:tr h="747713">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新細明體" panose="02020500000000000000" pitchFamily="18" charset="-120"/>
                        </a:defRPr>
                      </a:lvl1pPr>
                      <a:lvl2pPr marL="344488">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新細明體" panose="02020500000000000000" pitchFamily="18" charset="-120"/>
                        </a:defRPr>
                      </a:lvl2pPr>
                      <a:lvl3pPr marL="671513">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新細明體" panose="02020500000000000000" pitchFamily="18" charset="-120"/>
                        </a:defRPr>
                      </a:lvl3pPr>
                      <a:lvl4pPr marL="1023938">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4pPr>
                      <a:lvl5pPr marL="1341438">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5pPr>
                      <a:lvl6pPr marL="17986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6pPr>
                      <a:lvl7pPr marL="22558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7pPr>
                      <a:lvl8pPr marL="27130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8pPr>
                      <a:lvl9pPr marL="31702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1" lang="zh-TW" altLang="en-US" sz="26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rPr>
                        <a:t>日常生活用品</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新細明體" panose="02020500000000000000" pitchFamily="18" charset="-120"/>
                        </a:defRPr>
                      </a:lvl1pPr>
                      <a:lvl2pPr marL="344488">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新細明體" panose="02020500000000000000" pitchFamily="18" charset="-120"/>
                        </a:defRPr>
                      </a:lvl2pPr>
                      <a:lvl3pPr marL="671513">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新細明體" panose="02020500000000000000" pitchFamily="18" charset="-120"/>
                        </a:defRPr>
                      </a:lvl3pPr>
                      <a:lvl4pPr marL="1023938">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4pPr>
                      <a:lvl5pPr marL="1341438">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5pPr>
                      <a:lvl6pPr marL="17986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6pPr>
                      <a:lvl7pPr marL="22558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7pPr>
                      <a:lvl8pPr marL="27130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8pPr>
                      <a:lvl9pPr marL="31702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1" lang="zh-TW" altLang="en-US" sz="26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rPr>
                        <a:t>吸附碗、改造湯匙、喝水器材</a:t>
                      </a:r>
                      <a:r>
                        <a:rPr kumimoji="1" lang="en-US" altLang="zh-TW" sz="26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rPr>
                        <a:t>(</a:t>
                      </a:r>
                      <a:r>
                        <a:rPr kumimoji="1" lang="zh-TW" altLang="en-US" sz="26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rPr>
                        <a:t>斜口杯、吸管杯</a:t>
                      </a:r>
                      <a:r>
                        <a:rPr kumimoji="1" lang="en-US" altLang="zh-TW" sz="26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rPr>
                        <a:t>) </a:t>
                      </a:r>
                      <a:r>
                        <a:rPr kumimoji="1" lang="zh-TW" altLang="en-US" sz="26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rPr>
                        <a:t>、雙耳握把、馬桶扶手、</a:t>
                      </a:r>
                      <a:r>
                        <a:rPr kumimoji="1" lang="en-US" altLang="zh-TW" sz="26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38138618"/>
                  </a:ext>
                </a:extLst>
              </a:tr>
              <a:tr h="461963">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新細明體" panose="02020500000000000000" pitchFamily="18" charset="-120"/>
                        </a:defRPr>
                      </a:lvl1pPr>
                      <a:lvl2pPr marL="344488">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新細明體" panose="02020500000000000000" pitchFamily="18" charset="-120"/>
                        </a:defRPr>
                      </a:lvl2pPr>
                      <a:lvl3pPr marL="671513">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新細明體" panose="02020500000000000000" pitchFamily="18" charset="-120"/>
                        </a:defRPr>
                      </a:lvl3pPr>
                      <a:lvl4pPr marL="1023938">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4pPr>
                      <a:lvl5pPr marL="1341438">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5pPr>
                      <a:lvl6pPr marL="17986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6pPr>
                      <a:lvl7pPr marL="22558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7pPr>
                      <a:lvl8pPr marL="27130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8pPr>
                      <a:lvl9pPr marL="31702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1" lang="zh-TW" altLang="en-US" sz="26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rPr>
                        <a:t>學習</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新細明體" panose="02020500000000000000" pitchFamily="18" charset="-120"/>
                        </a:defRPr>
                      </a:lvl1pPr>
                      <a:lvl2pPr marL="344488">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新細明體" panose="02020500000000000000" pitchFamily="18" charset="-120"/>
                        </a:defRPr>
                      </a:lvl2pPr>
                      <a:lvl3pPr marL="671513">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新細明體" panose="02020500000000000000" pitchFamily="18" charset="-120"/>
                        </a:defRPr>
                      </a:lvl3pPr>
                      <a:lvl4pPr marL="1023938">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4pPr>
                      <a:lvl5pPr marL="1341438">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5pPr>
                      <a:lvl6pPr marL="17986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6pPr>
                      <a:lvl7pPr marL="22558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7pPr>
                      <a:lvl8pPr marL="27130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8pPr>
                      <a:lvl9pPr marL="31702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1" lang="zh-TW" altLang="en-US" sz="26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rPr>
                        <a:t>報讀、錄音機、考試方式調整、電腦輸入系統</a:t>
                      </a:r>
                      <a:r>
                        <a:rPr kumimoji="1" lang="en-US" altLang="zh-TW" sz="26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rPr>
                        <a:t>(</a:t>
                      </a:r>
                      <a:r>
                        <a:rPr kumimoji="1" lang="zh-TW" altLang="en-US" sz="26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rPr>
                        <a:t>滑鼠、鍵盤</a:t>
                      </a:r>
                      <a:r>
                        <a:rPr kumimoji="1" lang="en-US" altLang="zh-TW" sz="26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rPr>
                        <a:t>)</a:t>
                      </a:r>
                      <a:r>
                        <a:rPr kumimoji="1" lang="zh-TW" altLang="en-US" sz="26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rPr>
                        <a:t>、加粗筆</a:t>
                      </a:r>
                      <a:r>
                        <a:rPr kumimoji="1" lang="en-US" altLang="zh-TW" sz="26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13139942"/>
                  </a:ext>
                </a:extLst>
              </a:tr>
              <a:tr h="461963">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新細明體" panose="02020500000000000000" pitchFamily="18" charset="-120"/>
                        </a:defRPr>
                      </a:lvl1pPr>
                      <a:lvl2pPr marL="344488">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新細明體" panose="02020500000000000000" pitchFamily="18" charset="-120"/>
                        </a:defRPr>
                      </a:lvl2pPr>
                      <a:lvl3pPr marL="671513">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新細明體" panose="02020500000000000000" pitchFamily="18" charset="-120"/>
                        </a:defRPr>
                      </a:lvl3pPr>
                      <a:lvl4pPr marL="1023938">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4pPr>
                      <a:lvl5pPr marL="1341438">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5pPr>
                      <a:lvl6pPr marL="17986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6pPr>
                      <a:lvl7pPr marL="22558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7pPr>
                      <a:lvl8pPr marL="27130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8pPr>
                      <a:lvl9pPr marL="31702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1" lang="zh-TW" altLang="en-US" sz="26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rPr>
                        <a:t>無障礙空間</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新細明體" panose="02020500000000000000" pitchFamily="18" charset="-120"/>
                        </a:defRPr>
                      </a:lvl1pPr>
                      <a:lvl2pPr marL="344488">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新細明體" panose="02020500000000000000" pitchFamily="18" charset="-120"/>
                        </a:defRPr>
                      </a:lvl2pPr>
                      <a:lvl3pPr marL="671513">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新細明體" panose="02020500000000000000" pitchFamily="18" charset="-120"/>
                        </a:defRPr>
                      </a:lvl3pPr>
                      <a:lvl4pPr marL="1023938">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4pPr>
                      <a:lvl5pPr marL="1341438">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5pPr>
                      <a:lvl6pPr marL="17986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6pPr>
                      <a:lvl7pPr marL="22558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7pPr>
                      <a:lvl8pPr marL="27130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8pPr>
                      <a:lvl9pPr marL="3170238" fontAlgn="base">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1" lang="zh-TW" altLang="en-US" sz="26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rPr>
                        <a:t>斜坡道、無障礙廁所</a:t>
                      </a:r>
                      <a:r>
                        <a:rPr kumimoji="1" lang="en-US" altLang="zh-TW" sz="26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74697552"/>
                  </a:ext>
                </a:extLst>
              </a:tr>
            </a:tbl>
          </a:graphicData>
        </a:graphic>
      </p:graphicFrame>
    </p:spTree>
    <p:extLst>
      <p:ext uri="{BB962C8B-B14F-4D97-AF65-F5344CB8AC3E}">
        <p14:creationId xmlns:p14="http://schemas.microsoft.com/office/powerpoint/2010/main" val="287251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擺位技巧與實務討論</a:t>
            </a:r>
          </a:p>
        </p:txBody>
      </p:sp>
      <p:sp>
        <p:nvSpPr>
          <p:cNvPr id="3" name="內容版面配置區 2"/>
          <p:cNvSpPr>
            <a:spLocks noGrp="1"/>
          </p:cNvSpPr>
          <p:nvPr>
            <p:ph idx="1"/>
          </p:nvPr>
        </p:nvSpPr>
        <p:spPr/>
        <p:txBody>
          <a:bodyPr/>
          <a:lstStyle/>
          <a:p>
            <a:r>
              <a:rPr lang="zh-TW" altLang="en-US" dirty="0" smtClean="0">
                <a:latin typeface="標楷體" panose="03000509000000000000" pitchFamily="65" charset="-120"/>
                <a:ea typeface="標楷體" panose="03000509000000000000" pitchFamily="65" charset="-120"/>
              </a:rPr>
              <a:t>擺位技巧與實務討論</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移位技巧與實務討論</a:t>
            </a:r>
            <a:endParaRPr lang="en-US" altLang="zh-TW" dirty="0" smtClean="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輔具</a:t>
            </a:r>
            <a:r>
              <a:rPr lang="zh-TW" altLang="en-US" dirty="0" smtClean="0">
                <a:latin typeface="標楷體" panose="03000509000000000000" pitchFamily="65" charset="-120"/>
                <a:ea typeface="標楷體" panose="03000509000000000000" pitchFamily="65" charset="-120"/>
              </a:rPr>
              <a:t>使用技巧與實務討論</a:t>
            </a:r>
            <a:endParaRPr lang="en-US" altLang="zh-TW"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照護技巧討論</a:t>
            </a:r>
            <a:r>
              <a:rPr lang="en-US" altLang="zh-TW" dirty="0" smtClean="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拉</a:t>
            </a:r>
            <a:r>
              <a:rPr lang="zh-TW" altLang="zh-TW" dirty="0" smtClean="0">
                <a:latin typeface="標楷體" panose="03000509000000000000" pitchFamily="65" charset="-120"/>
                <a:ea typeface="標楷體" panose="03000509000000000000" pitchFamily="65" charset="-120"/>
              </a:rPr>
              <a:t>筋</a:t>
            </a:r>
            <a:r>
              <a:rPr lang="zh-TW" altLang="en-US" dirty="0" smtClean="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按摩</a:t>
            </a:r>
            <a:r>
              <a:rPr lang="zh-TW" altLang="en-US" dirty="0" smtClean="0">
                <a:latin typeface="標楷體" panose="03000509000000000000" pitchFamily="65" charset="-120"/>
                <a:ea typeface="標楷體" panose="03000509000000000000" pitchFamily="65" charset="-120"/>
              </a:rPr>
              <a:t>、行走訓練、</a:t>
            </a:r>
            <a:r>
              <a:rPr lang="en-US" altLang="zh-TW" dirty="0" smtClean="0">
                <a:latin typeface="標楷體" panose="03000509000000000000" pitchFamily="65" charset="-120"/>
                <a:ea typeface="標楷體" panose="03000509000000000000" pitchFamily="65" charset="-120"/>
              </a:rPr>
              <a:t>)</a:t>
            </a:r>
          </a:p>
          <a:p>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583109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照護技巧網路資源</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fontScale="77500" lnSpcReduction="20000"/>
          </a:bodyPr>
          <a:lstStyle/>
          <a:p>
            <a:r>
              <a:rPr lang="en-US" altLang="zh-TW" dirty="0">
                <a:latin typeface="標楷體" panose="03000509000000000000" pitchFamily="65" charset="-120"/>
                <a:ea typeface="標楷體" panose="03000509000000000000" pitchFamily="65" charset="-120"/>
              </a:rPr>
              <a:t>https://ycswf.org.tw/【</a:t>
            </a:r>
            <a:r>
              <a:rPr lang="zh-TW" altLang="en-US" dirty="0">
                <a:latin typeface="標楷體" panose="03000509000000000000" pitchFamily="65" charset="-120"/>
                <a:ea typeface="標楷體" panose="03000509000000000000" pitchFamily="65" charset="-120"/>
              </a:rPr>
              <a:t>請您跟我這樣做</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身體與生活照顧示範影片</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育成基金會</a:t>
            </a:r>
            <a:endParaRPr lang="en-US" altLang="zh-TW" dirty="0" smtClean="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1-1 </a:t>
            </a:r>
            <a:r>
              <a:rPr lang="zh-TW" altLang="en-US" dirty="0">
                <a:latin typeface="標楷體" panose="03000509000000000000" pitchFamily="65" charset="-120"/>
                <a:ea typeface="標楷體" panose="03000509000000000000" pitchFamily="65" charset="-120"/>
              </a:rPr>
              <a:t>協助洗頭</a:t>
            </a:r>
          </a:p>
          <a:p>
            <a:r>
              <a:rPr lang="en-US" altLang="zh-TW" dirty="0">
                <a:latin typeface="標楷體" panose="03000509000000000000" pitchFamily="65" charset="-120"/>
                <a:ea typeface="標楷體" panose="03000509000000000000" pitchFamily="65" charset="-120"/>
                <a:hlinkClick r:id="rId2"/>
              </a:rPr>
              <a:t>https://</a:t>
            </a:r>
            <a:r>
              <a:rPr lang="en-US" altLang="zh-TW" dirty="0" smtClean="0">
                <a:latin typeface="標楷體" panose="03000509000000000000" pitchFamily="65" charset="-120"/>
                <a:ea typeface="標楷體" panose="03000509000000000000" pitchFamily="65" charset="-120"/>
                <a:hlinkClick r:id="rId2"/>
              </a:rPr>
              <a:t>www.youtube.com/watch?v=AdOL6Z3ejAQ&amp;t=127s</a:t>
            </a:r>
            <a:endParaRPr lang="en-US" altLang="zh-TW" dirty="0" smtClean="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1-2 </a:t>
            </a:r>
            <a:r>
              <a:rPr lang="zh-TW" altLang="en-US" dirty="0">
                <a:latin typeface="標楷體" panose="03000509000000000000" pitchFamily="65" charset="-120"/>
                <a:ea typeface="標楷體" panose="03000509000000000000" pitchFamily="65" charset="-120"/>
              </a:rPr>
              <a:t>協助穿脫衣物</a:t>
            </a:r>
          </a:p>
          <a:p>
            <a:r>
              <a:rPr lang="en-US" altLang="zh-TW" dirty="0">
                <a:latin typeface="標楷體" panose="03000509000000000000" pitchFamily="65" charset="-120"/>
                <a:ea typeface="標楷體" panose="03000509000000000000" pitchFamily="65" charset="-120"/>
                <a:hlinkClick r:id="rId3"/>
              </a:rPr>
              <a:t>https://</a:t>
            </a:r>
            <a:r>
              <a:rPr lang="en-US" altLang="zh-TW" dirty="0" smtClean="0">
                <a:latin typeface="標楷體" panose="03000509000000000000" pitchFamily="65" charset="-120"/>
                <a:ea typeface="標楷體" panose="03000509000000000000" pitchFamily="65" charset="-120"/>
                <a:hlinkClick r:id="rId3"/>
              </a:rPr>
              <a:t>www.youtube.com/watch?v=6vMeuPT5n7U&amp;t=91s</a:t>
            </a:r>
            <a:endParaRPr lang="en-US" altLang="zh-TW" dirty="0" smtClean="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1-3 </a:t>
            </a:r>
            <a:r>
              <a:rPr lang="zh-TW" altLang="en-US" dirty="0">
                <a:latin typeface="標楷體" panose="03000509000000000000" pitchFamily="65" charset="-120"/>
                <a:ea typeface="標楷體" panose="03000509000000000000" pitchFamily="65" charset="-120"/>
              </a:rPr>
              <a:t>協助翻身</a:t>
            </a:r>
          </a:p>
          <a:p>
            <a:r>
              <a:rPr lang="en-US" altLang="zh-TW" dirty="0">
                <a:latin typeface="標楷體" panose="03000509000000000000" pitchFamily="65" charset="-120"/>
                <a:ea typeface="標楷體" panose="03000509000000000000" pitchFamily="65" charset="-120"/>
                <a:hlinkClick r:id="rId4"/>
              </a:rPr>
              <a:t>https://</a:t>
            </a:r>
            <a:r>
              <a:rPr lang="en-US" altLang="zh-TW" dirty="0" smtClean="0">
                <a:latin typeface="標楷體" panose="03000509000000000000" pitchFamily="65" charset="-120"/>
                <a:ea typeface="標楷體" panose="03000509000000000000" pitchFamily="65" charset="-120"/>
                <a:hlinkClick r:id="rId4"/>
              </a:rPr>
              <a:t>www.youtube.com/watch?v=wTSLjQM4ccA&amp;t=38s</a:t>
            </a:r>
            <a:endParaRPr lang="en-US" altLang="zh-TW" dirty="0" smtClean="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1-4 </a:t>
            </a:r>
            <a:r>
              <a:rPr lang="zh-TW" altLang="en-US" dirty="0">
                <a:latin typeface="標楷體" panose="03000509000000000000" pitchFamily="65" charset="-120"/>
                <a:ea typeface="標楷體" panose="03000509000000000000" pitchFamily="65" charset="-120"/>
              </a:rPr>
              <a:t>協助移位轉位</a:t>
            </a:r>
          </a:p>
          <a:p>
            <a:r>
              <a:rPr lang="en-US" altLang="zh-TW" dirty="0">
                <a:latin typeface="標楷體" panose="03000509000000000000" pitchFamily="65" charset="-120"/>
                <a:ea typeface="標楷體" panose="03000509000000000000" pitchFamily="65" charset="-120"/>
                <a:hlinkClick r:id="rId5"/>
              </a:rPr>
              <a:t>https://</a:t>
            </a:r>
            <a:r>
              <a:rPr lang="en-US" altLang="zh-TW" dirty="0" smtClean="0">
                <a:latin typeface="標楷體" panose="03000509000000000000" pitchFamily="65" charset="-120"/>
                <a:ea typeface="標楷體" panose="03000509000000000000" pitchFamily="65" charset="-120"/>
                <a:hlinkClick r:id="rId5"/>
              </a:rPr>
              <a:t>www.youtube.com/watch?v=7uapv4npJhI&amp;t=348s</a:t>
            </a:r>
            <a:endParaRPr lang="en-US" altLang="zh-TW" dirty="0" smtClean="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1-5 </a:t>
            </a:r>
            <a:r>
              <a:rPr lang="zh-TW" altLang="en-US" dirty="0">
                <a:latin typeface="標楷體" panose="03000509000000000000" pitchFamily="65" charset="-120"/>
                <a:ea typeface="標楷體" panose="03000509000000000000" pitchFamily="65" charset="-120"/>
              </a:rPr>
              <a:t>短距離行走 </a:t>
            </a:r>
          </a:p>
          <a:p>
            <a:r>
              <a:rPr lang="en-US" altLang="zh-TW" dirty="0">
                <a:latin typeface="標楷體" panose="03000509000000000000" pitchFamily="65" charset="-120"/>
                <a:ea typeface="標楷體" panose="03000509000000000000" pitchFamily="65" charset="-120"/>
                <a:hlinkClick r:id="rId6"/>
              </a:rPr>
              <a:t>https://</a:t>
            </a:r>
            <a:r>
              <a:rPr lang="en-US" altLang="zh-TW" dirty="0" smtClean="0">
                <a:latin typeface="標楷體" panose="03000509000000000000" pitchFamily="65" charset="-120"/>
                <a:ea typeface="標楷體" panose="03000509000000000000" pitchFamily="65" charset="-120"/>
                <a:hlinkClick r:id="rId6"/>
              </a:rPr>
              <a:t>www.youtube.com/watch?v=hWikA2iTQNM&amp;t=57s</a:t>
            </a:r>
            <a:endParaRPr lang="en-US" altLang="zh-TW"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675323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漸凍人照護</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lstStyle/>
          <a:p>
            <a:r>
              <a:rPr lang="zh-TW" altLang="en-US" dirty="0">
                <a:latin typeface="標楷體" panose="03000509000000000000" pitchFamily="65" charset="-120"/>
                <a:ea typeface="標楷體" panose="03000509000000000000" pitchFamily="65" charset="-120"/>
              </a:rPr>
              <a:t>漸凍人照護示範：如何協助病人移位、翻身、按摩</a:t>
            </a:r>
          </a:p>
          <a:p>
            <a:r>
              <a:rPr lang="en-US" altLang="zh-TW" dirty="0">
                <a:latin typeface="標楷體" panose="03000509000000000000" pitchFamily="65" charset="-120"/>
                <a:ea typeface="標楷體" panose="03000509000000000000" pitchFamily="65" charset="-120"/>
                <a:hlinkClick r:id="rId3"/>
              </a:rPr>
              <a:t>https://youtu.be/_</a:t>
            </a:r>
            <a:r>
              <a:rPr lang="en-US" altLang="zh-TW" dirty="0" smtClean="0">
                <a:latin typeface="標楷體" panose="03000509000000000000" pitchFamily="65" charset="-120"/>
                <a:ea typeface="標楷體" panose="03000509000000000000" pitchFamily="65" charset="-120"/>
                <a:hlinkClick r:id="rId3"/>
              </a:rPr>
              <a:t>jHzyeM5Tb0</a:t>
            </a:r>
            <a:endParaRPr lang="en-US" altLang="zh-TW" dirty="0" smtClean="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漸凍人照護示範：身體的清潔 口腔衛生、床上擦澡、泡手泡腳、洗頭</a:t>
            </a:r>
          </a:p>
          <a:p>
            <a:r>
              <a:rPr lang="en-US" altLang="zh-TW" dirty="0">
                <a:latin typeface="標楷體" panose="03000509000000000000" pitchFamily="65" charset="-120"/>
                <a:ea typeface="標楷體" panose="03000509000000000000" pitchFamily="65" charset="-120"/>
                <a:hlinkClick r:id="rId4"/>
              </a:rPr>
              <a:t>https://</a:t>
            </a:r>
            <a:r>
              <a:rPr lang="en-US" altLang="zh-TW" dirty="0" smtClean="0">
                <a:latin typeface="標楷體" panose="03000509000000000000" pitchFamily="65" charset="-120"/>
                <a:ea typeface="標楷體" panose="03000509000000000000" pitchFamily="65" charset="-120"/>
                <a:hlinkClick r:id="rId4"/>
              </a:rPr>
              <a:t>youtu.be/7LVXLEWA9sE</a:t>
            </a:r>
            <a:endParaRPr lang="en-US" altLang="zh-TW"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321801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相關資料下載</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二擇一都相同</a:t>
            </a:r>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sz="half" idx="1"/>
          </p:nvPr>
        </p:nvSpPr>
        <p:spPr/>
        <p:txBody>
          <a:bodyPr/>
          <a:lstStyle/>
          <a:p>
            <a:r>
              <a:rPr lang="en-US" altLang="zh-TW" b="1" dirty="0">
                <a:latin typeface="標楷體" panose="03000509000000000000" pitchFamily="65" charset="-120"/>
                <a:ea typeface="標楷體" panose="03000509000000000000" pitchFamily="65" charset="-120"/>
                <a:hlinkClick r:id="rId2"/>
              </a:rPr>
              <a:t>https://</a:t>
            </a:r>
            <a:r>
              <a:rPr lang="en-US" altLang="zh-TW" b="1" dirty="0" smtClean="0">
                <a:latin typeface="標楷體" panose="03000509000000000000" pitchFamily="65" charset="-120"/>
                <a:ea typeface="標楷體" panose="03000509000000000000" pitchFamily="65" charset="-120"/>
                <a:hlinkClick r:id="rId2"/>
              </a:rPr>
              <a:t>ppt.cc/f68OZx</a:t>
            </a:r>
            <a:endParaRPr lang="en-US" altLang="zh-TW" b="1" dirty="0" smtClean="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sp>
        <p:nvSpPr>
          <p:cNvPr id="5" name="內容版面配置區 4"/>
          <p:cNvSpPr>
            <a:spLocks noGrp="1"/>
          </p:cNvSpPr>
          <p:nvPr>
            <p:ph sz="half" idx="2"/>
          </p:nvPr>
        </p:nvSpPr>
        <p:spPr/>
        <p:txBody>
          <a:bodyPr/>
          <a:lstStyle/>
          <a:p>
            <a:r>
              <a:rPr lang="en-US" altLang="zh-TW" dirty="0">
                <a:latin typeface="標楷體" panose="03000509000000000000" pitchFamily="65" charset="-120"/>
                <a:ea typeface="標楷體" panose="03000509000000000000" pitchFamily="65" charset="-120"/>
                <a:hlinkClick r:id="rId3"/>
              </a:rPr>
              <a:t>https://</a:t>
            </a:r>
            <a:r>
              <a:rPr lang="en-US" altLang="zh-TW" dirty="0" smtClean="0">
                <a:latin typeface="標楷體" panose="03000509000000000000" pitchFamily="65" charset="-120"/>
                <a:ea typeface="標楷體" panose="03000509000000000000" pitchFamily="65" charset="-120"/>
                <a:hlinkClick r:id="rId3"/>
              </a:rPr>
              <a:t>supr.link/VImja</a:t>
            </a:r>
            <a:endParaRPr lang="en-US" altLang="zh-TW" dirty="0" smtClean="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403041"/>
            <a:ext cx="4064722" cy="4064722"/>
          </a:xfrm>
          <a:prstGeom prst="rect">
            <a:avLst/>
          </a:prstGeom>
        </p:spPr>
      </p:pic>
      <p:pic>
        <p:nvPicPr>
          <p:cNvPr id="6" name="圖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6403" y="2634094"/>
            <a:ext cx="3436505" cy="3436505"/>
          </a:xfrm>
          <a:prstGeom prst="rect">
            <a:avLst/>
          </a:prstGeom>
        </p:spPr>
      </p:pic>
    </p:spTree>
    <p:extLst>
      <p:ext uri="{BB962C8B-B14F-4D97-AF65-F5344CB8AC3E}">
        <p14:creationId xmlns:p14="http://schemas.microsoft.com/office/powerpoint/2010/main" val="2644894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endParaRPr lang="zh-TW" altLang="en-US" b="1" smtClean="0">
              <a:latin typeface="標楷體" panose="03000509000000000000" pitchFamily="65" charset="-120"/>
              <a:ea typeface="標楷體" panose="03000509000000000000" pitchFamily="65" charset="-120"/>
            </a:endParaRPr>
          </a:p>
        </p:txBody>
      </p:sp>
      <p:sp>
        <p:nvSpPr>
          <p:cNvPr id="11267" name="Rectangle 3"/>
          <p:cNvSpPr>
            <a:spLocks noGrp="1" noChangeArrowheads="1"/>
          </p:cNvSpPr>
          <p:nvPr>
            <p:ph idx="1"/>
          </p:nvPr>
        </p:nvSpPr>
        <p:spPr/>
        <p:txBody>
          <a:bodyPr/>
          <a:lstStyle/>
          <a:p>
            <a:r>
              <a:rPr lang="zh-TW" altLang="en-US" b="1" smtClean="0">
                <a:latin typeface="標楷體" panose="03000509000000000000" pitchFamily="65" charset="-120"/>
                <a:ea typeface="標楷體" panose="03000509000000000000" pitchFamily="65" charset="-120"/>
              </a:rPr>
              <a:t>日本照護達人 翻身技巧</a:t>
            </a:r>
            <a:endParaRPr lang="en-US" altLang="zh-TW" smtClean="0">
              <a:latin typeface="標楷體" panose="03000509000000000000" pitchFamily="65" charset="-120"/>
              <a:ea typeface="標楷體" panose="03000509000000000000" pitchFamily="65" charset="-120"/>
            </a:endParaRPr>
          </a:p>
          <a:p>
            <a:r>
              <a:rPr lang="en-US" altLang="zh-TW" smtClean="0">
                <a:latin typeface="標楷體" panose="03000509000000000000" pitchFamily="65" charset="-120"/>
                <a:ea typeface="標楷體" panose="03000509000000000000" pitchFamily="65" charset="-120"/>
                <a:hlinkClick r:id="rId2"/>
              </a:rPr>
              <a:t>https://m.youtube.com/watch?feature=youtu.be&amp;v=WRNoX78yHtg</a:t>
            </a:r>
            <a:endParaRPr lang="en-US" altLang="zh-TW" smtClean="0">
              <a:latin typeface="標楷體" panose="03000509000000000000" pitchFamily="65" charset="-120"/>
              <a:ea typeface="標楷體" panose="03000509000000000000" pitchFamily="65" charset="-120"/>
            </a:endParaRPr>
          </a:p>
          <a:p>
            <a:r>
              <a:rPr lang="zh-TW" altLang="en-US" smtClean="0">
                <a:latin typeface="標楷體" panose="03000509000000000000" pitchFamily="65" charset="-120"/>
                <a:ea typeface="標楷體" panose="03000509000000000000" pitchFamily="65" charset="-120"/>
              </a:rPr>
              <a:t>愛長照</a:t>
            </a:r>
          </a:p>
          <a:p>
            <a:r>
              <a:rPr lang="en-US" altLang="zh-TW" smtClean="0">
                <a:latin typeface="標楷體" panose="03000509000000000000" pitchFamily="65" charset="-120"/>
                <a:ea typeface="標楷體" panose="03000509000000000000" pitchFamily="65" charset="-120"/>
                <a:hlinkClick r:id="rId3"/>
              </a:rPr>
              <a:t>http://www.ilong-termcare.com</a:t>
            </a:r>
            <a:endParaRPr lang="en-US" altLang="zh-TW" smtClean="0">
              <a:latin typeface="標楷體" panose="03000509000000000000" pitchFamily="65" charset="-120"/>
              <a:ea typeface="標楷體" panose="03000509000000000000" pitchFamily="65" charset="-120"/>
            </a:endParaRPr>
          </a:p>
          <a:p>
            <a:r>
              <a:rPr lang="en-US" altLang="zh-TW" smtClean="0">
                <a:latin typeface="標楷體" panose="03000509000000000000" pitchFamily="65" charset="-120"/>
                <a:ea typeface="標楷體" panose="03000509000000000000" pitchFamily="65" charset="-120"/>
                <a:hlinkClick r:id="rId4"/>
              </a:rPr>
              <a:t>https://www.facebook.com/8525carehelper/</a:t>
            </a:r>
            <a:endParaRPr lang="zh-TW" altLang="en-US" smtClean="0">
              <a:latin typeface="標楷體" panose="03000509000000000000" pitchFamily="65" charset="-120"/>
              <a:ea typeface="標楷體" panose="03000509000000000000" pitchFamily="65" charset="-120"/>
            </a:endParaRPr>
          </a:p>
          <a:p>
            <a:endParaRPr lang="zh-TW" altLang="en-US"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9794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中風個案</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lstStyle/>
          <a:p>
            <a:r>
              <a:rPr lang="en-US" altLang="zh-TW" dirty="0">
                <a:latin typeface="標楷體" panose="03000509000000000000" pitchFamily="65" charset="-120"/>
                <a:ea typeface="標楷體" panose="03000509000000000000" pitchFamily="65" charset="-120"/>
              </a:rPr>
              <a:t>C09 </a:t>
            </a:r>
            <a:r>
              <a:rPr lang="zh-TW" altLang="en-US" dirty="0">
                <a:latin typeface="標楷體" panose="03000509000000000000" pitchFamily="65" charset="-120"/>
                <a:ea typeface="標楷體" panose="03000509000000000000" pitchFamily="65" charset="-120"/>
              </a:rPr>
              <a:t>中風病患居家復健衛教</a:t>
            </a:r>
            <a:r>
              <a:rPr lang="zh-TW" altLang="en-US" dirty="0" smtClean="0">
                <a:latin typeface="標楷體" panose="03000509000000000000" pitchFamily="65" charset="-120"/>
                <a:ea typeface="標楷體" panose="03000509000000000000" pitchFamily="65" charset="-120"/>
              </a:rPr>
              <a:t>影片</a:t>
            </a:r>
            <a:r>
              <a:rPr lang="zh-TW" altLang="en-US" dirty="0">
                <a:latin typeface="標楷體" panose="03000509000000000000" pitchFamily="65" charset="-120"/>
                <a:ea typeface="標楷體" panose="03000509000000000000" pitchFamily="65" charset="-120"/>
                <a:hlinkClick r:id="rId2"/>
              </a:rPr>
              <a:t>永康奇美</a:t>
            </a:r>
            <a:r>
              <a:rPr lang="zh-TW" altLang="en-US" dirty="0" smtClean="0">
                <a:latin typeface="標楷體" panose="03000509000000000000" pitchFamily="65" charset="-120"/>
                <a:ea typeface="標楷體" panose="03000509000000000000" pitchFamily="65" charset="-120"/>
                <a:hlinkClick r:id="rId2"/>
              </a:rPr>
              <a:t>醫院</a:t>
            </a:r>
            <a:endParaRPr lang="en-US" altLang="zh-TW" dirty="0" smtClean="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hlinkClick r:id="rId3"/>
              </a:rPr>
              <a:t>https://</a:t>
            </a:r>
            <a:r>
              <a:rPr lang="en-US" altLang="zh-TW" dirty="0" smtClean="0">
                <a:latin typeface="標楷體" panose="03000509000000000000" pitchFamily="65" charset="-120"/>
                <a:ea typeface="標楷體" panose="03000509000000000000" pitchFamily="65" charset="-120"/>
                <a:hlinkClick r:id="rId3"/>
              </a:rPr>
              <a:t>youtu.be/Tz77tny-pwk</a:t>
            </a:r>
            <a:endParaRPr lang="en-US" altLang="zh-TW" dirty="0" smtClean="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雙和醫院護理部衛教影片</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翻身擺位</a:t>
            </a:r>
          </a:p>
          <a:p>
            <a:r>
              <a:rPr lang="en-US" altLang="zh-TW" dirty="0">
                <a:latin typeface="標楷體" panose="03000509000000000000" pitchFamily="65" charset="-120"/>
                <a:ea typeface="標楷體" panose="03000509000000000000" pitchFamily="65" charset="-120"/>
                <a:hlinkClick r:id="rId4"/>
              </a:rPr>
              <a:t>https://</a:t>
            </a:r>
            <a:r>
              <a:rPr lang="en-US" altLang="zh-TW" dirty="0" smtClean="0">
                <a:latin typeface="標楷體" panose="03000509000000000000" pitchFamily="65" charset="-120"/>
                <a:ea typeface="標楷體" panose="03000509000000000000" pitchFamily="65" charset="-120"/>
                <a:hlinkClick r:id="rId4"/>
              </a:rPr>
              <a:t>youtu.be/lGXw8hNTVis</a:t>
            </a:r>
            <a:endParaRPr lang="en-US" altLang="zh-TW" dirty="0" smtClean="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57210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復健融入生活與自立支援</a:t>
            </a:r>
            <a:endParaRPr lang="zh-TW" altLang="en-US" dirty="0">
              <a:latin typeface="標楷體" panose="03000509000000000000" pitchFamily="65" charset="-120"/>
              <a:ea typeface="標楷體" panose="03000509000000000000" pitchFamily="65" charset="-120"/>
            </a:endParaRPr>
          </a:p>
        </p:txBody>
      </p:sp>
      <p:sp>
        <p:nvSpPr>
          <p:cNvPr id="5" name="文字版面配置區 4"/>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980037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自立支援</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lstStyle/>
          <a:p>
            <a:r>
              <a:rPr lang="en-US" altLang="zh-TW" dirty="0">
                <a:latin typeface="標楷體" panose="03000509000000000000" pitchFamily="65" charset="-120"/>
                <a:ea typeface="標楷體" panose="03000509000000000000" pitchFamily="65" charset="-120"/>
              </a:rPr>
              <a:t>https://zh.wikipedia.org/wiki/</a:t>
            </a:r>
            <a:r>
              <a:rPr lang="zh-TW" altLang="en-US" dirty="0">
                <a:latin typeface="標楷體" panose="03000509000000000000" pitchFamily="65" charset="-120"/>
                <a:ea typeface="標楷體" panose="03000509000000000000" pitchFamily="65" charset="-120"/>
              </a:rPr>
              <a:t>自立</a:t>
            </a:r>
            <a:r>
              <a:rPr lang="zh-TW" altLang="en-US" dirty="0" smtClean="0">
                <a:latin typeface="標楷體" panose="03000509000000000000" pitchFamily="65" charset="-120"/>
                <a:ea typeface="標楷體" panose="03000509000000000000" pitchFamily="65" charset="-120"/>
              </a:rPr>
              <a:t>支援</a:t>
            </a:r>
            <a:endParaRPr lang="en-US" altLang="zh-TW" dirty="0" smtClean="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自立支援由日本竹內孝仁教授提出，有</a:t>
            </a:r>
            <a:r>
              <a:rPr lang="zh-TW" altLang="en-US" dirty="0">
                <a:solidFill>
                  <a:srgbClr val="FF0000"/>
                </a:solidFill>
                <a:latin typeface="標楷體" panose="03000509000000000000" pitchFamily="65" charset="-120"/>
                <a:ea typeface="標楷體" panose="03000509000000000000" pitchFamily="65" charset="-120"/>
              </a:rPr>
              <a:t>三不（不包尿布、不臥床、不約束）</a:t>
            </a:r>
            <a:r>
              <a:rPr lang="zh-TW" altLang="en-US" dirty="0">
                <a:latin typeface="標楷體" panose="03000509000000000000" pitchFamily="65" charset="-120"/>
                <a:ea typeface="標楷體" panose="03000509000000000000" pitchFamily="65" charset="-120"/>
              </a:rPr>
              <a:t>，協助長輩維持自己的健康，避免失能；服務提供單位需注意長輩自立生活。如此不謹可以維持長者日常生活的獨立、延緩失能並能替社會減少照顧上成本的支出</a:t>
            </a:r>
            <a:r>
              <a:rPr lang="en-US" altLang="zh-TW" dirty="0">
                <a:latin typeface="標楷體" panose="03000509000000000000" pitchFamily="65" charset="-120"/>
                <a:ea typeface="標楷體" panose="03000509000000000000" pitchFamily="65" charset="-120"/>
              </a:rPr>
              <a:t>[1</a:t>
            </a:r>
            <a:r>
              <a:rPr lang="en-US" altLang="zh-TW" dirty="0" smtClean="0">
                <a:latin typeface="標楷體" panose="03000509000000000000" pitchFamily="65" charset="-120"/>
                <a:ea typeface="標楷體" panose="03000509000000000000" pitchFamily="65" charset="-120"/>
              </a:rPr>
              <a:t>]</a:t>
            </a:r>
          </a:p>
          <a:p>
            <a:r>
              <a:rPr lang="zh-TW" altLang="en-US" dirty="0" smtClean="0">
                <a:latin typeface="標楷體" panose="03000509000000000000" pitchFamily="65" charset="-120"/>
                <a:ea typeface="標楷體" panose="03000509000000000000" pitchFamily="65" charset="-120"/>
              </a:rPr>
              <a:t>充分</a:t>
            </a:r>
            <a:r>
              <a:rPr lang="zh-TW" altLang="en-US" dirty="0">
                <a:latin typeface="標楷體" panose="03000509000000000000" pitchFamily="65" charset="-120"/>
                <a:ea typeface="標楷體" panose="03000509000000000000" pitchFamily="65" charset="-120"/>
              </a:rPr>
              <a:t>的進行</a:t>
            </a:r>
            <a:r>
              <a:rPr lang="zh-TW" altLang="en-US" dirty="0">
                <a:solidFill>
                  <a:srgbClr val="FF0000"/>
                </a:solidFill>
                <a:latin typeface="標楷體" panose="03000509000000000000" pitchFamily="65" charset="-120"/>
                <a:ea typeface="標楷體" panose="03000509000000000000" pitchFamily="65" charset="-120"/>
              </a:rPr>
              <a:t>日常生活活動（</a:t>
            </a:r>
            <a:r>
              <a:rPr lang="en-US" altLang="zh-TW" dirty="0">
                <a:solidFill>
                  <a:srgbClr val="FF0000"/>
                </a:solidFill>
                <a:latin typeface="標楷體" panose="03000509000000000000" pitchFamily="65" charset="-120"/>
                <a:ea typeface="標楷體" panose="03000509000000000000" pitchFamily="65" charset="-120"/>
              </a:rPr>
              <a:t>ADL</a:t>
            </a:r>
            <a:r>
              <a:rPr lang="zh-TW" altLang="en-US" dirty="0">
                <a:solidFill>
                  <a:srgbClr val="FF0000"/>
                </a:solidFill>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的照顧，確保</a:t>
            </a:r>
            <a:r>
              <a:rPr lang="zh-TW" altLang="en-US" dirty="0" smtClean="0">
                <a:latin typeface="標楷體" panose="03000509000000000000" pitchFamily="65" charset="-120"/>
                <a:ea typeface="標楷體" panose="03000509000000000000" pitchFamily="65" charset="-120"/>
              </a:rPr>
              <a:t>解決</a:t>
            </a:r>
            <a:r>
              <a:rPr lang="zh-TW" altLang="en-US" dirty="0">
                <a:latin typeface="標楷體" panose="03000509000000000000" pitchFamily="65" charset="-120"/>
                <a:ea typeface="標楷體" panose="03000509000000000000" pitchFamily="65" charset="-120"/>
              </a:rPr>
              <a:t>大多數日常生活功能的實際問題，提升生活品質。 </a:t>
            </a:r>
          </a:p>
          <a:p>
            <a:r>
              <a:rPr lang="zh-TW" altLang="en-US" dirty="0" smtClean="0">
                <a:latin typeface="標楷體" panose="03000509000000000000" pitchFamily="65" charset="-120"/>
                <a:ea typeface="標楷體" panose="03000509000000000000" pitchFamily="65" charset="-120"/>
              </a:rPr>
              <a:t>即使</a:t>
            </a:r>
            <a:r>
              <a:rPr lang="zh-TW" altLang="en-US" dirty="0">
                <a:latin typeface="標楷體" panose="03000509000000000000" pitchFamily="65" charset="-120"/>
                <a:ea typeface="標楷體" panose="03000509000000000000" pitchFamily="65" charset="-120"/>
              </a:rPr>
              <a:t>在要人照顧的狀態，盡可能</a:t>
            </a:r>
            <a:r>
              <a:rPr lang="zh-TW" altLang="en-US" dirty="0">
                <a:solidFill>
                  <a:srgbClr val="FF0000"/>
                </a:solidFill>
                <a:latin typeface="標楷體" panose="03000509000000000000" pitchFamily="65" charset="-120"/>
                <a:ea typeface="標楷體" panose="03000509000000000000" pitchFamily="65" charset="-120"/>
              </a:rPr>
              <a:t>自己可以做</a:t>
            </a:r>
            <a:r>
              <a:rPr lang="zh-TW" altLang="en-US" dirty="0">
                <a:latin typeface="標楷體" panose="03000509000000000000" pitchFamily="65" charset="-120"/>
                <a:ea typeface="標楷體" panose="03000509000000000000" pitchFamily="65" charset="-120"/>
              </a:rPr>
              <a:t>的範圍</a:t>
            </a:r>
            <a:r>
              <a:rPr lang="zh-TW" altLang="en-US" dirty="0" smtClean="0">
                <a:latin typeface="標楷體" panose="03000509000000000000" pitchFamily="65" charset="-120"/>
                <a:ea typeface="標楷體" panose="03000509000000000000" pitchFamily="65" charset="-120"/>
              </a:rPr>
              <a:t>內，</a:t>
            </a:r>
            <a:r>
              <a:rPr lang="zh-TW" altLang="en-US" dirty="0">
                <a:latin typeface="標楷體" panose="03000509000000000000" pitchFamily="65" charset="-120"/>
                <a:ea typeface="標楷體" panose="03000509000000000000" pitchFamily="65" charset="-120"/>
              </a:rPr>
              <a:t>可以讓老人過他想要過的生活，很快樂的過生活。 </a:t>
            </a:r>
          </a:p>
        </p:txBody>
      </p:sp>
    </p:spTree>
    <p:extLst>
      <p:ext uri="{BB962C8B-B14F-4D97-AF65-F5344CB8AC3E}">
        <p14:creationId xmlns:p14="http://schemas.microsoft.com/office/powerpoint/2010/main" val="625442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重新理解照顧</a:t>
            </a:r>
          </a:p>
        </p:txBody>
      </p:sp>
      <p:sp>
        <p:nvSpPr>
          <p:cNvPr id="3" name="內容版面配置區 2"/>
          <p:cNvSpPr>
            <a:spLocks noGrp="1"/>
          </p:cNvSpPr>
          <p:nvPr>
            <p:ph idx="1"/>
          </p:nvPr>
        </p:nvSpPr>
        <p:spPr/>
        <p:txBody>
          <a:bodyPr/>
          <a:lstStyle/>
          <a:p>
            <a:r>
              <a:rPr lang="zh-TW" altLang="en-US" dirty="0" smtClean="0">
                <a:latin typeface="標楷體" panose="03000509000000000000" pitchFamily="65" charset="-120"/>
                <a:ea typeface="標楷體" panose="03000509000000000000" pitchFamily="65" charset="-120"/>
              </a:rPr>
              <a:t>照顧</a:t>
            </a:r>
            <a:r>
              <a:rPr lang="zh-TW" altLang="en-US" dirty="0">
                <a:latin typeface="標楷體" panose="03000509000000000000" pitchFamily="65" charset="-120"/>
                <a:ea typeface="標楷體" panose="03000509000000000000" pitchFamily="65" charset="-120"/>
              </a:rPr>
              <a:t>是</a:t>
            </a:r>
            <a:r>
              <a:rPr lang="zh-TW" altLang="en-US" dirty="0">
                <a:solidFill>
                  <a:srgbClr val="FF0000"/>
                </a:solidFill>
                <a:latin typeface="標楷體" panose="03000509000000000000" pitchFamily="65" charset="-120"/>
                <a:ea typeface="標楷體" panose="03000509000000000000" pitchFamily="65" charset="-120"/>
              </a:rPr>
              <a:t>改變意識</a:t>
            </a:r>
            <a:r>
              <a:rPr lang="zh-TW" altLang="en-US" dirty="0">
                <a:latin typeface="標楷體" panose="03000509000000000000" pitchFamily="65" charset="-120"/>
                <a:ea typeface="標楷體" panose="03000509000000000000" pitchFamily="65" charset="-120"/>
              </a:rPr>
              <a:t>的工作 </a:t>
            </a:r>
          </a:p>
          <a:p>
            <a:r>
              <a:rPr lang="zh-TW" altLang="en-US" dirty="0" smtClean="0">
                <a:latin typeface="標楷體" panose="03000509000000000000" pitchFamily="65" charset="-120"/>
                <a:ea typeface="標楷體" panose="03000509000000000000" pitchFamily="65" charset="-120"/>
              </a:rPr>
              <a:t>照顧</a:t>
            </a:r>
            <a:r>
              <a:rPr lang="zh-TW" altLang="en-US" dirty="0">
                <a:latin typeface="標楷體" panose="03000509000000000000" pitchFamily="65" charset="-120"/>
                <a:ea typeface="標楷體" panose="03000509000000000000" pitchFamily="65" charset="-120"/>
              </a:rPr>
              <a:t>是</a:t>
            </a:r>
            <a:r>
              <a:rPr lang="zh-TW" altLang="en-US" dirty="0">
                <a:solidFill>
                  <a:srgbClr val="FF0000"/>
                </a:solidFill>
                <a:latin typeface="標楷體" panose="03000509000000000000" pitchFamily="65" charset="-120"/>
                <a:ea typeface="標楷體" panose="03000509000000000000" pitchFamily="65" charset="-120"/>
              </a:rPr>
              <a:t>提升日常生活功能</a:t>
            </a:r>
            <a:r>
              <a:rPr lang="zh-TW" altLang="en-US" dirty="0">
                <a:latin typeface="標楷體" panose="03000509000000000000" pitchFamily="65" charset="-120"/>
                <a:ea typeface="標楷體" panose="03000509000000000000" pitchFamily="65" charset="-120"/>
              </a:rPr>
              <a:t>的工作 </a:t>
            </a:r>
          </a:p>
          <a:p>
            <a:r>
              <a:rPr lang="zh-TW" altLang="en-US" dirty="0" smtClean="0">
                <a:latin typeface="標楷體" panose="03000509000000000000" pitchFamily="65" charset="-120"/>
                <a:ea typeface="標楷體" panose="03000509000000000000" pitchFamily="65" charset="-120"/>
              </a:rPr>
              <a:t>照顧</a:t>
            </a:r>
            <a:r>
              <a:rPr lang="zh-TW" altLang="en-US" dirty="0">
                <a:latin typeface="標楷體" panose="03000509000000000000" pitchFamily="65" charset="-120"/>
                <a:ea typeface="標楷體" panose="03000509000000000000" pitchFamily="65" charset="-120"/>
              </a:rPr>
              <a:t>是</a:t>
            </a:r>
            <a:r>
              <a:rPr lang="zh-TW" altLang="en-US" dirty="0">
                <a:solidFill>
                  <a:srgbClr val="FF0000"/>
                </a:solidFill>
                <a:latin typeface="標楷體" panose="03000509000000000000" pitchFamily="65" charset="-120"/>
                <a:ea typeface="標楷體" panose="03000509000000000000" pitchFamily="65" charset="-120"/>
              </a:rPr>
              <a:t>支援生活</a:t>
            </a:r>
            <a:r>
              <a:rPr lang="zh-TW" altLang="en-US" dirty="0">
                <a:latin typeface="標楷體" panose="03000509000000000000" pitchFamily="65" charset="-120"/>
                <a:ea typeface="標楷體" panose="03000509000000000000" pitchFamily="65" charset="-120"/>
              </a:rPr>
              <a:t>的工作 </a:t>
            </a:r>
          </a:p>
          <a:p>
            <a:r>
              <a:rPr lang="zh-TW" altLang="en-US" dirty="0" smtClean="0">
                <a:latin typeface="標楷體" panose="03000509000000000000" pitchFamily="65" charset="-120"/>
                <a:ea typeface="標楷體" panose="03000509000000000000" pitchFamily="65" charset="-120"/>
              </a:rPr>
              <a:t>照顧</a:t>
            </a:r>
            <a:r>
              <a:rPr lang="zh-TW" altLang="en-US" dirty="0">
                <a:latin typeface="標楷體" panose="03000509000000000000" pitchFamily="65" charset="-120"/>
                <a:ea typeface="標楷體" panose="03000509000000000000" pitchFamily="65" charset="-120"/>
              </a:rPr>
              <a:t>是</a:t>
            </a:r>
            <a:r>
              <a:rPr lang="zh-TW" altLang="en-US" dirty="0">
                <a:solidFill>
                  <a:srgbClr val="FF0000"/>
                </a:solidFill>
                <a:latin typeface="標楷體" panose="03000509000000000000" pitchFamily="65" charset="-120"/>
                <a:ea typeface="標楷體" panose="03000509000000000000" pitchFamily="65" charset="-120"/>
              </a:rPr>
              <a:t>提升生活品質</a:t>
            </a:r>
            <a:r>
              <a:rPr lang="zh-TW" altLang="en-US" dirty="0">
                <a:latin typeface="標楷體" panose="03000509000000000000" pitchFamily="65" charset="-120"/>
                <a:ea typeface="標楷體" panose="03000509000000000000" pitchFamily="65" charset="-120"/>
              </a:rPr>
              <a:t>的工作 </a:t>
            </a:r>
          </a:p>
          <a:p>
            <a:r>
              <a:rPr lang="zh-TW" altLang="en-US" dirty="0" smtClean="0">
                <a:latin typeface="標楷體" panose="03000509000000000000" pitchFamily="65" charset="-120"/>
                <a:ea typeface="標楷體" panose="03000509000000000000" pitchFamily="65" charset="-120"/>
              </a:rPr>
              <a:t>好</a:t>
            </a:r>
            <a:r>
              <a:rPr lang="zh-TW" altLang="en-US" dirty="0">
                <a:latin typeface="標楷體" panose="03000509000000000000" pitchFamily="65" charset="-120"/>
                <a:ea typeface="標楷體" panose="03000509000000000000" pitchFamily="65" charset="-120"/>
              </a:rPr>
              <a:t>的照顧是</a:t>
            </a:r>
            <a:r>
              <a:rPr lang="zh-TW" altLang="en-US" dirty="0">
                <a:solidFill>
                  <a:srgbClr val="FF0000"/>
                </a:solidFill>
                <a:latin typeface="標楷體" panose="03000509000000000000" pitchFamily="65" charset="-120"/>
                <a:ea typeface="標楷體" panose="03000509000000000000" pitchFamily="65" charset="-120"/>
              </a:rPr>
              <a:t>與醫療分工</a:t>
            </a:r>
            <a:r>
              <a:rPr lang="zh-TW" altLang="en-US" dirty="0">
                <a:latin typeface="標楷體" panose="03000509000000000000" pitchFamily="65" charset="-120"/>
                <a:ea typeface="標楷體" panose="03000509000000000000" pitchFamily="65" charset="-120"/>
              </a:rPr>
              <a:t>的工作 </a:t>
            </a:r>
          </a:p>
          <a:p>
            <a:r>
              <a:rPr lang="zh-TW" altLang="en-US" dirty="0" smtClean="0">
                <a:solidFill>
                  <a:srgbClr val="FF0000"/>
                </a:solidFill>
                <a:latin typeface="標楷體" panose="03000509000000000000" pitchFamily="65" charset="-120"/>
                <a:ea typeface="標楷體" panose="03000509000000000000" pitchFamily="65" charset="-120"/>
              </a:rPr>
              <a:t>照顧</a:t>
            </a:r>
            <a:r>
              <a:rPr lang="zh-TW" altLang="en-US" dirty="0">
                <a:latin typeface="標楷體" panose="03000509000000000000" pitchFamily="65" charset="-120"/>
                <a:ea typeface="標楷體" panose="03000509000000000000" pitchFamily="65" charset="-120"/>
              </a:rPr>
              <a:t>與</a:t>
            </a:r>
            <a:r>
              <a:rPr lang="zh-TW" altLang="en-US" dirty="0">
                <a:solidFill>
                  <a:srgbClr val="FF0000"/>
                </a:solidFill>
                <a:latin typeface="標楷體" panose="03000509000000000000" pitchFamily="65" charset="-120"/>
                <a:ea typeface="標楷體" panose="03000509000000000000" pitchFamily="65" charset="-120"/>
              </a:rPr>
              <a:t>醫療</a:t>
            </a:r>
            <a:r>
              <a:rPr lang="zh-TW" altLang="en-US" dirty="0">
                <a:latin typeface="標楷體" panose="03000509000000000000" pitchFamily="65" charset="-120"/>
                <a:ea typeface="標楷體" panose="03000509000000000000" pitchFamily="65" charset="-120"/>
              </a:rPr>
              <a:t>是為了支援長者繼續過</a:t>
            </a:r>
            <a:r>
              <a:rPr lang="zh-TW" altLang="en-US" dirty="0">
                <a:solidFill>
                  <a:srgbClr val="FF0000"/>
                </a:solidFill>
                <a:latin typeface="標楷體" panose="03000509000000000000" pitchFamily="65" charset="-120"/>
                <a:ea typeface="標楷體" panose="03000509000000000000" pitchFamily="65" charset="-120"/>
              </a:rPr>
              <a:t>原本生活</a:t>
            </a:r>
            <a:r>
              <a:rPr lang="zh-TW" altLang="en-US" dirty="0">
                <a:latin typeface="標楷體" panose="03000509000000000000" pitchFamily="65" charset="-120"/>
                <a:ea typeface="標楷體" panose="03000509000000000000" pitchFamily="65" charset="-120"/>
              </a:rPr>
              <a:t>的服務</a:t>
            </a:r>
            <a:r>
              <a:rPr lang="zh-TW" altLang="en-US" dirty="0" smtClean="0">
                <a:latin typeface="標楷體" panose="03000509000000000000" pitchFamily="65" charset="-120"/>
                <a:ea typeface="標楷體" panose="03000509000000000000" pitchFamily="65" charset="-120"/>
              </a:rPr>
              <a:t>，而</a:t>
            </a:r>
            <a:r>
              <a:rPr lang="zh-TW" altLang="en-US" dirty="0">
                <a:latin typeface="標楷體" panose="03000509000000000000" pitchFamily="65" charset="-120"/>
                <a:ea typeface="標楷體" panose="03000509000000000000" pitchFamily="65" charset="-120"/>
              </a:rPr>
              <a:t>不是取代。 </a:t>
            </a:r>
          </a:p>
        </p:txBody>
      </p:sp>
    </p:spTree>
    <p:extLst>
      <p:ext uri="{BB962C8B-B14F-4D97-AF65-F5344CB8AC3E}">
        <p14:creationId xmlns:p14="http://schemas.microsoft.com/office/powerpoint/2010/main" val="3097025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1080419" y="0"/>
            <a:ext cx="9144470" cy="6858352"/>
          </a:xfrm>
          <a:prstGeom prst="rect">
            <a:avLst/>
          </a:prstGeom>
        </p:spPr>
      </p:pic>
    </p:spTree>
    <p:extLst>
      <p:ext uri="{BB962C8B-B14F-4D97-AF65-F5344CB8AC3E}">
        <p14:creationId xmlns:p14="http://schemas.microsoft.com/office/powerpoint/2010/main" val="11746267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復健融入生活</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lstStyle/>
          <a:p>
            <a:r>
              <a:rPr lang="zh-TW" altLang="en-US" dirty="0" smtClean="0">
                <a:latin typeface="標楷體" panose="03000509000000000000" pitchFamily="65" charset="-120"/>
                <a:ea typeface="標楷體" panose="03000509000000000000" pitchFamily="65" charset="-120"/>
              </a:rPr>
              <a:t>急性醫療</a:t>
            </a:r>
            <a:r>
              <a:rPr lang="en-US" altLang="zh-TW" dirty="0" smtClean="0">
                <a:latin typeface="標楷體" panose="03000509000000000000" pitchFamily="65" charset="-120"/>
                <a:ea typeface="標楷體" panose="03000509000000000000" pitchFamily="65" charset="-120"/>
                <a:sym typeface="Wingdings" panose="05000000000000000000" pitchFamily="2" charset="2"/>
              </a:rPr>
              <a:t></a:t>
            </a:r>
            <a:r>
              <a:rPr lang="zh-TW" altLang="en-US" dirty="0" smtClean="0">
                <a:latin typeface="標楷體" panose="03000509000000000000" pitchFamily="65" charset="-120"/>
                <a:ea typeface="標楷體" panose="03000509000000000000" pitchFamily="65" charset="-120"/>
                <a:sym typeface="Wingdings" panose="05000000000000000000" pitchFamily="2" charset="2"/>
              </a:rPr>
              <a:t>長期照護</a:t>
            </a:r>
            <a:endParaRPr lang="en-US" altLang="zh-TW" dirty="0" smtClean="0">
              <a:latin typeface="標楷體" panose="03000509000000000000" pitchFamily="65" charset="-120"/>
              <a:ea typeface="標楷體" panose="03000509000000000000" pitchFamily="65" charset="-120"/>
              <a:sym typeface="Wingdings" panose="05000000000000000000" pitchFamily="2" charset="2"/>
            </a:endParaRPr>
          </a:p>
          <a:p>
            <a:r>
              <a:rPr lang="zh-TW" altLang="en-US" dirty="0" smtClean="0">
                <a:latin typeface="標楷體" panose="03000509000000000000" pitchFamily="65" charset="-120"/>
                <a:ea typeface="標楷體" panose="03000509000000000000" pitchFamily="65" charset="-120"/>
              </a:rPr>
              <a:t>恢復</a:t>
            </a:r>
            <a:r>
              <a:rPr lang="en-US" altLang="zh-TW" dirty="0" smtClean="0">
                <a:latin typeface="標楷體" panose="03000509000000000000" pitchFamily="65" charset="-120"/>
                <a:ea typeface="標楷體" panose="03000509000000000000" pitchFamily="65" charset="-120"/>
                <a:sym typeface="Wingdings" panose="05000000000000000000" pitchFamily="2" charset="2"/>
              </a:rPr>
              <a:t></a:t>
            </a:r>
            <a:r>
              <a:rPr lang="zh-TW" altLang="en-US" dirty="0" smtClean="0">
                <a:latin typeface="標楷體" panose="03000509000000000000" pitchFamily="65" charset="-120"/>
                <a:ea typeface="標楷體" panose="03000509000000000000" pitchFamily="65" charset="-120"/>
              </a:rPr>
              <a:t>支援</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全人考</a:t>
            </a:r>
            <a:r>
              <a:rPr lang="zh-TW" altLang="en-US" dirty="0">
                <a:latin typeface="標楷體" panose="03000509000000000000" pitchFamily="65" charset="-120"/>
                <a:ea typeface="標楷體" panose="03000509000000000000" pitchFamily="65" charset="-120"/>
              </a:rPr>
              <a:t>量</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專業角色釋放   </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觀念的改變</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因生態有不同</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0110660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日常生活照護</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支持</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擺位</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sz="half" idx="1"/>
          </p:nvPr>
        </p:nvSpPr>
        <p:spPr/>
        <p:txBody>
          <a:bodyPr/>
          <a:lstStyle/>
          <a:p>
            <a:r>
              <a:rPr lang="zh-TW" altLang="en-US" dirty="0">
                <a:latin typeface="標楷體" panose="03000509000000000000" pitchFamily="65" charset="-120"/>
                <a:ea typeface="標楷體" panose="03000509000000000000" pitchFamily="65" charset="-120"/>
              </a:rPr>
              <a:t>擺位</a:t>
            </a:r>
          </a:p>
          <a:p>
            <a:r>
              <a:rPr lang="zh-TW" altLang="en-US" dirty="0">
                <a:latin typeface="標楷體" panose="03000509000000000000" pitchFamily="65" charset="-120"/>
                <a:ea typeface="標楷體" panose="03000509000000000000" pitchFamily="65" charset="-120"/>
              </a:rPr>
              <a:t>重要性說明</a:t>
            </a:r>
          </a:p>
          <a:p>
            <a:r>
              <a:rPr lang="zh-TW" altLang="en-US" dirty="0">
                <a:latin typeface="標楷體" panose="03000509000000000000" pitchFamily="65" charset="-120"/>
                <a:ea typeface="標楷體" panose="03000509000000000000" pitchFamily="65" charset="-120"/>
              </a:rPr>
              <a:t>原則說明</a:t>
            </a:r>
          </a:p>
          <a:p>
            <a:r>
              <a:rPr lang="zh-TW" altLang="en-US" dirty="0">
                <a:latin typeface="標楷體" panose="03000509000000000000" pitchFamily="65" charset="-120"/>
                <a:ea typeface="標楷體" panose="03000509000000000000" pitchFamily="65" charset="-120"/>
              </a:rPr>
              <a:t>坐姿、站姿、趴臥、側臥、</a:t>
            </a:r>
          </a:p>
          <a:p>
            <a:r>
              <a:rPr lang="zh-TW" altLang="en-US" dirty="0">
                <a:latin typeface="標楷體" panose="03000509000000000000" pitchFamily="65" charset="-120"/>
                <a:ea typeface="標楷體" panose="03000509000000000000" pitchFamily="65" charset="-120"/>
              </a:rPr>
              <a:t>可選擇的輔具與調整方式</a:t>
            </a:r>
          </a:p>
          <a:p>
            <a:endParaRPr lang="zh-TW" altLang="en-US" dirty="0">
              <a:latin typeface="標楷體" panose="03000509000000000000" pitchFamily="65" charset="-120"/>
              <a:ea typeface="標楷體" panose="03000509000000000000" pitchFamily="65" charset="-120"/>
            </a:endParaRPr>
          </a:p>
        </p:txBody>
      </p:sp>
      <p:sp>
        <p:nvSpPr>
          <p:cNvPr id="4" name="內容版面配置區 3"/>
          <p:cNvSpPr>
            <a:spLocks noGrp="1"/>
          </p:cNvSpPr>
          <p:nvPr>
            <p:ph sz="half" idx="2"/>
          </p:nvPr>
        </p:nvSpPr>
        <p:spPr/>
        <p:txBody>
          <a:bodyPr/>
          <a:lstStyle/>
          <a:p>
            <a:r>
              <a:rPr lang="zh-TW" altLang="en-US" dirty="0">
                <a:solidFill>
                  <a:srgbClr val="FF0000"/>
                </a:solidFill>
                <a:latin typeface="標楷體" panose="03000509000000000000" pitchFamily="65" charset="-120"/>
                <a:ea typeface="標楷體" panose="03000509000000000000" pitchFamily="65" charset="-120"/>
              </a:rPr>
              <a:t>擺位</a:t>
            </a:r>
            <a:r>
              <a:rPr lang="zh-TW" altLang="en-US" dirty="0">
                <a:latin typeface="標楷體" panose="03000509000000000000" pitchFamily="65" charset="-120"/>
                <a:ea typeface="標楷體" panose="03000509000000000000" pitchFamily="65" charset="-120"/>
              </a:rPr>
              <a:t>是復健照護的第一步</a:t>
            </a:r>
          </a:p>
          <a:p>
            <a:r>
              <a:rPr lang="zh-TW" altLang="en-US" dirty="0">
                <a:latin typeface="標楷體" panose="03000509000000000000" pitchFamily="65" charset="-120"/>
                <a:ea typeface="標楷體" panose="03000509000000000000" pitchFamily="65" charset="-120"/>
              </a:rPr>
              <a:t>“復健”</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恢復健康”  誰的責任</a:t>
            </a:r>
            <a:r>
              <a:rPr lang="en-US" altLang="zh-TW" dirty="0">
                <a:latin typeface="標楷體" panose="03000509000000000000" pitchFamily="65" charset="-120"/>
                <a:ea typeface="標楷體" panose="03000509000000000000" pitchFamily="65" charset="-120"/>
              </a:rPr>
              <a:t>?</a:t>
            </a:r>
          </a:p>
          <a:p>
            <a:r>
              <a:rPr lang="zh-TW" altLang="en-US" dirty="0">
                <a:latin typeface="標楷體" panose="03000509000000000000" pitchFamily="65" charset="-120"/>
                <a:ea typeface="標楷體" panose="03000509000000000000" pitchFamily="65" charset="-120"/>
              </a:rPr>
              <a:t>可以動</a:t>
            </a:r>
            <a:r>
              <a:rPr lang="zh-TW" altLang="en-US" dirty="0">
                <a:latin typeface="標楷體" panose="03000509000000000000" pitchFamily="65" charset="-120"/>
                <a:ea typeface="標楷體" panose="03000509000000000000" pitchFamily="65" charset="-120"/>
                <a:sym typeface="Wingdings" panose="05000000000000000000" pitchFamily="2" charset="2"/>
              </a:rPr>
              <a:t>怎樣動得好</a:t>
            </a:r>
            <a:r>
              <a:rPr lang="en-US" altLang="zh-TW" dirty="0">
                <a:latin typeface="標楷體" panose="03000509000000000000" pitchFamily="65" charset="-120"/>
                <a:ea typeface="標楷體" panose="03000509000000000000" pitchFamily="65" charset="-120"/>
                <a:sym typeface="Wingdings" panose="05000000000000000000" pitchFamily="2" charset="2"/>
              </a:rPr>
              <a:t>?</a:t>
            </a:r>
            <a:r>
              <a:rPr lang="zh-TW" altLang="en-US" dirty="0">
                <a:latin typeface="標楷體" panose="03000509000000000000" pitchFamily="65" charset="-120"/>
                <a:ea typeface="標楷體" panose="03000509000000000000" pitchFamily="65" charset="-120"/>
                <a:sym typeface="Wingdings" panose="05000000000000000000" pitchFamily="2" charset="2"/>
              </a:rPr>
              <a:t>怎樣促進</a:t>
            </a:r>
            <a:r>
              <a:rPr lang="en-US" altLang="zh-TW" dirty="0">
                <a:latin typeface="標楷體" panose="03000509000000000000" pitchFamily="65" charset="-120"/>
                <a:ea typeface="標楷體" panose="03000509000000000000" pitchFamily="65" charset="-120"/>
                <a:sym typeface="Wingdings" panose="05000000000000000000" pitchFamily="2" charset="2"/>
              </a:rPr>
              <a:t>?</a:t>
            </a:r>
          </a:p>
          <a:p>
            <a:r>
              <a:rPr lang="zh-TW" altLang="en-US" dirty="0">
                <a:latin typeface="標楷體" panose="03000509000000000000" pitchFamily="65" charset="-120"/>
                <a:ea typeface="標楷體" panose="03000509000000000000" pitchFamily="65" charset="-120"/>
                <a:sym typeface="Wingdings" panose="05000000000000000000" pitchFamily="2" charset="2"/>
              </a:rPr>
              <a:t>不可以動怎樣被動幫忙動</a:t>
            </a:r>
            <a:r>
              <a:rPr lang="en-US" altLang="zh-TW" dirty="0">
                <a:latin typeface="標楷體" panose="03000509000000000000" pitchFamily="65" charset="-120"/>
                <a:ea typeface="標楷體" panose="03000509000000000000" pitchFamily="65" charset="-120"/>
                <a:sym typeface="Wingdings" panose="05000000000000000000" pitchFamily="2" charset="2"/>
              </a:rPr>
              <a:t>?</a:t>
            </a:r>
          </a:p>
          <a:p>
            <a:r>
              <a:rPr lang="zh-TW" altLang="en-US" dirty="0">
                <a:latin typeface="標楷體" panose="03000509000000000000" pitchFamily="65" charset="-120"/>
                <a:ea typeface="標楷體" panose="03000509000000000000" pitchFamily="65" charset="-120"/>
              </a:rPr>
              <a:t>無法動</a:t>
            </a:r>
            <a:r>
              <a:rPr lang="zh-TW" altLang="en-US" dirty="0">
                <a:latin typeface="標楷體" panose="03000509000000000000" pitchFamily="65" charset="-120"/>
                <a:ea typeface="標楷體" panose="03000509000000000000" pitchFamily="65" charset="-120"/>
                <a:sym typeface="Wingdings" panose="05000000000000000000" pitchFamily="2" charset="2"/>
              </a:rPr>
              <a:t>被動幫忙動</a:t>
            </a:r>
            <a:r>
              <a:rPr lang="en-US" altLang="zh-TW" dirty="0">
                <a:latin typeface="標楷體" panose="03000509000000000000" pitchFamily="65" charset="-120"/>
                <a:ea typeface="標楷體" panose="03000509000000000000" pitchFamily="65" charset="-120"/>
                <a:sym typeface="Wingdings" panose="05000000000000000000" pitchFamily="2" charset="2"/>
              </a:rPr>
              <a:t>+</a:t>
            </a:r>
            <a:r>
              <a:rPr lang="zh-TW" altLang="en-US" dirty="0">
                <a:latin typeface="標楷體" panose="03000509000000000000" pitchFamily="65" charset="-120"/>
                <a:ea typeface="標楷體" panose="03000509000000000000" pitchFamily="65" charset="-120"/>
                <a:sym typeface="Wingdings" panose="05000000000000000000" pitchFamily="2" charset="2"/>
              </a:rPr>
              <a:t>正確的擺好位置</a:t>
            </a:r>
            <a:r>
              <a:rPr lang="en-US" altLang="zh-TW" dirty="0">
                <a:latin typeface="標楷體" panose="03000509000000000000" pitchFamily="65" charset="-120"/>
                <a:ea typeface="標楷體" panose="03000509000000000000" pitchFamily="65" charset="-120"/>
                <a:sym typeface="Wingdings" panose="05000000000000000000" pitchFamily="2" charset="2"/>
              </a:rPr>
              <a:t>!</a:t>
            </a:r>
            <a:endParaRPr lang="en-US" altLang="zh-TW" dirty="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7117846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靜態與動態姿勢</a:t>
            </a:r>
            <a:endParaRPr lang="zh-TW" altLang="en-US" dirty="0">
              <a:latin typeface="標楷體" panose="03000509000000000000" pitchFamily="65" charset="-120"/>
              <a:ea typeface="標楷體" panose="03000509000000000000" pitchFamily="65" charset="-120"/>
            </a:endParaRPr>
          </a:p>
        </p:txBody>
      </p:sp>
      <p:sp>
        <p:nvSpPr>
          <p:cNvPr id="5" name="文字版面配置區 4"/>
          <p:cNvSpPr>
            <a:spLocks noGrp="1"/>
          </p:cNvSpPr>
          <p:nvPr>
            <p:ph type="body" idx="1"/>
          </p:nvPr>
        </p:nvSpPr>
        <p:spPr/>
        <p:txBody>
          <a:bodyPr/>
          <a:lstStyle/>
          <a:p>
            <a:r>
              <a:rPr lang="zh-TW" altLang="en-US" dirty="0">
                <a:latin typeface="標楷體" panose="03000509000000000000" pitchFamily="65" charset="-120"/>
                <a:ea typeface="標楷體" panose="03000509000000000000" pitchFamily="65" charset="-120"/>
              </a:rPr>
              <a:t>靜態擺位</a:t>
            </a:r>
          </a:p>
        </p:txBody>
      </p:sp>
      <p:sp>
        <p:nvSpPr>
          <p:cNvPr id="6" name="內容版面配置區 5"/>
          <p:cNvSpPr>
            <a:spLocks noGrp="1"/>
          </p:cNvSpPr>
          <p:nvPr>
            <p:ph sz="half" idx="2"/>
          </p:nvPr>
        </p:nvSpPr>
        <p:spPr/>
        <p:txBody>
          <a:bodyPr/>
          <a:lstStyle/>
          <a:p>
            <a:r>
              <a:rPr lang="zh-TW" altLang="en-US" dirty="0">
                <a:latin typeface="標楷體" panose="03000509000000000000" pitchFamily="65" charset="-120"/>
                <a:ea typeface="標楷體" panose="03000509000000000000" pitchFamily="65" charset="-120"/>
              </a:rPr>
              <a:t>躺姿</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坐姿</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站姿</a:t>
            </a:r>
          </a:p>
          <a:p>
            <a:endParaRPr lang="zh-TW" altLang="en-US" dirty="0">
              <a:latin typeface="標楷體" panose="03000509000000000000" pitchFamily="65" charset="-120"/>
              <a:ea typeface="標楷體" panose="03000509000000000000" pitchFamily="65" charset="-120"/>
            </a:endParaRPr>
          </a:p>
        </p:txBody>
      </p:sp>
      <p:sp>
        <p:nvSpPr>
          <p:cNvPr id="7" name="文字版面配置區 6"/>
          <p:cNvSpPr>
            <a:spLocks noGrp="1"/>
          </p:cNvSpPr>
          <p:nvPr>
            <p:ph type="body" sz="quarter" idx="3"/>
          </p:nvPr>
        </p:nvSpPr>
        <p:spPr/>
        <p:txBody>
          <a:bodyPr/>
          <a:lstStyle/>
          <a:p>
            <a:r>
              <a:rPr lang="zh-TW" altLang="en-US" dirty="0">
                <a:latin typeface="標楷體" panose="03000509000000000000" pitchFamily="65" charset="-120"/>
                <a:ea typeface="標楷體" panose="03000509000000000000" pitchFamily="65" charset="-120"/>
              </a:rPr>
              <a:t>轉換姿勢</a:t>
            </a:r>
          </a:p>
        </p:txBody>
      </p:sp>
      <p:sp>
        <p:nvSpPr>
          <p:cNvPr id="8" name="內容版面配置區 7"/>
          <p:cNvSpPr>
            <a:spLocks noGrp="1"/>
          </p:cNvSpPr>
          <p:nvPr>
            <p:ph sz="quarter" idx="4"/>
          </p:nvPr>
        </p:nvSpPr>
        <p:spPr/>
        <p:txBody>
          <a:bodyPr/>
          <a:lstStyle/>
          <a:p>
            <a:r>
              <a:rPr lang="zh-TW" altLang="en-US" dirty="0">
                <a:latin typeface="標楷體" panose="03000509000000000000" pitchFamily="65" charset="-120"/>
                <a:ea typeface="標楷體" panose="03000509000000000000" pitchFamily="65" charset="-120"/>
              </a:rPr>
              <a:t>躺到坐</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坐到站</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含移位</a:t>
            </a:r>
            <a:r>
              <a:rPr lang="en-US" altLang="zh-TW" dirty="0">
                <a:latin typeface="標楷體" panose="03000509000000000000" pitchFamily="65" charset="-120"/>
                <a:ea typeface="標楷體" panose="03000509000000000000" pitchFamily="65" charset="-120"/>
              </a:rPr>
              <a:t>)</a:t>
            </a:r>
          </a:p>
          <a:p>
            <a:r>
              <a:rPr lang="zh-TW" altLang="en-US" dirty="0">
                <a:latin typeface="標楷體" panose="03000509000000000000" pitchFamily="65" charset="-120"/>
                <a:ea typeface="標楷體" panose="03000509000000000000" pitchFamily="65" charset="-120"/>
              </a:rPr>
              <a:t>行走</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上下階梯</a:t>
            </a:r>
          </a:p>
          <a:p>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113415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zh-TW" altLang="en-US" smtClean="0">
                <a:latin typeface="標楷體" panose="03000509000000000000" pitchFamily="65" charset="-120"/>
                <a:ea typeface="標楷體" panose="03000509000000000000" pitchFamily="65" charset="-120"/>
              </a:rPr>
              <a:t>擺位重要性</a:t>
            </a:r>
          </a:p>
        </p:txBody>
      </p:sp>
      <p:sp>
        <p:nvSpPr>
          <p:cNvPr id="22531" name="Rectangle 3"/>
          <p:cNvSpPr>
            <a:spLocks noGrp="1" noChangeArrowheads="1"/>
          </p:cNvSpPr>
          <p:nvPr>
            <p:ph sz="half" idx="1"/>
          </p:nvPr>
        </p:nvSpPr>
        <p:spPr/>
        <p:txBody>
          <a:bodyPr/>
          <a:lstStyle/>
          <a:p>
            <a:r>
              <a:rPr lang="zh-TW" altLang="en-US" dirty="0" smtClean="0">
                <a:latin typeface="標楷體" panose="03000509000000000000" pitchFamily="65" charset="-120"/>
                <a:ea typeface="標楷體" panose="03000509000000000000" pitchFamily="65" charset="-120"/>
              </a:rPr>
              <a:t>重要性</a:t>
            </a:r>
          </a:p>
          <a:p>
            <a:r>
              <a:rPr lang="zh-TW" altLang="en-US" dirty="0" smtClean="0">
                <a:latin typeface="標楷體" panose="03000509000000000000" pitchFamily="65" charset="-120"/>
                <a:ea typeface="標楷體" panose="03000509000000000000" pitchFamily="65" charset="-120"/>
              </a:rPr>
              <a:t>避免次發性傷害</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結構性畸型、壓瘡</a:t>
            </a:r>
            <a:r>
              <a:rPr lang="en-US" altLang="zh-TW" dirty="0" smtClean="0">
                <a:latin typeface="標楷體" panose="03000509000000000000" pitchFamily="65" charset="-120"/>
                <a:ea typeface="標楷體" panose="03000509000000000000" pitchFamily="65" charset="-120"/>
              </a:rPr>
              <a:t>)</a:t>
            </a:r>
          </a:p>
          <a:p>
            <a:r>
              <a:rPr lang="zh-TW" altLang="en-US" dirty="0" smtClean="0">
                <a:latin typeface="標楷體" panose="03000509000000000000" pitchFamily="65" charset="-120"/>
                <a:ea typeface="標楷體" panose="03000509000000000000" pitchFamily="65" charset="-120"/>
              </a:rPr>
              <a:t>有好的擺位才有最佳功能性表現</a:t>
            </a:r>
          </a:p>
          <a:p>
            <a:r>
              <a:rPr kumimoji="0" lang="zh-TW" altLang="en-US" dirty="0" smtClean="0">
                <a:latin typeface="標楷體" panose="03000509000000000000" pitchFamily="65" charset="-120"/>
                <a:ea typeface="標楷體" panose="03000509000000000000" pitchFamily="65" charset="-120"/>
              </a:rPr>
              <a:t>維持復健效果</a:t>
            </a:r>
          </a:p>
          <a:p>
            <a:r>
              <a:rPr kumimoji="0" lang="zh-TW" altLang="en-US" dirty="0" smtClean="0">
                <a:latin typeface="標楷體" panose="03000509000000000000" pitchFamily="65" charset="-120"/>
                <a:ea typeface="標楷體" panose="03000509000000000000" pitchFamily="65" charset="-120"/>
              </a:rPr>
              <a:t>增進功能</a:t>
            </a:r>
          </a:p>
          <a:p>
            <a:r>
              <a:rPr kumimoji="0" lang="zh-TW" altLang="en-US" dirty="0" smtClean="0">
                <a:latin typeface="標楷體" panose="03000509000000000000" pitchFamily="65" charset="-120"/>
                <a:ea typeface="標楷體" panose="03000509000000000000" pitchFamily="65" charset="-120"/>
              </a:rPr>
              <a:t>調整張力</a:t>
            </a:r>
          </a:p>
          <a:p>
            <a:endParaRPr lang="en-US" altLang="zh-TW" dirty="0" smtClean="0">
              <a:latin typeface="標楷體" panose="03000509000000000000" pitchFamily="65" charset="-120"/>
              <a:ea typeface="標楷體" panose="03000509000000000000" pitchFamily="65" charset="-120"/>
            </a:endParaRPr>
          </a:p>
        </p:txBody>
      </p:sp>
      <p:sp>
        <p:nvSpPr>
          <p:cNvPr id="22532" name="Rectangle 4"/>
          <p:cNvSpPr>
            <a:spLocks noGrp="1" noChangeArrowheads="1"/>
          </p:cNvSpPr>
          <p:nvPr>
            <p:ph sz="half" idx="2"/>
          </p:nvPr>
        </p:nvSpPr>
        <p:spPr>
          <a:xfrm>
            <a:off x="6672263" y="1989138"/>
            <a:ext cx="3810000" cy="4114800"/>
          </a:xfrm>
        </p:spPr>
        <p:txBody>
          <a:bodyPr/>
          <a:lstStyle/>
          <a:p>
            <a:r>
              <a:rPr kumimoji="0" lang="zh-TW" altLang="en-US" smtClean="0">
                <a:latin typeface="標楷體" panose="03000509000000000000" pitchFamily="65" charset="-120"/>
                <a:ea typeface="標楷體" panose="03000509000000000000" pitchFamily="65" charset="-120"/>
              </a:rPr>
              <a:t>適用對象	</a:t>
            </a:r>
          </a:p>
          <a:p>
            <a:r>
              <a:rPr kumimoji="0" lang="zh-TW" altLang="en-US" smtClean="0">
                <a:latin typeface="標楷體" panose="03000509000000000000" pitchFamily="65" charset="-120"/>
                <a:ea typeface="標楷體" panose="03000509000000000000" pitchFamily="65" charset="-120"/>
              </a:rPr>
              <a:t>神經系統疾病</a:t>
            </a:r>
            <a:r>
              <a:rPr kumimoji="0" lang="en-US" altLang="zh-TW" smtClean="0">
                <a:latin typeface="標楷體" panose="03000509000000000000" pitchFamily="65" charset="-120"/>
                <a:ea typeface="標楷體" panose="03000509000000000000" pitchFamily="65" charset="-120"/>
              </a:rPr>
              <a:t>(</a:t>
            </a:r>
            <a:r>
              <a:rPr kumimoji="0" lang="zh-TW" altLang="en-US" smtClean="0">
                <a:latin typeface="標楷體" panose="03000509000000000000" pitchFamily="65" charset="-120"/>
                <a:ea typeface="標楷體" panose="03000509000000000000" pitchFamily="65" charset="-120"/>
              </a:rPr>
              <a:t>中樞</a:t>
            </a:r>
            <a:r>
              <a:rPr kumimoji="0" lang="en-US" altLang="zh-TW" smtClean="0">
                <a:latin typeface="標楷體" panose="03000509000000000000" pitchFamily="65" charset="-120"/>
                <a:ea typeface="標楷體" panose="03000509000000000000" pitchFamily="65" charset="-120"/>
              </a:rPr>
              <a:t>-</a:t>
            </a:r>
            <a:r>
              <a:rPr kumimoji="0" lang="zh-TW" altLang="en-US" smtClean="0">
                <a:latin typeface="標楷體" panose="03000509000000000000" pitchFamily="65" charset="-120"/>
                <a:ea typeface="標楷體" panose="03000509000000000000" pitchFamily="65" charset="-120"/>
              </a:rPr>
              <a:t>如腦中風；周邊</a:t>
            </a:r>
            <a:r>
              <a:rPr kumimoji="0" lang="en-US" altLang="zh-TW" smtClean="0">
                <a:latin typeface="標楷體" panose="03000509000000000000" pitchFamily="65" charset="-120"/>
                <a:ea typeface="標楷體" panose="03000509000000000000" pitchFamily="65" charset="-120"/>
              </a:rPr>
              <a:t>-</a:t>
            </a:r>
            <a:r>
              <a:rPr kumimoji="0" lang="zh-TW" altLang="en-US" smtClean="0">
                <a:latin typeface="標楷體" panose="03000509000000000000" pitchFamily="65" charset="-120"/>
                <a:ea typeface="標楷體" panose="03000509000000000000" pitchFamily="65" charset="-120"/>
              </a:rPr>
              <a:t>如脊髓損傷</a:t>
            </a:r>
            <a:r>
              <a:rPr kumimoji="0" lang="en-US" altLang="zh-TW" smtClean="0">
                <a:latin typeface="標楷體" panose="03000509000000000000" pitchFamily="65" charset="-120"/>
                <a:ea typeface="標楷體" panose="03000509000000000000" pitchFamily="65" charset="-120"/>
              </a:rPr>
              <a:t>)</a:t>
            </a:r>
          </a:p>
          <a:p>
            <a:r>
              <a:rPr kumimoji="0" lang="zh-TW" altLang="en-US" smtClean="0">
                <a:latin typeface="標楷體" panose="03000509000000000000" pitchFamily="65" charset="-120"/>
                <a:ea typeface="標楷體" panose="03000509000000000000" pitchFamily="65" charset="-120"/>
              </a:rPr>
              <a:t>腦性麻痺者</a:t>
            </a:r>
          </a:p>
          <a:p>
            <a:r>
              <a:rPr kumimoji="0" lang="zh-TW" altLang="en-US" smtClean="0">
                <a:latin typeface="標楷體" panose="03000509000000000000" pitchFamily="65" charset="-120"/>
                <a:ea typeface="標楷體" panose="03000509000000000000" pitchFamily="65" charset="-120"/>
              </a:rPr>
              <a:t>肌肉萎縮者</a:t>
            </a:r>
          </a:p>
          <a:p>
            <a:r>
              <a:rPr kumimoji="0" lang="zh-TW" altLang="en-US" smtClean="0">
                <a:latin typeface="標楷體" panose="03000509000000000000" pitchFamily="65" charset="-120"/>
                <a:ea typeface="標楷體" panose="03000509000000000000" pitchFamily="65" charset="-120"/>
              </a:rPr>
              <a:t>一般人</a:t>
            </a:r>
            <a:endParaRPr lang="zh-TW" altLang="en-US" smtClean="0">
              <a:latin typeface="標楷體" panose="03000509000000000000" pitchFamily="65" charset="-120"/>
              <a:ea typeface="標楷體" panose="03000509000000000000" pitchFamily="65" charset="-120"/>
            </a:endParaRPr>
          </a:p>
        </p:txBody>
      </p:sp>
      <p:sp>
        <p:nvSpPr>
          <p:cNvPr id="22533" name="AutoShape 5">
            <a:hlinkClick r:id="rId2" action="ppaction://hlinkfile" highlightClick="1"/>
          </p:cNvPr>
          <p:cNvSpPr>
            <a:spLocks noChangeArrowheads="1"/>
          </p:cNvSpPr>
          <p:nvPr/>
        </p:nvSpPr>
        <p:spPr bwMode="auto">
          <a:xfrm>
            <a:off x="5448301" y="5516563"/>
            <a:ext cx="2087563" cy="1008062"/>
          </a:xfrm>
          <a:prstGeom prst="actionButtonMovi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ahoma" panose="020B0604030504040204" pitchFamily="34" charset="0"/>
                <a:ea typeface="微軟正黑體" panose="020B0604030504040204" pitchFamily="34" charset="-120"/>
              </a:defRPr>
            </a:lvl1pPr>
            <a:lvl2pPr marL="742950" indent="-285750">
              <a:defRPr kumimoji="1">
                <a:solidFill>
                  <a:schemeClr val="tx1"/>
                </a:solidFill>
                <a:latin typeface="Tahoma" panose="020B0604030504040204" pitchFamily="34" charset="0"/>
                <a:ea typeface="微軟正黑體" panose="020B0604030504040204" pitchFamily="34" charset="-120"/>
              </a:defRPr>
            </a:lvl2pPr>
            <a:lvl3pPr marL="1143000" indent="-228600">
              <a:defRPr kumimoji="1">
                <a:solidFill>
                  <a:schemeClr val="tx1"/>
                </a:solidFill>
                <a:latin typeface="Tahoma" panose="020B0604030504040204" pitchFamily="34" charset="0"/>
                <a:ea typeface="微軟正黑體" panose="020B0604030504040204" pitchFamily="34" charset="-120"/>
              </a:defRPr>
            </a:lvl3pPr>
            <a:lvl4pPr marL="1600200" indent="-228600">
              <a:defRPr kumimoji="1">
                <a:solidFill>
                  <a:schemeClr val="tx1"/>
                </a:solidFill>
                <a:latin typeface="Tahoma" panose="020B0604030504040204" pitchFamily="34" charset="0"/>
                <a:ea typeface="微軟正黑體" panose="020B0604030504040204" pitchFamily="34" charset="-120"/>
              </a:defRPr>
            </a:lvl4pPr>
            <a:lvl5pPr marL="2057400" indent="-228600">
              <a:defRPr kumimoji="1">
                <a:solidFill>
                  <a:schemeClr val="tx1"/>
                </a:solidFill>
                <a:latin typeface="Tahoma" panose="020B060403050404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微軟正黑體" panose="020B0604030504040204" pitchFamily="34" charset="-120"/>
              </a:defRPr>
            </a:lvl9pPr>
          </a:lstStyle>
          <a:p>
            <a:pPr algn="ctr" eaLnBrk="1" hangingPunct="1"/>
            <a:r>
              <a:rPr lang="zh-TW" altLang="en-US"/>
              <a:t>正確坐姿</a:t>
            </a:r>
            <a:r>
              <a:rPr lang="en-US" altLang="zh-TW"/>
              <a:t>-</a:t>
            </a:r>
            <a:r>
              <a:rPr lang="zh-TW" altLang="en-US"/>
              <a:t>適用一般人</a:t>
            </a:r>
          </a:p>
        </p:txBody>
      </p:sp>
    </p:spTree>
    <p:extLst>
      <p:ext uri="{BB962C8B-B14F-4D97-AF65-F5344CB8AC3E}">
        <p14:creationId xmlns:p14="http://schemas.microsoft.com/office/powerpoint/2010/main" val="1669761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教師助理服務與相關專業服務</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fontScale="92500" lnSpcReduction="10000"/>
          </a:bodyPr>
          <a:lstStyle/>
          <a:p>
            <a:r>
              <a:rPr lang="zh-TW" altLang="en-US" dirty="0" smtClean="0">
                <a:latin typeface="標楷體" panose="03000509000000000000" pitchFamily="65" charset="-120"/>
                <a:ea typeface="標楷體" panose="03000509000000000000" pitchFamily="65" charset="-120"/>
              </a:rPr>
              <a:t>特殊教育法</a:t>
            </a:r>
            <a:endParaRPr lang="en-US" altLang="zh-TW" dirty="0" smtClean="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特殊教育法施行</a:t>
            </a:r>
            <a:r>
              <a:rPr lang="zh-TW" altLang="en-US" dirty="0" smtClean="0">
                <a:latin typeface="標楷體" panose="03000509000000000000" pitchFamily="65" charset="-120"/>
                <a:ea typeface="標楷體" panose="03000509000000000000" pitchFamily="65" charset="-120"/>
              </a:rPr>
              <a:t>細則</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高級</a:t>
            </a:r>
            <a:r>
              <a:rPr lang="zh-TW" altLang="en-US" dirty="0">
                <a:latin typeface="標楷體" panose="03000509000000000000" pitchFamily="65" charset="-120"/>
                <a:ea typeface="標楷體" panose="03000509000000000000" pitchFamily="65" charset="-120"/>
              </a:rPr>
              <a:t>中等以下學校特殊教育班班級及專責單位設置與人員進用</a:t>
            </a:r>
            <a:r>
              <a:rPr lang="zh-TW" altLang="en-US" dirty="0" smtClean="0">
                <a:latin typeface="標楷體" panose="03000509000000000000" pitchFamily="65" charset="-120"/>
                <a:ea typeface="標楷體" panose="03000509000000000000" pitchFamily="65" charset="-120"/>
              </a:rPr>
              <a:t>辦法</a:t>
            </a:r>
            <a:endParaRPr lang="en-US" altLang="zh-TW" dirty="0" smtClean="0">
              <a:latin typeface="標楷體" panose="03000509000000000000" pitchFamily="65" charset="-120"/>
              <a:ea typeface="標楷體" panose="03000509000000000000" pitchFamily="65" charset="-120"/>
            </a:endParaRPr>
          </a:p>
          <a:p>
            <a:pPr lvl="1"/>
            <a:r>
              <a:rPr lang="zh-TW" altLang="en-US" sz="2000" dirty="0">
                <a:latin typeface="標楷體" panose="03000509000000000000" pitchFamily="65" charset="-120"/>
                <a:ea typeface="標楷體" panose="03000509000000000000" pitchFamily="65" charset="-120"/>
              </a:rPr>
              <a:t>一、工作職責：</a:t>
            </a:r>
          </a:p>
          <a:p>
            <a:pPr lvl="1"/>
            <a:r>
              <a:rPr lang="zh-TW" altLang="en-US" sz="2000" dirty="0">
                <a:latin typeface="標楷體" panose="03000509000000000000" pitchFamily="65" charset="-120"/>
                <a:ea typeface="標楷體" panose="03000509000000000000" pitchFamily="65" charset="-120"/>
              </a:rPr>
              <a:t>（一）教師助理員：在教師督導下，配合教師教學需求，協助班級學生</a:t>
            </a:r>
            <a:r>
              <a:rPr lang="zh-TW" altLang="en-US" sz="2000" dirty="0" smtClean="0">
                <a:latin typeface="標楷體" panose="03000509000000000000" pitchFamily="65" charset="-120"/>
                <a:ea typeface="標楷體" panose="03000509000000000000" pitchFamily="65" charset="-120"/>
              </a:rPr>
              <a:t>在校</a:t>
            </a:r>
            <a:r>
              <a:rPr lang="zh-TW" altLang="en-US" sz="2000" dirty="0">
                <a:latin typeface="標楷體" panose="03000509000000000000" pitchFamily="65" charset="-120"/>
                <a:ea typeface="標楷體" panose="03000509000000000000" pitchFamily="65" charset="-120"/>
              </a:rPr>
              <a:t>之學習、評量與上下學及校園生活等事項。</a:t>
            </a:r>
          </a:p>
          <a:p>
            <a:pPr lvl="1"/>
            <a:r>
              <a:rPr lang="zh-TW" altLang="en-US" sz="2000" dirty="0">
                <a:latin typeface="標楷體" panose="03000509000000000000" pitchFamily="65" charset="-120"/>
                <a:ea typeface="標楷體" panose="03000509000000000000" pitchFamily="65" charset="-120"/>
              </a:rPr>
              <a:t>（二）特教學生助理人員：在教師督導下，提供個別或少數學生在校之</a:t>
            </a:r>
            <a:r>
              <a:rPr lang="zh-TW" altLang="en-US" sz="2000" dirty="0" smtClean="0">
                <a:latin typeface="標楷體" panose="03000509000000000000" pitchFamily="65" charset="-120"/>
                <a:ea typeface="標楷體" panose="03000509000000000000" pitchFamily="65" charset="-120"/>
              </a:rPr>
              <a:t>生活</a:t>
            </a:r>
            <a:r>
              <a:rPr lang="zh-TW" altLang="en-US" sz="2000" dirty="0">
                <a:latin typeface="標楷體" panose="03000509000000000000" pitchFamily="65" charset="-120"/>
                <a:ea typeface="標楷體" panose="03000509000000000000" pitchFamily="65" charset="-120"/>
              </a:rPr>
              <a:t>自理、上下學及其他校園生活等支持性服務。</a:t>
            </a:r>
            <a:endParaRPr lang="en-US" altLang="zh-TW" sz="2000"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相關專業團隊運作</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物理治療師、照護、協助教學、訓練與教師助理員</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593812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endParaRPr lang="zh-TW" altLang="zh-TW" smtClean="0">
              <a:latin typeface="標楷體" panose="03000509000000000000" pitchFamily="65" charset="-120"/>
              <a:ea typeface="標楷體" panose="03000509000000000000" pitchFamily="65" charset="-120"/>
            </a:endParaRPr>
          </a:p>
        </p:txBody>
      </p:sp>
      <p:sp>
        <p:nvSpPr>
          <p:cNvPr id="21507" name="Rectangle 3"/>
          <p:cNvSpPr>
            <a:spLocks noGrp="1" noChangeArrowheads="1"/>
          </p:cNvSpPr>
          <p:nvPr>
            <p:ph idx="1"/>
          </p:nvPr>
        </p:nvSpPr>
        <p:spPr/>
        <p:txBody>
          <a:bodyPr/>
          <a:lstStyle/>
          <a:p>
            <a:r>
              <a:rPr lang="zh-TW" altLang="en-US" smtClean="0">
                <a:latin typeface="標楷體" panose="03000509000000000000" pitchFamily="65" charset="-120"/>
                <a:ea typeface="標楷體" panose="03000509000000000000" pitchFamily="65" charset="-120"/>
              </a:rPr>
              <a:t>擺位是復健照護的第一步</a:t>
            </a:r>
          </a:p>
          <a:p>
            <a:r>
              <a:rPr lang="zh-TW" altLang="en-US" smtClean="0">
                <a:latin typeface="標楷體" panose="03000509000000000000" pitchFamily="65" charset="-120"/>
                <a:ea typeface="標楷體" panose="03000509000000000000" pitchFamily="65" charset="-120"/>
              </a:rPr>
              <a:t>“復健”</a:t>
            </a:r>
            <a:r>
              <a:rPr lang="en-US" altLang="zh-TW" smtClean="0">
                <a:latin typeface="標楷體" panose="03000509000000000000" pitchFamily="65" charset="-120"/>
                <a:ea typeface="標楷體" panose="03000509000000000000" pitchFamily="65" charset="-120"/>
              </a:rPr>
              <a:t>=“</a:t>
            </a:r>
            <a:r>
              <a:rPr lang="zh-TW" altLang="en-US" smtClean="0">
                <a:latin typeface="標楷體" panose="03000509000000000000" pitchFamily="65" charset="-120"/>
                <a:ea typeface="標楷體" panose="03000509000000000000" pitchFamily="65" charset="-120"/>
              </a:rPr>
              <a:t>恢復健康”  誰的責任</a:t>
            </a:r>
            <a:r>
              <a:rPr lang="en-US" altLang="zh-TW" smtClean="0">
                <a:latin typeface="標楷體" panose="03000509000000000000" pitchFamily="65" charset="-120"/>
                <a:ea typeface="標楷體" panose="03000509000000000000" pitchFamily="65" charset="-120"/>
              </a:rPr>
              <a:t>?</a:t>
            </a:r>
          </a:p>
          <a:p>
            <a:r>
              <a:rPr lang="zh-TW" altLang="en-US" smtClean="0">
                <a:latin typeface="標楷體" panose="03000509000000000000" pitchFamily="65" charset="-120"/>
                <a:ea typeface="標楷體" panose="03000509000000000000" pitchFamily="65" charset="-120"/>
              </a:rPr>
              <a:t>可以動</a:t>
            </a:r>
            <a:r>
              <a:rPr lang="zh-TW" altLang="en-US" smtClean="0">
                <a:latin typeface="標楷體" panose="03000509000000000000" pitchFamily="65" charset="-120"/>
                <a:ea typeface="標楷體" panose="03000509000000000000" pitchFamily="65" charset="-120"/>
                <a:sym typeface="Wingdings" panose="05000000000000000000" pitchFamily="2" charset="2"/>
              </a:rPr>
              <a:t>怎樣動得好</a:t>
            </a:r>
            <a:r>
              <a:rPr lang="en-US" altLang="zh-TW" smtClean="0">
                <a:latin typeface="標楷體" panose="03000509000000000000" pitchFamily="65" charset="-120"/>
                <a:ea typeface="標楷體" panose="03000509000000000000" pitchFamily="65" charset="-120"/>
                <a:sym typeface="Wingdings" panose="05000000000000000000" pitchFamily="2" charset="2"/>
              </a:rPr>
              <a:t>?</a:t>
            </a:r>
            <a:r>
              <a:rPr lang="zh-TW" altLang="en-US" smtClean="0">
                <a:latin typeface="標楷體" panose="03000509000000000000" pitchFamily="65" charset="-120"/>
                <a:ea typeface="標楷體" panose="03000509000000000000" pitchFamily="65" charset="-120"/>
                <a:sym typeface="Wingdings" panose="05000000000000000000" pitchFamily="2" charset="2"/>
              </a:rPr>
              <a:t>怎樣促進</a:t>
            </a:r>
            <a:r>
              <a:rPr lang="en-US" altLang="zh-TW" smtClean="0">
                <a:latin typeface="標楷體" panose="03000509000000000000" pitchFamily="65" charset="-120"/>
                <a:ea typeface="標楷體" panose="03000509000000000000" pitchFamily="65" charset="-120"/>
                <a:sym typeface="Wingdings" panose="05000000000000000000" pitchFamily="2" charset="2"/>
              </a:rPr>
              <a:t>?</a:t>
            </a:r>
          </a:p>
          <a:p>
            <a:r>
              <a:rPr lang="zh-TW" altLang="en-US" smtClean="0">
                <a:latin typeface="標楷體" panose="03000509000000000000" pitchFamily="65" charset="-120"/>
                <a:ea typeface="標楷體" panose="03000509000000000000" pitchFamily="65" charset="-120"/>
                <a:sym typeface="Wingdings" panose="05000000000000000000" pitchFamily="2" charset="2"/>
              </a:rPr>
              <a:t>不可以動怎樣被動幫忙動</a:t>
            </a:r>
            <a:r>
              <a:rPr lang="en-US" altLang="zh-TW" smtClean="0">
                <a:latin typeface="標楷體" panose="03000509000000000000" pitchFamily="65" charset="-120"/>
                <a:ea typeface="標楷體" panose="03000509000000000000" pitchFamily="65" charset="-120"/>
                <a:sym typeface="Wingdings" panose="05000000000000000000" pitchFamily="2" charset="2"/>
              </a:rPr>
              <a:t>?</a:t>
            </a:r>
          </a:p>
          <a:p>
            <a:r>
              <a:rPr kumimoji="0" lang="zh-TW" altLang="en-US" smtClean="0">
                <a:latin typeface="標楷體" panose="03000509000000000000" pitchFamily="65" charset="-120"/>
                <a:ea typeface="標楷體" panose="03000509000000000000" pitchFamily="65" charset="-120"/>
              </a:rPr>
              <a:t>無法動</a:t>
            </a:r>
            <a:r>
              <a:rPr kumimoji="0" lang="zh-TW" altLang="en-US" smtClean="0">
                <a:latin typeface="標楷體" panose="03000509000000000000" pitchFamily="65" charset="-120"/>
                <a:ea typeface="標楷體" panose="03000509000000000000" pitchFamily="65" charset="-120"/>
                <a:sym typeface="Wingdings" panose="05000000000000000000" pitchFamily="2" charset="2"/>
              </a:rPr>
              <a:t>被動幫忙動</a:t>
            </a:r>
            <a:r>
              <a:rPr kumimoji="0" lang="en-US" altLang="zh-TW" smtClean="0">
                <a:latin typeface="標楷體" panose="03000509000000000000" pitchFamily="65" charset="-120"/>
                <a:ea typeface="標楷體" panose="03000509000000000000" pitchFamily="65" charset="-120"/>
                <a:sym typeface="Wingdings" panose="05000000000000000000" pitchFamily="2" charset="2"/>
              </a:rPr>
              <a:t>+</a:t>
            </a:r>
            <a:r>
              <a:rPr kumimoji="0" lang="zh-TW" altLang="en-US" smtClean="0">
                <a:latin typeface="標楷體" panose="03000509000000000000" pitchFamily="65" charset="-120"/>
                <a:ea typeface="標楷體" panose="03000509000000000000" pitchFamily="65" charset="-120"/>
                <a:sym typeface="Wingdings" panose="05000000000000000000" pitchFamily="2" charset="2"/>
              </a:rPr>
              <a:t>正確的擺好位置</a:t>
            </a:r>
            <a:r>
              <a:rPr kumimoji="0" lang="en-US" altLang="zh-TW" smtClean="0">
                <a:latin typeface="標楷體" panose="03000509000000000000" pitchFamily="65" charset="-120"/>
                <a:ea typeface="標楷體" panose="03000509000000000000" pitchFamily="65" charset="-120"/>
                <a:sym typeface="Wingdings" panose="05000000000000000000" pitchFamily="2" charset="2"/>
              </a:rPr>
              <a:t>!</a:t>
            </a:r>
            <a:endParaRPr kumimoji="0" lang="en-US" altLang="zh-TW"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583144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endParaRPr lang="zh-TW" altLang="zh-TW" dirty="0">
              <a:latin typeface="標楷體" panose="03000509000000000000" pitchFamily="65" charset="-120"/>
              <a:ea typeface="標楷體" panose="03000509000000000000" pitchFamily="65" charset="-120"/>
            </a:endParaRPr>
          </a:p>
        </p:txBody>
      </p:sp>
      <p:sp>
        <p:nvSpPr>
          <p:cNvPr id="33795" name="Rectangle 3"/>
          <p:cNvSpPr>
            <a:spLocks noGrp="1" noChangeArrowheads="1"/>
          </p:cNvSpPr>
          <p:nvPr>
            <p:ph sz="half" idx="1"/>
          </p:nvPr>
        </p:nvSpPr>
        <p:spPr/>
        <p:txBody>
          <a:bodyPr/>
          <a:lstStyle/>
          <a:p>
            <a:r>
              <a:rPr lang="zh-TW" altLang="en-US" dirty="0" smtClean="0">
                <a:latin typeface="標楷體" panose="03000509000000000000" pitchFamily="65" charset="-120"/>
                <a:ea typeface="標楷體" panose="03000509000000000000" pitchFamily="65" charset="-120"/>
              </a:rPr>
              <a:t>常用擺位輔具</a:t>
            </a:r>
            <a:endParaRPr lang="zh-TW" altLang="en-US"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*趴臥楔型墊</a:t>
            </a:r>
          </a:p>
          <a:p>
            <a:r>
              <a:rPr lang="zh-TW" altLang="en-US" dirty="0">
                <a:latin typeface="標楷體" panose="03000509000000000000" pitchFamily="65" charset="-120"/>
                <a:ea typeface="標楷體" panose="03000509000000000000" pitchFamily="65" charset="-120"/>
              </a:rPr>
              <a:t>*側躺</a:t>
            </a:r>
          </a:p>
          <a:p>
            <a:r>
              <a:rPr lang="zh-TW" altLang="en-US" dirty="0">
                <a:latin typeface="標楷體" panose="03000509000000000000" pitchFamily="65" charset="-120"/>
                <a:ea typeface="標楷體" panose="03000509000000000000" pitchFamily="65" charset="-120"/>
              </a:rPr>
              <a:t>*擺位椅</a:t>
            </a:r>
          </a:p>
          <a:p>
            <a:r>
              <a:rPr lang="zh-TW" altLang="en-US" dirty="0">
                <a:latin typeface="標楷體" panose="03000509000000000000" pitchFamily="65" charset="-120"/>
                <a:ea typeface="標楷體" panose="03000509000000000000" pitchFamily="65" charset="-120"/>
              </a:rPr>
              <a:t>*輪椅</a:t>
            </a:r>
          </a:p>
          <a:p>
            <a:r>
              <a:rPr lang="zh-TW" altLang="en-US" dirty="0">
                <a:latin typeface="標楷體" panose="03000509000000000000" pitchFamily="65" charset="-120"/>
                <a:ea typeface="標楷體" panose="03000509000000000000" pitchFamily="65" charset="-120"/>
              </a:rPr>
              <a:t>*特製課桌椅</a:t>
            </a:r>
          </a:p>
          <a:p>
            <a:r>
              <a:rPr lang="zh-TW" altLang="en-US" dirty="0">
                <a:latin typeface="標楷體" panose="03000509000000000000" pitchFamily="65" charset="-120"/>
                <a:ea typeface="標楷體" panose="03000509000000000000" pitchFamily="65" charset="-120"/>
              </a:rPr>
              <a:t>*站立架</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直立、仰躺、俯臥</a:t>
            </a:r>
            <a:r>
              <a:rPr lang="en-US" altLang="zh-TW" dirty="0">
                <a:latin typeface="標楷體" panose="03000509000000000000" pitchFamily="65" charset="-120"/>
                <a:ea typeface="標楷體" panose="03000509000000000000" pitchFamily="65" charset="-120"/>
              </a:rPr>
              <a:t>)</a:t>
            </a:r>
          </a:p>
        </p:txBody>
      </p:sp>
      <p:sp>
        <p:nvSpPr>
          <p:cNvPr id="33796" name="Rectangle 4"/>
          <p:cNvSpPr>
            <a:spLocks noGrp="1" noChangeArrowheads="1"/>
          </p:cNvSpPr>
          <p:nvPr>
            <p:ph sz="half" idx="2"/>
          </p:nvPr>
        </p:nvSpPr>
        <p:spPr/>
        <p:txBody>
          <a:bodyPr/>
          <a:lstStyle/>
          <a:p>
            <a:r>
              <a:rPr lang="zh-TW" altLang="en-US">
                <a:latin typeface="標楷體" panose="03000509000000000000" pitchFamily="65" charset="-120"/>
                <a:ea typeface="標楷體" panose="03000509000000000000" pitchFamily="65" charset="-120"/>
              </a:rPr>
              <a:t>注意事項</a:t>
            </a:r>
          </a:p>
          <a:p>
            <a:r>
              <a:rPr lang="zh-TW" altLang="en-US">
                <a:latin typeface="標楷體" panose="03000509000000000000" pitchFamily="65" charset="-120"/>
                <a:ea typeface="標楷體" panose="03000509000000000000" pitchFamily="65" charset="-120"/>
              </a:rPr>
              <a:t>檢查安全設備</a:t>
            </a:r>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膝靠、側支撐、、安全帶</a:t>
            </a:r>
            <a:r>
              <a:rPr lang="en-US" altLang="zh-TW">
                <a:latin typeface="標楷體" panose="03000509000000000000" pitchFamily="65" charset="-120"/>
                <a:ea typeface="標楷體" panose="03000509000000000000" pitchFamily="65" charset="-120"/>
              </a:rPr>
              <a:t>)</a:t>
            </a:r>
          </a:p>
          <a:p>
            <a:r>
              <a:rPr lang="zh-TW" altLang="en-US">
                <a:latin typeface="標楷體" panose="03000509000000000000" pitchFamily="65" charset="-120"/>
                <a:ea typeface="標楷體" panose="03000509000000000000" pitchFamily="65" charset="-120"/>
              </a:rPr>
              <a:t>上下較重學生時最好有移位輔具或雙人協助</a:t>
            </a:r>
          </a:p>
          <a:p>
            <a:r>
              <a:rPr lang="zh-TW" altLang="en-US">
                <a:latin typeface="標楷體" panose="03000509000000000000" pitchFamily="65" charset="-120"/>
                <a:ea typeface="標楷體" panose="03000509000000000000" pitchFamily="65" charset="-120"/>
              </a:rPr>
              <a:t>螺絲、煞車狀況</a:t>
            </a:r>
          </a:p>
        </p:txBody>
      </p:sp>
    </p:spTree>
    <p:extLst>
      <p:ext uri="{BB962C8B-B14F-4D97-AF65-F5344CB8AC3E}">
        <p14:creationId xmlns:p14="http://schemas.microsoft.com/office/powerpoint/2010/main" val="30172825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日常生活照護</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支持</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hlinkClick r:id="rId2" action="ppaction://hlinkpres?slideindex=1&amp;slidetitle="/>
              </a:rPr>
              <a:t>被動關節活動</a:t>
            </a:r>
            <a:endParaRPr lang="zh-TW" altLang="en-US" dirty="0" smtClean="0">
              <a:latin typeface="標楷體" panose="03000509000000000000" pitchFamily="65" charset="-120"/>
              <a:ea typeface="標楷體" panose="03000509000000000000" pitchFamily="65" charset="-120"/>
            </a:endParaRPr>
          </a:p>
        </p:txBody>
      </p:sp>
      <p:sp>
        <p:nvSpPr>
          <p:cNvPr id="33795" name="內容版面配置區 2"/>
          <p:cNvSpPr>
            <a:spLocks noGrp="1"/>
          </p:cNvSpPr>
          <p:nvPr>
            <p:ph sz="half" idx="1"/>
          </p:nvPr>
        </p:nvSpPr>
        <p:spPr/>
        <p:txBody>
          <a:bodyPr/>
          <a:lstStyle/>
          <a:p>
            <a:pPr eaLnBrk="1" hangingPunct="1">
              <a:lnSpc>
                <a:spcPct val="120000"/>
              </a:lnSpc>
              <a:buFont typeface="Wingdings" panose="05000000000000000000" pitchFamily="2" charset="2"/>
              <a:buNone/>
            </a:pPr>
            <a:r>
              <a:rPr lang="zh-TW" altLang="en-US" sz="2000" dirty="0">
                <a:latin typeface="標楷體" panose="03000509000000000000" pitchFamily="65" charset="-120"/>
                <a:ea typeface="標楷體" panose="03000509000000000000" pitchFamily="65" charset="-120"/>
              </a:rPr>
              <a:t>*個案本身沒有任何肌肉收縮，完全靠外力來完成關節活動，而外力可以是人力、重力、機械或個案自己的其他肢體等。</a:t>
            </a:r>
          </a:p>
          <a:p>
            <a:pPr eaLnBrk="1" hangingPunct="1">
              <a:lnSpc>
                <a:spcPct val="120000"/>
              </a:lnSpc>
              <a:buFont typeface="Wingdings" panose="05000000000000000000" pitchFamily="2" charset="2"/>
              <a:buNone/>
            </a:pPr>
            <a:r>
              <a:rPr lang="zh-TW" altLang="en-US" sz="2000" dirty="0">
                <a:latin typeface="標楷體" panose="03000509000000000000" pitchFamily="65" charset="-120"/>
                <a:ea typeface="標楷體" panose="03000509000000000000" pitchFamily="65" charset="-120"/>
              </a:rPr>
              <a:t>*對於肢體無法活動的個案有預防關節攣縮、維持關節活動度、刺激血液循環、提供感覺刺激、減少關節少動造成的疼痛</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併發症</a:t>
            </a:r>
            <a:r>
              <a:rPr lang="en-US" altLang="zh-TW" sz="2000" dirty="0">
                <a:latin typeface="標楷體" panose="03000509000000000000" pitchFamily="65" charset="-120"/>
                <a:ea typeface="標楷體" panose="03000509000000000000" pitchFamily="65" charset="-120"/>
              </a:rPr>
              <a:t>)</a:t>
            </a:r>
          </a:p>
          <a:p>
            <a:pPr eaLnBrk="1" hangingPunct="1"/>
            <a:endParaRPr lang="zh-TW" altLang="en-US" dirty="0" smtClean="0">
              <a:latin typeface="標楷體" panose="03000509000000000000" pitchFamily="65" charset="-120"/>
              <a:ea typeface="標楷體" panose="03000509000000000000" pitchFamily="65" charset="-120"/>
            </a:endParaRPr>
          </a:p>
        </p:txBody>
      </p:sp>
      <p:sp>
        <p:nvSpPr>
          <p:cNvPr id="33796" name="內容版面配置區 3"/>
          <p:cNvSpPr>
            <a:spLocks noGrp="1"/>
          </p:cNvSpPr>
          <p:nvPr>
            <p:ph sz="half" idx="2"/>
          </p:nvPr>
        </p:nvSpPr>
        <p:spPr/>
        <p:txBody>
          <a:bodyPr>
            <a:noAutofit/>
          </a:bodyPr>
          <a:lstStyle/>
          <a:p>
            <a:pPr eaLnBrk="1" hangingPunct="1"/>
            <a:r>
              <a:rPr lang="zh-TW" altLang="en-US" sz="2000" dirty="0">
                <a:latin typeface="標楷體" panose="03000509000000000000" pitchFamily="65" charset="-120"/>
                <a:ea typeface="標楷體" panose="03000509000000000000" pitchFamily="65" charset="-120"/>
              </a:rPr>
              <a:t>除去受限制的衣物</a:t>
            </a:r>
          </a:p>
          <a:p>
            <a:pPr eaLnBrk="1" hangingPunct="1"/>
            <a:r>
              <a:rPr lang="zh-TW" altLang="en-US" sz="2000" dirty="0">
                <a:latin typeface="標楷體" panose="03000509000000000000" pitchFamily="65" charset="-120"/>
                <a:ea typeface="標楷體" panose="03000509000000000000" pitchFamily="65" charset="-120"/>
              </a:rPr>
              <a:t>在沒有引起疼痛、沒有受限的最大範圍內活動</a:t>
            </a:r>
          </a:p>
          <a:p>
            <a:pPr eaLnBrk="1" hangingPunct="1"/>
            <a:r>
              <a:rPr lang="zh-TW" altLang="en-US" sz="2000" dirty="0">
                <a:latin typeface="標楷體" panose="03000509000000000000" pitchFamily="65" charset="-120"/>
                <a:ea typeface="標楷體" panose="03000509000000000000" pitchFamily="65" charset="-120"/>
              </a:rPr>
              <a:t>速度要慢、不要太快太急，動作規律有節奏感</a:t>
            </a:r>
          </a:p>
          <a:p>
            <a:pPr eaLnBrk="1" hangingPunct="1"/>
            <a:r>
              <a:rPr lang="zh-TW" altLang="en-US" sz="2000" dirty="0">
                <a:latin typeface="標楷體" panose="03000509000000000000" pitchFamily="65" charset="-120"/>
                <a:ea typeface="標楷體" panose="03000509000000000000" pitchFamily="65" charset="-120"/>
              </a:rPr>
              <a:t>可以每個動作</a:t>
            </a:r>
            <a:r>
              <a:rPr lang="en-US" altLang="zh-TW" sz="2000" dirty="0">
                <a:latin typeface="標楷體" panose="03000509000000000000" pitchFamily="65" charset="-120"/>
                <a:ea typeface="標楷體" panose="03000509000000000000" pitchFamily="65" charset="-120"/>
              </a:rPr>
              <a:t>10</a:t>
            </a:r>
            <a:r>
              <a:rPr lang="zh-TW" altLang="en-US" sz="2000" dirty="0">
                <a:latin typeface="標楷體" panose="03000509000000000000" pitchFamily="65" charset="-120"/>
                <a:ea typeface="標楷體" panose="03000509000000000000" pitchFamily="65" charset="-120"/>
              </a:rPr>
              <a:t>下，每天</a:t>
            </a:r>
            <a:r>
              <a:rPr lang="en-US" altLang="zh-TW" sz="2000" dirty="0">
                <a:latin typeface="標楷體" panose="03000509000000000000" pitchFamily="65" charset="-120"/>
                <a:ea typeface="標楷體" panose="03000509000000000000" pitchFamily="65" charset="-120"/>
              </a:rPr>
              <a:t>3-5</a:t>
            </a:r>
            <a:r>
              <a:rPr lang="zh-TW" altLang="en-US" sz="2000" dirty="0">
                <a:latin typeface="標楷體" panose="03000509000000000000" pitchFamily="65" charset="-120"/>
                <a:ea typeface="標楷體" panose="03000509000000000000" pitchFamily="65" charset="-120"/>
              </a:rPr>
              <a:t>回的頻率為原則，視情況增減。</a:t>
            </a:r>
          </a:p>
          <a:p>
            <a:pPr eaLnBrk="1" hangingPunct="1"/>
            <a:r>
              <a:rPr lang="zh-TW" altLang="en-US" sz="2000" dirty="0">
                <a:latin typeface="標楷體" panose="03000509000000000000" pitchFamily="65" charset="-120"/>
                <a:ea typeface="標楷體" panose="03000509000000000000" pitchFamily="65" charset="-120"/>
              </a:rPr>
              <a:t>患肢儘量靠近操作者避免受傷、</a:t>
            </a:r>
          </a:p>
          <a:p>
            <a:pPr eaLnBrk="1" hangingPunct="1"/>
            <a:r>
              <a:rPr lang="zh-TW" altLang="en-US" sz="2000" dirty="0">
                <a:latin typeface="標楷體" panose="03000509000000000000" pitchFamily="65" charset="-120"/>
                <a:ea typeface="標楷體" panose="03000509000000000000" pitchFamily="65" charset="-120"/>
              </a:rPr>
              <a:t>注意個案狀況</a:t>
            </a:r>
            <a:endParaRPr lang="en-US" altLang="zh-TW" sz="2000" dirty="0">
              <a:latin typeface="標楷體" panose="03000509000000000000" pitchFamily="65" charset="-120"/>
              <a:ea typeface="標楷體" panose="03000509000000000000" pitchFamily="65" charset="-120"/>
            </a:endParaRPr>
          </a:p>
          <a:p>
            <a:pPr eaLnBrk="1" hangingPunct="1"/>
            <a:r>
              <a:rPr lang="zh-TW" altLang="en-US" sz="2000" dirty="0">
                <a:latin typeface="標楷體" panose="03000509000000000000" pitchFamily="65" charset="-120"/>
                <a:ea typeface="標楷體" panose="03000509000000000000" pitchFamily="65" charset="-120"/>
              </a:rPr>
              <a:t>上肢</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肩、肘、腕、指</a:t>
            </a:r>
            <a:r>
              <a:rPr lang="en-US" altLang="zh-TW" sz="2000" dirty="0">
                <a:latin typeface="標楷體" panose="03000509000000000000" pitchFamily="65" charset="-120"/>
                <a:ea typeface="標楷體" panose="03000509000000000000" pitchFamily="65" charset="-120"/>
              </a:rPr>
              <a:t>)</a:t>
            </a:r>
          </a:p>
          <a:p>
            <a:pPr eaLnBrk="1" hangingPunct="1"/>
            <a:r>
              <a:rPr lang="zh-TW" altLang="en-US" sz="2000" dirty="0">
                <a:latin typeface="標楷體" panose="03000509000000000000" pitchFamily="65" charset="-120"/>
                <a:ea typeface="標楷體" panose="03000509000000000000" pitchFamily="65" charset="-120"/>
              </a:rPr>
              <a:t>下肢</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髖、膝、踝、足</a:t>
            </a:r>
            <a:r>
              <a:rPr lang="en-US" altLang="zh-TW" sz="2000" dirty="0">
                <a:latin typeface="標楷體" panose="03000509000000000000" pitchFamily="65" charset="-120"/>
                <a:ea typeface="標楷體" panose="03000509000000000000" pitchFamily="65" charset="-120"/>
              </a:rPr>
              <a:t>)</a:t>
            </a:r>
          </a:p>
        </p:txBody>
      </p:sp>
      <p:sp>
        <p:nvSpPr>
          <p:cNvPr id="33797" name="投影片編號版面配置區 5"/>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fld id="{11BE9230-DE3D-4168-853D-C959E412BA77}" type="slidenum">
              <a:rPr kumimoji="0" lang="en-US" altLang="zh-TW" sz="1400"/>
              <a:pPr>
                <a:spcBef>
                  <a:spcPct val="0"/>
                </a:spcBef>
                <a:buClrTx/>
                <a:buSzTx/>
                <a:buFontTx/>
                <a:buNone/>
              </a:pPr>
              <a:t>42</a:t>
            </a:fld>
            <a:endParaRPr kumimoji="0" lang="en-US" altLang="zh-TW" sz="1400"/>
          </a:p>
        </p:txBody>
      </p:sp>
      <p:sp>
        <p:nvSpPr>
          <p:cNvPr id="6" name="矩形 5"/>
          <p:cNvSpPr/>
          <p:nvPr/>
        </p:nvSpPr>
        <p:spPr>
          <a:xfrm>
            <a:off x="1426071" y="5943491"/>
            <a:ext cx="8733928" cy="646331"/>
          </a:xfrm>
          <a:prstGeom prst="rect">
            <a:avLst/>
          </a:prstGeom>
        </p:spPr>
        <p:txBody>
          <a:bodyPr wrap="square">
            <a:spAutoFit/>
          </a:bodyPr>
          <a:lstStyle/>
          <a:p>
            <a:r>
              <a:rPr lang="zh-TW" altLang="en-US" b="0" i="0" dirty="0" smtClean="0">
                <a:effectLst/>
                <a:latin typeface="Roboto"/>
              </a:rPr>
              <a:t>關節活動技巧篇 </a:t>
            </a:r>
            <a:r>
              <a:rPr lang="en-US" altLang="zh-TW" b="0" i="0" dirty="0" smtClean="0">
                <a:effectLst/>
                <a:latin typeface="Roboto"/>
              </a:rPr>
              <a:t>–</a:t>
            </a:r>
            <a:r>
              <a:rPr lang="zh-TW" altLang="en-US" b="0" i="0" dirty="0" smtClean="0">
                <a:effectLst/>
                <a:latin typeface="Roboto"/>
              </a:rPr>
              <a:t>以漸凍人照護為例  </a:t>
            </a:r>
            <a:r>
              <a:rPr lang="en-US" altLang="zh-TW" b="0" i="0" dirty="0" smtClean="0">
                <a:effectLst/>
                <a:latin typeface="Roboto"/>
                <a:hlinkClick r:id="rId3"/>
              </a:rPr>
              <a:t>https://youtu.be/gH7J2QtGRtI</a:t>
            </a:r>
            <a:endParaRPr lang="en-US" altLang="zh-TW" b="0" i="0" dirty="0" smtClean="0">
              <a:effectLst/>
              <a:latin typeface="Roboto"/>
            </a:endParaRPr>
          </a:p>
          <a:p>
            <a:endParaRPr lang="zh-TW" altLang="en-US" b="0" i="0" dirty="0">
              <a:effectLst/>
              <a:latin typeface="Roboto"/>
            </a:endParaRPr>
          </a:p>
        </p:txBody>
      </p:sp>
    </p:spTree>
    <p:extLst>
      <p:ext uri="{BB962C8B-B14F-4D97-AF65-F5344CB8AC3E}">
        <p14:creationId xmlns:p14="http://schemas.microsoft.com/office/powerpoint/2010/main" val="23665462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關鍵點控制</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lstStyle/>
          <a:p>
            <a:r>
              <a:rPr lang="zh-TW" altLang="en-US" dirty="0" smtClean="0">
                <a:latin typeface="標楷體" panose="03000509000000000000" pitchFamily="65" charset="-120"/>
                <a:ea typeface="標楷體" panose="03000509000000000000" pitchFamily="65" charset="-120"/>
              </a:rPr>
              <a:t>協助移動、轉位的關鍵點控制</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關鍵點：關節處</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肩、骨盆、膝蓋</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手肘、手腕</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頭部、腳踝</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4254641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日常生活照護</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支持</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轉移位技巧</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lnSpcReduction="10000"/>
          </a:bodyPr>
          <a:lstStyle/>
          <a:p>
            <a:r>
              <a:rPr lang="en-US" altLang="zh-TW" dirty="0">
                <a:latin typeface="標楷體" panose="03000509000000000000" pitchFamily="65" charset="-120"/>
                <a:ea typeface="標楷體" panose="03000509000000000000" pitchFamily="65" charset="-120"/>
              </a:rPr>
              <a:t>No-Lift Policy </a:t>
            </a:r>
            <a:r>
              <a:rPr lang="zh-TW" altLang="en-US" dirty="0">
                <a:latin typeface="標楷體" panose="03000509000000000000" pitchFamily="65" charset="-120"/>
                <a:ea typeface="標楷體" panose="03000509000000000000" pitchFamily="65" charset="-120"/>
              </a:rPr>
              <a:t>概念介紹</a:t>
            </a:r>
          </a:p>
          <a:p>
            <a:r>
              <a:rPr lang="en-US" altLang="zh-TW" dirty="0">
                <a:latin typeface="標楷體" panose="03000509000000000000" pitchFamily="65" charset="-120"/>
                <a:ea typeface="標楷體" panose="03000509000000000000" pitchFamily="65" charset="-120"/>
                <a:hlinkClick r:id="rId2"/>
              </a:rPr>
              <a:t>http://www.cspha.org.tw/column/1.html</a:t>
            </a:r>
            <a:endParaRPr lang="en-US" altLang="zh-TW"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hlinkClick r:id="rId3"/>
              </a:rPr>
              <a:t>http://www.appledaily.com.tw/appledaily/article/supplement/20151224/36970714</a:t>
            </a:r>
            <a:r>
              <a:rPr lang="en-US" altLang="zh-TW" dirty="0" smtClean="0">
                <a:latin typeface="標楷體" panose="03000509000000000000" pitchFamily="65" charset="-120"/>
                <a:ea typeface="標楷體" panose="03000509000000000000" pitchFamily="65" charset="-120"/>
                <a:hlinkClick r:id="rId3"/>
              </a:rPr>
              <a:t>/</a:t>
            </a:r>
            <a:endParaRPr lang="en-US" altLang="zh-TW" dirty="0" smtClean="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中華安全行動照護</a:t>
            </a:r>
            <a:r>
              <a:rPr lang="zh-TW" altLang="en-US" dirty="0" smtClean="0">
                <a:latin typeface="標楷體" panose="03000509000000000000" pitchFamily="65" charset="-120"/>
                <a:ea typeface="標楷體" panose="03000509000000000000" pitchFamily="65" charset="-120"/>
              </a:rPr>
              <a:t>協會 </a:t>
            </a:r>
            <a:r>
              <a:rPr lang="en-US" altLang="zh-TW" dirty="0" smtClean="0">
                <a:latin typeface="標楷體" panose="03000509000000000000" pitchFamily="65" charset="-120"/>
                <a:ea typeface="標楷體" panose="03000509000000000000" pitchFamily="65" charset="-120"/>
                <a:hlinkClick r:id="rId4"/>
              </a:rPr>
              <a:t>http</a:t>
            </a:r>
            <a:r>
              <a:rPr lang="en-US" altLang="zh-TW" dirty="0">
                <a:latin typeface="標楷體" panose="03000509000000000000" pitchFamily="65" charset="-120"/>
                <a:ea typeface="標楷體" panose="03000509000000000000" pitchFamily="65" charset="-120"/>
                <a:hlinkClick r:id="rId4"/>
              </a:rPr>
              <a:t>://</a:t>
            </a:r>
            <a:r>
              <a:rPr lang="en-US" altLang="zh-TW" dirty="0" smtClean="0">
                <a:latin typeface="標楷體" panose="03000509000000000000" pitchFamily="65" charset="-120"/>
                <a:ea typeface="標楷體" panose="03000509000000000000" pitchFamily="65" charset="-120"/>
                <a:hlinkClick r:id="rId4"/>
              </a:rPr>
              <a:t>www.cspha.org.tw</a:t>
            </a:r>
            <a:endParaRPr lang="en-US" altLang="zh-TW"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hlinkClick r:id="rId5"/>
              </a:rPr>
              <a:t>http://www.ilong-termcare.com/2016/03/07/</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腰痛剋星出場！用轉移位輔具，迅速逮捕照護運動</a:t>
            </a:r>
            <a:r>
              <a:rPr lang="en-US" altLang="zh-TW" dirty="0">
                <a:latin typeface="標楷體" panose="03000509000000000000" pitchFamily="65" charset="-120"/>
                <a:ea typeface="標楷體" panose="03000509000000000000" pitchFamily="65" charset="-120"/>
              </a:rPr>
              <a:t>/</a:t>
            </a:r>
          </a:p>
          <a:p>
            <a:r>
              <a:rPr lang="en-US" altLang="zh-TW" dirty="0">
                <a:latin typeface="標楷體" panose="03000509000000000000" pitchFamily="65" charset="-120"/>
                <a:ea typeface="標楷體" panose="03000509000000000000" pitchFamily="65" charset="-120"/>
                <a:hlinkClick r:id="rId6"/>
              </a:rPr>
              <a:t>http://www.ilong-termcare.com/2016/04/22/</a:t>
            </a:r>
            <a:endParaRPr lang="en-US" altLang="zh-TW"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輔具介紹</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如廁輔具大集合</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讓上廁所變得更容易</a:t>
            </a:r>
            <a:r>
              <a:rPr lang="en-US" altLang="zh-TW" dirty="0">
                <a:latin typeface="標楷體" panose="03000509000000000000" pitchFamily="65" charset="-120"/>
                <a:ea typeface="標楷體" panose="03000509000000000000" pitchFamily="65" charset="-120"/>
              </a:rPr>
              <a:t>/</a:t>
            </a:r>
          </a:p>
          <a:p>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6870829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zh-TW" altLang="en-US" smtClean="0">
                <a:latin typeface="標楷體" panose="03000509000000000000" pitchFamily="65" charset="-120"/>
                <a:ea typeface="標楷體" panose="03000509000000000000" pitchFamily="65" charset="-120"/>
              </a:rPr>
              <a:t>正確的搬運技巧</a:t>
            </a:r>
          </a:p>
        </p:txBody>
      </p:sp>
      <p:sp>
        <p:nvSpPr>
          <p:cNvPr id="46083" name="Rectangle 3"/>
          <p:cNvSpPr>
            <a:spLocks noGrp="1" noChangeArrowheads="1"/>
          </p:cNvSpPr>
          <p:nvPr>
            <p:ph idx="1"/>
          </p:nvPr>
        </p:nvSpPr>
        <p:spPr/>
        <p:txBody>
          <a:bodyPr/>
          <a:lstStyle/>
          <a:p>
            <a:r>
              <a:rPr lang="zh-TW" altLang="en-US" smtClean="0">
                <a:latin typeface="標楷體" panose="03000509000000000000" pitchFamily="65" charset="-120"/>
                <a:ea typeface="標楷體" panose="03000509000000000000" pitchFamily="65" charset="-120"/>
              </a:rPr>
              <a:t>搬運技巧概念</a:t>
            </a:r>
            <a:r>
              <a:rPr lang="en-US" altLang="zh-TW" smtClean="0">
                <a:latin typeface="標楷體" panose="03000509000000000000" pitchFamily="65" charset="-120"/>
                <a:ea typeface="標楷體" panose="03000509000000000000" pitchFamily="65" charset="-120"/>
              </a:rPr>
              <a:t>(</a:t>
            </a:r>
            <a:r>
              <a:rPr lang="zh-TW" altLang="en-US" smtClean="0">
                <a:latin typeface="標楷體" panose="03000509000000000000" pitchFamily="65" charset="-120"/>
                <a:ea typeface="標楷體" panose="03000509000000000000" pitchFamily="65" charset="-120"/>
              </a:rPr>
              <a:t>一般性概念</a:t>
            </a:r>
            <a:r>
              <a:rPr lang="en-US" altLang="zh-TW" smtClean="0">
                <a:latin typeface="標楷體" panose="03000509000000000000" pitchFamily="65" charset="-120"/>
                <a:ea typeface="標楷體" panose="03000509000000000000" pitchFamily="65" charset="-120"/>
              </a:rPr>
              <a:t>)</a:t>
            </a:r>
          </a:p>
          <a:p>
            <a:endParaRPr lang="en-US" altLang="zh-TW" smtClean="0">
              <a:latin typeface="標楷體" panose="03000509000000000000" pitchFamily="65" charset="-120"/>
              <a:ea typeface="標楷體" panose="03000509000000000000" pitchFamily="65" charset="-120"/>
            </a:endParaRPr>
          </a:p>
        </p:txBody>
      </p:sp>
      <p:pic>
        <p:nvPicPr>
          <p:cNvPr id="460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1" y="2708276"/>
            <a:ext cx="7777163" cy="374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57663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873376" y="1"/>
            <a:ext cx="7794625" cy="1052513"/>
          </a:xfrm>
        </p:spPr>
        <p:txBody>
          <a:bodyPr/>
          <a:lstStyle/>
          <a:p>
            <a:r>
              <a:rPr lang="zh-TW" altLang="en-US">
                <a:latin typeface="標楷體" panose="03000509000000000000" pitchFamily="65" charset="-120"/>
                <a:ea typeface="標楷體" panose="03000509000000000000" pitchFamily="65" charset="-120"/>
              </a:rPr>
              <a:t>男女生大概的負重</a:t>
            </a:r>
          </a:p>
        </p:txBody>
      </p:sp>
      <p:sp>
        <p:nvSpPr>
          <p:cNvPr id="59395" name="Rectangle 3"/>
          <p:cNvSpPr>
            <a:spLocks noGrp="1" noChangeArrowheads="1"/>
          </p:cNvSpPr>
          <p:nvPr>
            <p:ph idx="1"/>
          </p:nvPr>
        </p:nvSpPr>
        <p:spPr/>
        <p:txBody>
          <a:bodyPr/>
          <a:lstStyle/>
          <a:p>
            <a:endParaRPr lang="zh-TW" altLang="zh-TW"/>
          </a:p>
        </p:txBody>
      </p:sp>
      <p:pic>
        <p:nvPicPr>
          <p:cNvPr id="593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33464"/>
            <a:ext cx="9144000" cy="582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23414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zh-TW" altLang="en-US">
                <a:latin typeface="標楷體" panose="03000509000000000000" pitchFamily="65" charset="-120"/>
                <a:ea typeface="標楷體" panose="03000509000000000000" pitchFamily="65" charset="-120"/>
              </a:rPr>
              <a:t>重要概念</a:t>
            </a:r>
          </a:p>
        </p:txBody>
      </p:sp>
      <p:sp>
        <p:nvSpPr>
          <p:cNvPr id="60419" name="Rectangle 3"/>
          <p:cNvSpPr>
            <a:spLocks noGrp="1" noChangeArrowheads="1"/>
          </p:cNvSpPr>
          <p:nvPr>
            <p:ph sz="half" idx="1"/>
          </p:nvPr>
        </p:nvSpPr>
        <p:spPr/>
        <p:txBody>
          <a:bodyPr>
            <a:normAutofit/>
          </a:bodyPr>
          <a:lstStyle/>
          <a:p>
            <a:r>
              <a:rPr lang="zh-TW" altLang="en-US" sz="2400" b="1" i="1" dirty="0">
                <a:latin typeface="標楷體" panose="03000509000000000000" pitchFamily="65" charset="-120"/>
                <a:ea typeface="標楷體" panose="03000509000000000000" pitchFamily="65" charset="-120"/>
              </a:rPr>
              <a:t>搬運前先想一下</a:t>
            </a:r>
          </a:p>
          <a:p>
            <a:r>
              <a:rPr lang="zh-TW" altLang="en-US" sz="2400" b="1" i="1" dirty="0">
                <a:latin typeface="標楷體" panose="03000509000000000000" pitchFamily="65" charset="-120"/>
                <a:ea typeface="標楷體" panose="03000509000000000000" pitchFamily="65" charset="-120"/>
              </a:rPr>
              <a:t>儘量將重物靠近手腕處。</a:t>
            </a:r>
          </a:p>
          <a:p>
            <a:r>
              <a:rPr lang="zh-TW" altLang="en-US" sz="2400" b="1" i="1" dirty="0">
                <a:latin typeface="標楷體" panose="03000509000000000000" pitchFamily="65" charset="-120"/>
                <a:ea typeface="標楷體" panose="03000509000000000000" pitchFamily="65" charset="-120"/>
              </a:rPr>
              <a:t>採取較穩的姿勢</a:t>
            </a:r>
          </a:p>
          <a:p>
            <a:r>
              <a:rPr lang="zh-TW" altLang="en-US" sz="2400" b="1" i="1" dirty="0">
                <a:latin typeface="標楷體" panose="03000509000000000000" pitchFamily="65" charset="-120"/>
                <a:ea typeface="標楷體" panose="03000509000000000000" pitchFamily="65" charset="-120"/>
              </a:rPr>
              <a:t>要好好的握住</a:t>
            </a:r>
            <a:r>
              <a:rPr lang="en-US" altLang="zh-TW" sz="2400" b="1" i="1" dirty="0">
                <a:latin typeface="標楷體" panose="03000509000000000000" pitchFamily="65" charset="-120"/>
                <a:ea typeface="標楷體" panose="03000509000000000000" pitchFamily="65" charset="-120"/>
              </a:rPr>
              <a:t>/</a:t>
            </a:r>
            <a:r>
              <a:rPr lang="zh-TW" altLang="en-US" sz="2400" b="1" i="1" dirty="0">
                <a:latin typeface="標楷體" panose="03000509000000000000" pitchFamily="65" charset="-120"/>
                <a:ea typeface="標楷體" panose="03000509000000000000" pitchFamily="65" charset="-120"/>
              </a:rPr>
              <a:t>找到好施力的點</a:t>
            </a:r>
          </a:p>
          <a:p>
            <a:r>
              <a:rPr lang="zh-TW" altLang="en-US" sz="2400" b="1" i="1" dirty="0">
                <a:latin typeface="標楷體" panose="03000509000000000000" pitchFamily="65" charset="-120"/>
                <a:ea typeface="標楷體" panose="03000509000000000000" pitchFamily="65" charset="-120"/>
              </a:rPr>
              <a:t>在好的姿勢下開始搬運</a:t>
            </a:r>
          </a:p>
        </p:txBody>
      </p:sp>
      <p:sp>
        <p:nvSpPr>
          <p:cNvPr id="60420" name="Rectangle 4"/>
          <p:cNvSpPr>
            <a:spLocks noGrp="1" noChangeArrowheads="1"/>
          </p:cNvSpPr>
          <p:nvPr>
            <p:ph sz="half" idx="2"/>
          </p:nvPr>
        </p:nvSpPr>
        <p:spPr/>
        <p:txBody>
          <a:bodyPr>
            <a:normAutofit/>
          </a:bodyPr>
          <a:lstStyle/>
          <a:p>
            <a:r>
              <a:rPr lang="zh-TW" altLang="en-US" sz="2400" b="1" i="1">
                <a:latin typeface="標楷體" panose="03000509000000000000" pitchFamily="65" charset="-120"/>
                <a:ea typeface="標楷體" panose="03000509000000000000" pitchFamily="65" charset="-120"/>
              </a:rPr>
              <a:t>搬運時不要再讓腰更近一步彎曲 </a:t>
            </a:r>
          </a:p>
          <a:p>
            <a:r>
              <a:rPr lang="zh-TW" altLang="en-US" sz="2400" b="1" i="1">
                <a:latin typeface="標楷體" panose="03000509000000000000" pitchFamily="65" charset="-120"/>
                <a:ea typeface="標楷體" panose="03000509000000000000" pitchFamily="65" charset="-120"/>
              </a:rPr>
              <a:t>避免腰部扭轉或偏向一側，特別是腰部彎曲時。</a:t>
            </a:r>
          </a:p>
          <a:p>
            <a:r>
              <a:rPr lang="zh-TW" altLang="en-US" sz="2400" b="1" i="1">
                <a:latin typeface="標楷體" panose="03000509000000000000" pitchFamily="65" charset="-120"/>
                <a:ea typeface="標楷體" panose="03000509000000000000" pitchFamily="65" charset="-120"/>
              </a:rPr>
              <a:t>在搬運處理的過程中保持頭抬高</a:t>
            </a:r>
          </a:p>
          <a:p>
            <a:r>
              <a:rPr lang="zh-TW" altLang="en-US" sz="2400" b="1" i="1">
                <a:latin typeface="標楷體" panose="03000509000000000000" pitchFamily="65" charset="-120"/>
                <a:ea typeface="標楷體" panose="03000509000000000000" pitchFamily="65" charset="-120"/>
              </a:rPr>
              <a:t>不要搬運或處理超過輕易可以處理的重量</a:t>
            </a:r>
          </a:p>
          <a:p>
            <a:r>
              <a:rPr lang="zh-TW" altLang="en-US" sz="2400" b="1" i="1">
                <a:latin typeface="標楷體" panose="03000509000000000000" pitchFamily="65" charset="-120"/>
                <a:ea typeface="標楷體" panose="03000509000000000000" pitchFamily="65" charset="-120"/>
              </a:rPr>
              <a:t>放下後再調整。</a:t>
            </a:r>
          </a:p>
          <a:p>
            <a:endParaRPr lang="en-US" altLang="zh-TW" sz="2400">
              <a:latin typeface="標楷體" panose="03000509000000000000" pitchFamily="65" charset="-120"/>
              <a:ea typeface="標楷體" panose="03000509000000000000" pitchFamily="65" charset="-120"/>
            </a:endParaRPr>
          </a:p>
        </p:txBody>
      </p:sp>
      <p:pic>
        <p:nvPicPr>
          <p:cNvPr id="60421" name="Picture 5" descr="MC9002125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0463" y="260351"/>
            <a:ext cx="1339850" cy="1368425"/>
          </a:xfrm>
          <a:prstGeom prst="rect">
            <a:avLst/>
          </a:prstGeom>
          <a:noFill/>
          <a:extLst>
            <a:ext uri="{909E8E84-426E-40DD-AFC4-6F175D3DCCD1}">
              <a14:hiddenFill xmlns:a14="http://schemas.microsoft.com/office/drawing/2010/main">
                <a:solidFill>
                  <a:srgbClr val="FFFFFF"/>
                </a:solidFill>
              </a14:hiddenFill>
            </a:ext>
          </a:extLst>
        </p:spPr>
      </p:pic>
      <p:pic>
        <p:nvPicPr>
          <p:cNvPr id="60422" name="Picture 6" descr="MC90043749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8026" y="260350"/>
            <a:ext cx="1471613" cy="1512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692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zh-TW" altLang="en-US">
                <a:latin typeface="標楷體" panose="03000509000000000000" pitchFamily="65" charset="-120"/>
                <a:ea typeface="標楷體" panose="03000509000000000000" pitchFamily="65" charset="-120"/>
              </a:rPr>
              <a:t>搬運常見錯誤與解決方式</a:t>
            </a:r>
          </a:p>
        </p:txBody>
      </p:sp>
      <p:sp>
        <p:nvSpPr>
          <p:cNvPr id="61443" name="Rectangle 3"/>
          <p:cNvSpPr>
            <a:spLocks noGrp="1" noChangeArrowheads="1"/>
          </p:cNvSpPr>
          <p:nvPr>
            <p:ph sz="half" idx="1"/>
          </p:nvPr>
        </p:nvSpPr>
        <p:spPr/>
        <p:txBody>
          <a:bodyPr>
            <a:normAutofit/>
          </a:bodyPr>
          <a:lstStyle/>
          <a:p>
            <a:pPr>
              <a:lnSpc>
                <a:spcPct val="90000"/>
              </a:lnSpc>
            </a:pPr>
            <a:r>
              <a:rPr lang="zh-TW" altLang="en-US" sz="2400" dirty="0">
                <a:latin typeface="標楷體" panose="03000509000000000000" pitchFamily="65" charset="-120"/>
                <a:ea typeface="標楷體" panose="03000509000000000000" pitchFamily="65" charset="-120"/>
              </a:rPr>
              <a:t>常見錯誤</a:t>
            </a:r>
          </a:p>
          <a:p>
            <a:pPr>
              <a:lnSpc>
                <a:spcPct val="90000"/>
              </a:lnSpc>
            </a:pP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彎腰旦腳直</a:t>
            </a:r>
          </a:p>
          <a:p>
            <a:pPr>
              <a:lnSpc>
                <a:spcPct val="90000"/>
              </a:lnSpc>
            </a:pPr>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搬運物離身體太遠</a:t>
            </a:r>
          </a:p>
          <a:p>
            <a:pPr>
              <a:lnSpc>
                <a:spcPct val="90000"/>
              </a:lnSpc>
            </a:pP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搬運時扭腰</a:t>
            </a:r>
          </a:p>
          <a:p>
            <a:pPr>
              <a:lnSpc>
                <a:spcPct val="90000"/>
              </a:lnSpc>
            </a:pPr>
            <a:r>
              <a:rPr lang="en-US" altLang="zh-TW" sz="2400" dirty="0">
                <a:latin typeface="標楷體" panose="03000509000000000000" pitchFamily="65" charset="-120"/>
                <a:ea typeface="標楷體" panose="03000509000000000000" pitchFamily="65" charset="-120"/>
              </a:rPr>
              <a:t>4.</a:t>
            </a:r>
            <a:r>
              <a:rPr lang="zh-TW" altLang="en-US" sz="2400" dirty="0">
                <a:latin typeface="標楷體" panose="03000509000000000000" pitchFamily="65" charset="-120"/>
                <a:ea typeface="標楷體" panose="03000509000000000000" pitchFamily="65" charset="-120"/>
              </a:rPr>
              <a:t>搬運時失去平衡</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腳太近、重量不平均或不穩、太重</a:t>
            </a:r>
            <a:r>
              <a:rPr lang="en-US" altLang="zh-TW" sz="2400" dirty="0">
                <a:latin typeface="標楷體" panose="03000509000000000000" pitchFamily="65" charset="-120"/>
                <a:ea typeface="標楷體" panose="03000509000000000000" pitchFamily="65" charset="-120"/>
              </a:rPr>
              <a:t>)</a:t>
            </a:r>
          </a:p>
          <a:p>
            <a:pPr>
              <a:lnSpc>
                <a:spcPct val="90000"/>
              </a:lnSpc>
            </a:pPr>
            <a:r>
              <a:rPr lang="en-US" altLang="zh-TW" sz="2400" dirty="0">
                <a:latin typeface="標楷體" panose="03000509000000000000" pitchFamily="65" charset="-120"/>
                <a:ea typeface="標楷體" panose="03000509000000000000" pitchFamily="65" charset="-120"/>
              </a:rPr>
              <a:t>5.</a:t>
            </a:r>
            <a:r>
              <a:rPr lang="zh-TW" altLang="en-US" sz="2400" dirty="0">
                <a:latin typeface="標楷體" panose="03000509000000000000" pitchFamily="65" charset="-120"/>
                <a:ea typeface="標楷體" panose="03000509000000000000" pitchFamily="65" charset="-120"/>
              </a:rPr>
              <a:t>路徑雜亂</a:t>
            </a:r>
          </a:p>
          <a:p>
            <a:pPr>
              <a:lnSpc>
                <a:spcPct val="90000"/>
              </a:lnSpc>
            </a:pPr>
            <a:r>
              <a:rPr lang="en-US" altLang="zh-TW" sz="2400" dirty="0">
                <a:latin typeface="標楷體" panose="03000509000000000000" pitchFamily="65" charset="-120"/>
                <a:ea typeface="標楷體" panose="03000509000000000000" pitchFamily="65" charset="-120"/>
              </a:rPr>
              <a:t>6.2</a:t>
            </a:r>
            <a:r>
              <a:rPr lang="zh-TW" altLang="en-US" sz="2400" dirty="0">
                <a:latin typeface="標楷體" panose="03000509000000000000" pitchFamily="65" charset="-120"/>
                <a:ea typeface="標楷體" panose="03000509000000000000" pitchFamily="65" charset="-120"/>
              </a:rPr>
              <a:t>人搬運沒默契</a:t>
            </a:r>
          </a:p>
        </p:txBody>
      </p:sp>
      <p:sp>
        <p:nvSpPr>
          <p:cNvPr id="61444" name="Rectangle 4"/>
          <p:cNvSpPr>
            <a:spLocks noGrp="1" noChangeArrowheads="1"/>
          </p:cNvSpPr>
          <p:nvPr>
            <p:ph sz="half" idx="2"/>
          </p:nvPr>
        </p:nvSpPr>
        <p:spPr/>
        <p:txBody>
          <a:bodyPr>
            <a:normAutofit/>
          </a:bodyPr>
          <a:lstStyle/>
          <a:p>
            <a:pPr>
              <a:lnSpc>
                <a:spcPct val="90000"/>
              </a:lnSpc>
            </a:pPr>
            <a:r>
              <a:rPr lang="zh-TW" altLang="en-US" sz="2400">
                <a:latin typeface="標楷體" panose="03000509000000000000" pitchFamily="65" charset="-120"/>
                <a:ea typeface="標楷體" panose="03000509000000000000" pitchFamily="65" charset="-120"/>
              </a:rPr>
              <a:t>解決方式</a:t>
            </a:r>
          </a:p>
          <a:p>
            <a:pPr>
              <a:lnSpc>
                <a:spcPct val="90000"/>
              </a:lnSpc>
            </a:pPr>
            <a:r>
              <a:rPr lang="en-US" altLang="zh-TW" sz="2400">
                <a:latin typeface="標楷體" panose="03000509000000000000" pitchFamily="65" charset="-120"/>
                <a:ea typeface="標楷體" panose="03000509000000000000" pitchFamily="65" charset="-120"/>
              </a:rPr>
              <a:t>1.</a:t>
            </a:r>
            <a:r>
              <a:rPr lang="zh-TW" altLang="en-US" sz="2400">
                <a:latin typeface="標楷體" panose="03000509000000000000" pitchFamily="65" charset="-120"/>
                <a:ea typeface="標楷體" panose="03000509000000000000" pitchFamily="65" charset="-120"/>
              </a:rPr>
              <a:t>直腰、屈膝</a:t>
            </a:r>
          </a:p>
          <a:p>
            <a:pPr>
              <a:lnSpc>
                <a:spcPct val="90000"/>
              </a:lnSpc>
            </a:pPr>
            <a:r>
              <a:rPr lang="en-US" altLang="zh-TW" sz="2400">
                <a:latin typeface="標楷體" panose="03000509000000000000" pitchFamily="65" charset="-120"/>
                <a:ea typeface="標楷體" panose="03000509000000000000" pitchFamily="65" charset="-120"/>
              </a:rPr>
              <a:t>2.</a:t>
            </a:r>
            <a:r>
              <a:rPr lang="zh-TW" altLang="en-US" sz="2400">
                <a:latin typeface="標楷體" panose="03000509000000000000" pitchFamily="65" charset="-120"/>
                <a:ea typeface="標楷體" panose="03000509000000000000" pitchFamily="65" charset="-120"/>
              </a:rPr>
              <a:t>重量靠近身體</a:t>
            </a:r>
          </a:p>
          <a:p>
            <a:pPr>
              <a:lnSpc>
                <a:spcPct val="90000"/>
              </a:lnSpc>
            </a:pPr>
            <a:r>
              <a:rPr lang="en-US" altLang="zh-TW" sz="2400">
                <a:latin typeface="標楷體" panose="03000509000000000000" pitchFamily="65" charset="-120"/>
                <a:ea typeface="標楷體" panose="03000509000000000000" pitchFamily="65" charset="-120"/>
              </a:rPr>
              <a:t>3.</a:t>
            </a:r>
            <a:r>
              <a:rPr lang="zh-TW" altLang="en-US" sz="2400">
                <a:latin typeface="標楷體" panose="03000509000000000000" pitchFamily="65" charset="-120"/>
                <a:ea typeface="標楷體" panose="03000509000000000000" pitchFamily="65" charset="-120"/>
              </a:rPr>
              <a:t>重新設計搬運方式避免扭腰</a:t>
            </a:r>
          </a:p>
          <a:p>
            <a:pPr>
              <a:lnSpc>
                <a:spcPct val="90000"/>
              </a:lnSpc>
            </a:pPr>
            <a:r>
              <a:rPr lang="en-US" altLang="zh-TW" sz="2400">
                <a:latin typeface="標楷體" panose="03000509000000000000" pitchFamily="65" charset="-120"/>
                <a:ea typeface="標楷體" panose="03000509000000000000" pitchFamily="65" charset="-120"/>
              </a:rPr>
              <a:t>4.</a:t>
            </a:r>
            <a:r>
              <a:rPr lang="zh-TW" altLang="en-US" sz="2400">
                <a:latin typeface="標楷體" panose="03000509000000000000" pitchFamily="65" charset="-120"/>
                <a:ea typeface="標楷體" panose="03000509000000000000" pitchFamily="65" charset="-120"/>
              </a:rPr>
              <a:t>保持與肩同寬的平衡姿勢、搬運前先試搬、太重找人或機器協助</a:t>
            </a:r>
          </a:p>
          <a:p>
            <a:pPr>
              <a:lnSpc>
                <a:spcPct val="90000"/>
              </a:lnSpc>
            </a:pPr>
            <a:r>
              <a:rPr lang="en-US" altLang="zh-TW" sz="2400">
                <a:latin typeface="標楷體" panose="03000509000000000000" pitchFamily="65" charset="-120"/>
                <a:ea typeface="標楷體" panose="03000509000000000000" pitchFamily="65" charset="-120"/>
              </a:rPr>
              <a:t>5.</a:t>
            </a:r>
            <a:r>
              <a:rPr lang="zh-TW" altLang="en-US" sz="2400">
                <a:latin typeface="標楷體" panose="03000509000000000000" pitchFamily="65" charset="-120"/>
                <a:ea typeface="標楷體" panose="03000509000000000000" pitchFamily="65" charset="-120"/>
              </a:rPr>
              <a:t>預先計畫並清理路徑</a:t>
            </a:r>
          </a:p>
          <a:p>
            <a:pPr>
              <a:lnSpc>
                <a:spcPct val="90000"/>
              </a:lnSpc>
            </a:pPr>
            <a:r>
              <a:rPr lang="en-US" altLang="zh-TW" sz="2400">
                <a:latin typeface="標楷體" panose="03000509000000000000" pitchFamily="65" charset="-120"/>
                <a:ea typeface="標楷體" panose="03000509000000000000" pitchFamily="65" charset="-120"/>
              </a:rPr>
              <a:t>6.</a:t>
            </a:r>
            <a:r>
              <a:rPr lang="zh-TW" altLang="en-US" sz="2400">
                <a:latin typeface="標楷體" panose="03000509000000000000" pitchFamily="65" charset="-120"/>
                <a:ea typeface="標楷體" panose="03000509000000000000" pitchFamily="65" charset="-120"/>
              </a:rPr>
              <a:t>搬運前先溝通</a:t>
            </a:r>
          </a:p>
        </p:txBody>
      </p:sp>
    </p:spTree>
    <p:extLst>
      <p:ext uri="{BB962C8B-B14F-4D97-AF65-F5344CB8AC3E}">
        <p14:creationId xmlns:p14="http://schemas.microsoft.com/office/powerpoint/2010/main" val="29644588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zh-TW" altLang="en-US" smtClean="0">
                <a:latin typeface="標楷體" panose="03000509000000000000" pitchFamily="65" charset="-120"/>
                <a:ea typeface="標楷體" panose="03000509000000000000" pitchFamily="65" charset="-120"/>
              </a:rPr>
              <a:t>搬運技巧建議</a:t>
            </a:r>
          </a:p>
        </p:txBody>
      </p:sp>
      <p:sp>
        <p:nvSpPr>
          <p:cNvPr id="61443" name="Rectangle 3"/>
          <p:cNvSpPr>
            <a:spLocks noGrp="1" noChangeArrowheads="1"/>
          </p:cNvSpPr>
          <p:nvPr>
            <p:ph idx="1"/>
          </p:nvPr>
        </p:nvSpPr>
        <p:spPr/>
        <p:txBody>
          <a:bodyPr/>
          <a:lstStyle/>
          <a:p>
            <a:pPr eaLnBrk="1" hangingPunct="1"/>
            <a:r>
              <a:rPr lang="en-US" altLang="zh-TW" dirty="0" smtClean="0">
                <a:latin typeface="標楷體" panose="03000509000000000000" pitchFamily="65" charset="-120"/>
                <a:ea typeface="標楷體" panose="03000509000000000000" pitchFamily="65" charset="-120"/>
              </a:rPr>
              <a:t>1.</a:t>
            </a:r>
            <a:r>
              <a:rPr lang="zh-TW" altLang="en-US" dirty="0" smtClean="0">
                <a:latin typeface="標楷體" panose="03000509000000000000" pitchFamily="65" charset="-120"/>
                <a:ea typeface="標楷體" panose="03000509000000000000" pitchFamily="65" charset="-120"/>
              </a:rPr>
              <a:t>儘量將重量靠近自己</a:t>
            </a:r>
          </a:p>
          <a:p>
            <a:pPr eaLnBrk="1" hangingPunct="1"/>
            <a:r>
              <a:rPr lang="en-US" altLang="zh-TW" dirty="0" smtClean="0">
                <a:latin typeface="標楷體" panose="03000509000000000000" pitchFamily="65" charset="-120"/>
                <a:ea typeface="標楷體" panose="03000509000000000000" pitchFamily="65" charset="-120"/>
              </a:rPr>
              <a:t>2.</a:t>
            </a:r>
            <a:r>
              <a:rPr lang="zh-TW" altLang="en-US" dirty="0" smtClean="0">
                <a:latin typeface="標楷體" panose="03000509000000000000" pitchFamily="65" charset="-120"/>
                <a:ea typeface="標楷體" panose="03000509000000000000" pitchFamily="65" charset="-120"/>
              </a:rPr>
              <a:t>背部保持挺直</a:t>
            </a:r>
          </a:p>
          <a:p>
            <a:pPr eaLnBrk="1" hangingPunct="1"/>
            <a:r>
              <a:rPr lang="en-US" altLang="zh-TW" dirty="0" smtClean="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雙腳打開</a:t>
            </a:r>
          </a:p>
          <a:p>
            <a:pPr eaLnBrk="1" hangingPunct="1"/>
            <a:r>
              <a:rPr lang="en-US" altLang="zh-TW" dirty="0" smtClean="0">
                <a:latin typeface="標楷體" panose="03000509000000000000" pitchFamily="65" charset="-120"/>
                <a:ea typeface="標楷體" panose="03000509000000000000" pitchFamily="65" charset="-120"/>
              </a:rPr>
              <a:t>4.</a:t>
            </a:r>
            <a:r>
              <a:rPr lang="zh-TW" altLang="en-US" dirty="0" smtClean="0">
                <a:latin typeface="標楷體" panose="03000509000000000000" pitchFamily="65" charset="-120"/>
                <a:ea typeface="標楷體" panose="03000509000000000000" pitchFamily="65" charset="-120"/>
              </a:rPr>
              <a:t>屈膝</a:t>
            </a:r>
          </a:p>
          <a:p>
            <a:pPr eaLnBrk="1" hangingPunct="1"/>
            <a:r>
              <a:rPr lang="en-US" altLang="zh-TW" dirty="0" smtClean="0">
                <a:latin typeface="標楷體" panose="03000509000000000000" pitchFamily="65" charset="-120"/>
                <a:ea typeface="標楷體" panose="03000509000000000000" pitchFamily="65" charset="-120"/>
              </a:rPr>
              <a:t>5.</a:t>
            </a:r>
            <a:r>
              <a:rPr lang="zh-TW" altLang="en-US" dirty="0" smtClean="0">
                <a:latin typeface="標楷體" panose="03000509000000000000" pitchFamily="65" charset="-120"/>
                <a:ea typeface="標楷體" panose="03000509000000000000" pitchFamily="65" charset="-120"/>
              </a:rPr>
              <a:t>頭保持向前、搬運時保持平衡、脊柱保持平衡與穩定</a:t>
            </a:r>
          </a:p>
          <a:p>
            <a:pPr eaLnBrk="1" hangingPunct="1"/>
            <a:r>
              <a:rPr lang="en-US" altLang="zh-TW" dirty="0" smtClean="0">
                <a:latin typeface="標楷體" panose="03000509000000000000" pitchFamily="65" charset="-120"/>
                <a:ea typeface="標楷體" panose="03000509000000000000" pitchFamily="65" charset="-120"/>
              </a:rPr>
              <a:t>6.</a:t>
            </a:r>
            <a:r>
              <a:rPr lang="zh-TW" altLang="en-US" dirty="0" smtClean="0">
                <a:latin typeface="標楷體" panose="03000509000000000000" pitchFamily="65" charset="-120"/>
                <a:ea typeface="標楷體" panose="03000509000000000000" pitchFamily="65" charset="-120"/>
              </a:rPr>
              <a:t>搬運時保持呼吸</a:t>
            </a:r>
          </a:p>
        </p:txBody>
      </p:sp>
      <p:sp>
        <p:nvSpPr>
          <p:cNvPr id="61444" name="投影片編號版面配置區 1"/>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fld id="{77E1FA1D-4077-4AF6-9282-54F132B40F7A}" type="slidenum">
              <a:rPr kumimoji="0" lang="en-US" altLang="zh-TW" sz="1400"/>
              <a:pPr>
                <a:spcBef>
                  <a:spcPct val="0"/>
                </a:spcBef>
                <a:buClrTx/>
                <a:buSzTx/>
                <a:buFontTx/>
                <a:buNone/>
              </a:pPr>
              <a:t>49</a:t>
            </a:fld>
            <a:endParaRPr kumimoji="0" lang="en-US" altLang="zh-TW" sz="1400"/>
          </a:p>
        </p:txBody>
      </p:sp>
    </p:spTree>
    <p:extLst>
      <p:ext uri="{BB962C8B-B14F-4D97-AF65-F5344CB8AC3E}">
        <p14:creationId xmlns:p14="http://schemas.microsoft.com/office/powerpoint/2010/main" val="1267708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a:hlinkClick r:id="rId2" action="ppaction://hlinkfile" highlightClick="1"/>
          </p:cNvPr>
          <p:cNvSpPr>
            <a:spLocks noChangeArrowheads="1"/>
          </p:cNvSpPr>
          <p:nvPr/>
        </p:nvSpPr>
        <p:spPr bwMode="auto">
          <a:xfrm>
            <a:off x="1431235" y="404812"/>
            <a:ext cx="9044608" cy="1712223"/>
          </a:xfrm>
          <a:prstGeom prst="actionButtonMovie">
            <a:avLst/>
          </a:prstGeom>
          <a:solidFill>
            <a:schemeClr val="bg1"/>
          </a:solidFill>
          <a:ln>
            <a:solidFill>
              <a:schemeClr val="accent5"/>
            </a:solidFill>
          </a:ln>
          <a:effectLst/>
          <a:extLst/>
        </p:spPr>
        <p:txBody>
          <a:bodyPr wrap="none" anchor="ctr"/>
          <a:lstStyle>
            <a:lvl1pPr>
              <a:defRPr kumimoji="1">
                <a:solidFill>
                  <a:schemeClr val="tx1"/>
                </a:solidFill>
                <a:latin typeface="Tahoma" panose="020B0604030504040204" pitchFamily="34" charset="0"/>
                <a:ea typeface="微軟正黑體" panose="020B0604030504040204" pitchFamily="34" charset="-120"/>
              </a:defRPr>
            </a:lvl1pPr>
            <a:lvl2pPr marL="742950" indent="-285750">
              <a:defRPr kumimoji="1">
                <a:solidFill>
                  <a:schemeClr val="tx1"/>
                </a:solidFill>
                <a:latin typeface="Tahoma" panose="020B0604030504040204" pitchFamily="34" charset="0"/>
                <a:ea typeface="微軟正黑體" panose="020B0604030504040204" pitchFamily="34" charset="-120"/>
              </a:defRPr>
            </a:lvl2pPr>
            <a:lvl3pPr marL="1143000" indent="-228600">
              <a:defRPr kumimoji="1">
                <a:solidFill>
                  <a:schemeClr val="tx1"/>
                </a:solidFill>
                <a:latin typeface="Tahoma" panose="020B0604030504040204" pitchFamily="34" charset="0"/>
                <a:ea typeface="微軟正黑體" panose="020B0604030504040204" pitchFamily="34" charset="-120"/>
              </a:defRPr>
            </a:lvl3pPr>
            <a:lvl4pPr marL="1600200" indent="-228600">
              <a:defRPr kumimoji="1">
                <a:solidFill>
                  <a:schemeClr val="tx1"/>
                </a:solidFill>
                <a:latin typeface="Tahoma" panose="020B0604030504040204" pitchFamily="34" charset="0"/>
                <a:ea typeface="微軟正黑體" panose="020B0604030504040204" pitchFamily="34" charset="-120"/>
              </a:defRPr>
            </a:lvl4pPr>
            <a:lvl5pPr marL="2057400" indent="-228600">
              <a:defRPr kumimoji="1">
                <a:solidFill>
                  <a:schemeClr val="tx1"/>
                </a:solidFill>
                <a:latin typeface="Tahoma" panose="020B060403050404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微軟正黑體" panose="020B0604030504040204" pitchFamily="34" charset="-120"/>
              </a:defRPr>
            </a:lvl9pPr>
          </a:lstStyle>
          <a:p>
            <a:pPr algn="ctr" eaLnBrk="1" hangingPunct="1"/>
            <a:r>
              <a:rPr lang="zh-TW" altLang="en-US" sz="3600" dirty="0">
                <a:solidFill>
                  <a:srgbClr val="FF0000"/>
                </a:solidFill>
                <a:latin typeface="Arial" panose="020B0604020202020204" pitchFamily="34" charset="0"/>
                <a:ea typeface="新細明體" panose="02020500000000000000" pitchFamily="18" charset="-120"/>
              </a:rPr>
              <a:t>想法</a:t>
            </a:r>
            <a:r>
              <a:rPr lang="zh-TW" altLang="en-US" sz="3600" dirty="0">
                <a:solidFill>
                  <a:schemeClr val="folHlink"/>
                </a:solidFill>
                <a:latin typeface="Arial" panose="020B0604020202020204" pitchFamily="34" charset="0"/>
                <a:ea typeface="新細明體" panose="02020500000000000000" pitchFamily="18" charset="-120"/>
                <a:hlinkClick r:id="rId3" action="ppaction://hlinkfile"/>
              </a:rPr>
              <a:t>改變</a:t>
            </a:r>
            <a:r>
              <a:rPr lang="zh-TW" altLang="en-US" sz="3600" dirty="0">
                <a:solidFill>
                  <a:schemeClr val="folHlink"/>
                </a:solidFill>
                <a:latin typeface="Arial" panose="020B0604020202020204" pitchFamily="34" charset="0"/>
                <a:ea typeface="新細明體" panose="02020500000000000000" pitchFamily="18" charset="-120"/>
              </a:rPr>
              <a:t>人生跟著改變</a:t>
            </a:r>
          </a:p>
          <a:p>
            <a:pPr algn="ctr" eaLnBrk="1" hangingPunct="1"/>
            <a:r>
              <a:rPr lang="zh-TW" altLang="en-US" sz="2000" dirty="0">
                <a:solidFill>
                  <a:srgbClr val="FF0066"/>
                </a:solidFill>
                <a:latin typeface="Arial" panose="020B0604020202020204" pitchFamily="34" charset="0"/>
                <a:ea typeface="新細明體" panose="02020500000000000000" pitchFamily="18" charset="-120"/>
              </a:rPr>
              <a:t>什麼都不能跟人家比   誰像你一樣沒有用啊</a:t>
            </a:r>
            <a:r>
              <a:rPr lang="en-US" altLang="zh-TW" sz="2000" dirty="0">
                <a:solidFill>
                  <a:srgbClr val="FF0066"/>
                </a:solidFill>
                <a:latin typeface="Arial" panose="020B0604020202020204" pitchFamily="34" charset="0"/>
                <a:ea typeface="新細明體" panose="02020500000000000000" pitchFamily="18" charset="-120"/>
              </a:rPr>
              <a:t>!</a:t>
            </a:r>
          </a:p>
          <a:p>
            <a:pPr algn="ctr" eaLnBrk="1" hangingPunct="1"/>
            <a:r>
              <a:rPr lang="zh-TW" altLang="en-US" sz="2000" dirty="0">
                <a:solidFill>
                  <a:srgbClr val="FF0066"/>
                </a:solidFill>
                <a:latin typeface="Arial" panose="020B0604020202020204" pitchFamily="34" charset="0"/>
                <a:ea typeface="新細明體" panose="02020500000000000000" pitchFamily="18" charset="-120"/>
              </a:rPr>
              <a:t>沒有誰跟你一樣啊   不用什麼都跟人家比</a:t>
            </a:r>
            <a:r>
              <a:rPr lang="en-US" altLang="zh-TW" sz="2000" dirty="0">
                <a:solidFill>
                  <a:srgbClr val="FF0066"/>
                </a:solidFill>
                <a:latin typeface="Arial" panose="020B0604020202020204" pitchFamily="34" charset="0"/>
                <a:ea typeface="新細明體" panose="02020500000000000000" pitchFamily="18" charset="-120"/>
              </a:rPr>
              <a:t>!</a:t>
            </a:r>
            <a:endParaRPr kumimoji="0" lang="en-US" altLang="zh-TW" sz="2000" dirty="0">
              <a:solidFill>
                <a:srgbClr val="FF0066"/>
              </a:solidFill>
              <a:latin typeface="Arial" panose="020B0604020202020204" pitchFamily="34" charset="0"/>
              <a:ea typeface="新細明體" panose="02020500000000000000" pitchFamily="18" charset="-120"/>
            </a:endParaRPr>
          </a:p>
        </p:txBody>
      </p:sp>
      <p:sp>
        <p:nvSpPr>
          <p:cNvPr id="9219" name="AutoShape 3">
            <a:hlinkClick r:id="rId4" action="ppaction://hlinkfile" highlightClick="1"/>
          </p:cNvPr>
          <p:cNvSpPr>
            <a:spLocks noChangeArrowheads="1"/>
          </p:cNvSpPr>
          <p:nvPr/>
        </p:nvSpPr>
        <p:spPr bwMode="auto">
          <a:xfrm>
            <a:off x="1431235" y="2205038"/>
            <a:ext cx="9551503" cy="1655762"/>
          </a:xfrm>
          <a:prstGeom prst="actionButtonMovie">
            <a:avLst/>
          </a:prstGeom>
          <a:solidFill>
            <a:schemeClr val="bg1"/>
          </a:solidFill>
          <a:ln>
            <a:solidFill>
              <a:srgbClr val="7030A0"/>
            </a:solidFill>
          </a:ln>
          <a:effectLst/>
          <a:extLst/>
        </p:spPr>
        <p:txBody>
          <a:bodyPr wrap="none" anchor="ctr"/>
          <a:lstStyle>
            <a:lvl1pPr>
              <a:defRPr kumimoji="1">
                <a:solidFill>
                  <a:schemeClr val="tx1"/>
                </a:solidFill>
                <a:latin typeface="Tahoma" panose="020B0604030504040204" pitchFamily="34" charset="0"/>
                <a:ea typeface="微軟正黑體" panose="020B0604030504040204" pitchFamily="34" charset="-120"/>
              </a:defRPr>
            </a:lvl1pPr>
            <a:lvl2pPr marL="742950" indent="-285750">
              <a:defRPr kumimoji="1">
                <a:solidFill>
                  <a:schemeClr val="tx1"/>
                </a:solidFill>
                <a:latin typeface="Tahoma" panose="020B0604030504040204" pitchFamily="34" charset="0"/>
                <a:ea typeface="微軟正黑體" panose="020B0604030504040204" pitchFamily="34" charset="-120"/>
              </a:defRPr>
            </a:lvl2pPr>
            <a:lvl3pPr marL="1143000" indent="-228600">
              <a:defRPr kumimoji="1">
                <a:solidFill>
                  <a:schemeClr val="tx1"/>
                </a:solidFill>
                <a:latin typeface="Tahoma" panose="020B0604030504040204" pitchFamily="34" charset="0"/>
                <a:ea typeface="微軟正黑體" panose="020B0604030504040204" pitchFamily="34" charset="-120"/>
              </a:defRPr>
            </a:lvl3pPr>
            <a:lvl4pPr marL="1600200" indent="-228600">
              <a:defRPr kumimoji="1">
                <a:solidFill>
                  <a:schemeClr val="tx1"/>
                </a:solidFill>
                <a:latin typeface="Tahoma" panose="020B0604030504040204" pitchFamily="34" charset="0"/>
                <a:ea typeface="微軟正黑體" panose="020B0604030504040204" pitchFamily="34" charset="-120"/>
              </a:defRPr>
            </a:lvl4pPr>
            <a:lvl5pPr marL="2057400" indent="-228600">
              <a:defRPr kumimoji="1">
                <a:solidFill>
                  <a:schemeClr val="tx1"/>
                </a:solidFill>
                <a:latin typeface="Tahoma" panose="020B060403050404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微軟正黑體" panose="020B0604030504040204" pitchFamily="34" charset="-120"/>
              </a:defRPr>
            </a:lvl9pPr>
          </a:lstStyle>
          <a:p>
            <a:pPr algn="ctr" eaLnBrk="1" hangingPunct="1"/>
            <a:r>
              <a:rPr lang="zh-TW" altLang="en-US" sz="3600" dirty="0">
                <a:solidFill>
                  <a:srgbClr val="FF0000"/>
                </a:solidFill>
                <a:latin typeface="Arial" panose="020B0604020202020204" pitchFamily="34" charset="0"/>
                <a:ea typeface="新細明體" panose="02020500000000000000" pitchFamily="18" charset="-120"/>
              </a:rPr>
              <a:t>態度</a:t>
            </a:r>
            <a:r>
              <a:rPr lang="zh-TW" altLang="en-US" sz="3600" dirty="0">
                <a:solidFill>
                  <a:schemeClr val="folHlink"/>
                </a:solidFill>
                <a:latin typeface="Arial" panose="020B0604020202020204" pitchFamily="34" charset="0"/>
                <a:ea typeface="新細明體" panose="02020500000000000000" pitchFamily="18" charset="-120"/>
              </a:rPr>
              <a:t>改變人生跟著改變</a:t>
            </a:r>
          </a:p>
          <a:p>
            <a:pPr algn="ctr" eaLnBrk="1" hangingPunct="1"/>
            <a:r>
              <a:rPr lang="zh-TW" altLang="en-US" sz="2000" dirty="0">
                <a:solidFill>
                  <a:srgbClr val="FF0066"/>
                </a:solidFill>
                <a:latin typeface="Arial" panose="020B0604020202020204" pitchFamily="34" charset="0"/>
                <a:ea typeface="新細明體" panose="02020500000000000000" pitchFamily="18" charset="-120"/>
              </a:rPr>
              <a:t>這題你不是練好幾遍  笨得哦</a:t>
            </a:r>
            <a:r>
              <a:rPr lang="en-US" altLang="zh-TW" sz="2000" dirty="0">
                <a:solidFill>
                  <a:srgbClr val="FF0066"/>
                </a:solidFill>
                <a:latin typeface="Arial" panose="020B0604020202020204" pitchFamily="34" charset="0"/>
                <a:ea typeface="新細明體" panose="02020500000000000000" pitchFamily="18" charset="-120"/>
              </a:rPr>
              <a:t>!</a:t>
            </a:r>
          </a:p>
          <a:p>
            <a:pPr algn="ctr" eaLnBrk="1" hangingPunct="1"/>
            <a:r>
              <a:rPr lang="zh-TW" altLang="en-US" sz="2000" dirty="0">
                <a:solidFill>
                  <a:srgbClr val="FF0066"/>
                </a:solidFill>
                <a:latin typeface="Arial" panose="020B0604020202020204" pitchFamily="34" charset="0"/>
                <a:ea typeface="新細明體" panose="02020500000000000000" pitchFamily="18" charset="-120"/>
              </a:rPr>
              <a:t>你不笨  是這一題你得練好幾遍哦</a:t>
            </a:r>
            <a:r>
              <a:rPr lang="en-US" altLang="zh-TW" sz="2000" dirty="0">
                <a:solidFill>
                  <a:srgbClr val="FF0066"/>
                </a:solidFill>
                <a:latin typeface="Arial" panose="020B0604020202020204" pitchFamily="34" charset="0"/>
                <a:ea typeface="新細明體" panose="02020500000000000000" pitchFamily="18" charset="-120"/>
              </a:rPr>
              <a:t>!</a:t>
            </a:r>
          </a:p>
          <a:p>
            <a:pPr algn="ctr" eaLnBrk="1" hangingPunct="1"/>
            <a:endParaRPr lang="en-US" altLang="zh-TW" sz="2400" dirty="0">
              <a:solidFill>
                <a:srgbClr val="FF0066"/>
              </a:solidFill>
              <a:latin typeface="Arial" panose="020B0604020202020204" pitchFamily="34" charset="0"/>
              <a:ea typeface="新細明體" panose="02020500000000000000" pitchFamily="18" charset="-120"/>
            </a:endParaRPr>
          </a:p>
        </p:txBody>
      </p:sp>
      <p:pic>
        <p:nvPicPr>
          <p:cNvPr id="9220" name="Picture 4" descr="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4339" y="3860800"/>
            <a:ext cx="319087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04878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zh-TW" altLang="en-US" smtClean="0">
                <a:latin typeface="標楷體" panose="03000509000000000000" pitchFamily="65" charset="-120"/>
                <a:ea typeface="標楷體" panose="03000509000000000000" pitchFamily="65" charset="-120"/>
              </a:rPr>
              <a:t>搬運技巧建議</a:t>
            </a:r>
          </a:p>
        </p:txBody>
      </p:sp>
      <p:sp>
        <p:nvSpPr>
          <p:cNvPr id="63491" name="Rectangle 3"/>
          <p:cNvSpPr>
            <a:spLocks noGrp="1" noChangeArrowheads="1"/>
          </p:cNvSpPr>
          <p:nvPr>
            <p:ph idx="1"/>
          </p:nvPr>
        </p:nvSpPr>
        <p:spPr/>
        <p:txBody>
          <a:bodyPr/>
          <a:lstStyle/>
          <a:p>
            <a:r>
              <a:rPr lang="en-US" altLang="zh-TW" smtClean="0">
                <a:latin typeface="標楷體" panose="03000509000000000000" pitchFamily="65" charset="-120"/>
                <a:ea typeface="標楷體" panose="03000509000000000000" pitchFamily="65" charset="-120"/>
              </a:rPr>
              <a:t>1.</a:t>
            </a:r>
            <a:r>
              <a:rPr lang="zh-TW" altLang="en-US" smtClean="0">
                <a:latin typeface="標楷體" panose="03000509000000000000" pitchFamily="65" charset="-120"/>
                <a:ea typeface="標楷體" panose="03000509000000000000" pitchFamily="65" charset="-120"/>
              </a:rPr>
              <a:t>儘量將重量靠近自己</a:t>
            </a:r>
          </a:p>
          <a:p>
            <a:r>
              <a:rPr lang="en-US" altLang="zh-TW" smtClean="0">
                <a:latin typeface="標楷體" panose="03000509000000000000" pitchFamily="65" charset="-120"/>
                <a:ea typeface="標楷體" panose="03000509000000000000" pitchFamily="65" charset="-120"/>
              </a:rPr>
              <a:t>2.</a:t>
            </a:r>
            <a:r>
              <a:rPr lang="zh-TW" altLang="en-US" smtClean="0">
                <a:latin typeface="標楷體" panose="03000509000000000000" pitchFamily="65" charset="-120"/>
                <a:ea typeface="標楷體" panose="03000509000000000000" pitchFamily="65" charset="-120"/>
              </a:rPr>
              <a:t>背部保持挺直</a:t>
            </a:r>
          </a:p>
          <a:p>
            <a:r>
              <a:rPr lang="en-US" altLang="zh-TW" smtClean="0">
                <a:latin typeface="標楷體" panose="03000509000000000000" pitchFamily="65" charset="-120"/>
                <a:ea typeface="標楷體" panose="03000509000000000000" pitchFamily="65" charset="-120"/>
              </a:rPr>
              <a:t>3.</a:t>
            </a:r>
            <a:r>
              <a:rPr lang="zh-TW" altLang="en-US" smtClean="0">
                <a:latin typeface="標楷體" panose="03000509000000000000" pitchFamily="65" charset="-120"/>
                <a:ea typeface="標楷體" panose="03000509000000000000" pitchFamily="65" charset="-120"/>
              </a:rPr>
              <a:t>雙腳打開</a:t>
            </a:r>
          </a:p>
          <a:p>
            <a:r>
              <a:rPr lang="en-US" altLang="zh-TW" smtClean="0">
                <a:latin typeface="標楷體" panose="03000509000000000000" pitchFamily="65" charset="-120"/>
                <a:ea typeface="標楷體" panose="03000509000000000000" pitchFamily="65" charset="-120"/>
              </a:rPr>
              <a:t>4.</a:t>
            </a:r>
            <a:r>
              <a:rPr lang="zh-TW" altLang="en-US" smtClean="0">
                <a:latin typeface="標楷體" panose="03000509000000000000" pitchFamily="65" charset="-120"/>
                <a:ea typeface="標楷體" panose="03000509000000000000" pitchFamily="65" charset="-120"/>
              </a:rPr>
              <a:t>屈膝</a:t>
            </a:r>
          </a:p>
          <a:p>
            <a:r>
              <a:rPr lang="en-US" altLang="zh-TW" smtClean="0">
                <a:latin typeface="標楷體" panose="03000509000000000000" pitchFamily="65" charset="-120"/>
                <a:ea typeface="標楷體" panose="03000509000000000000" pitchFamily="65" charset="-120"/>
              </a:rPr>
              <a:t>5.</a:t>
            </a:r>
            <a:r>
              <a:rPr lang="zh-TW" altLang="en-US" smtClean="0">
                <a:latin typeface="標楷體" panose="03000509000000000000" pitchFamily="65" charset="-120"/>
                <a:ea typeface="標楷體" panose="03000509000000000000" pitchFamily="65" charset="-120"/>
              </a:rPr>
              <a:t>頭保持向前、搬運時保持平衡、脊柱保持平衡與穩定</a:t>
            </a:r>
          </a:p>
          <a:p>
            <a:r>
              <a:rPr lang="en-US" altLang="zh-TW" smtClean="0">
                <a:latin typeface="標楷體" panose="03000509000000000000" pitchFamily="65" charset="-120"/>
                <a:ea typeface="標楷體" panose="03000509000000000000" pitchFamily="65" charset="-120"/>
              </a:rPr>
              <a:t>6.</a:t>
            </a:r>
            <a:r>
              <a:rPr lang="zh-TW" altLang="en-US" smtClean="0">
                <a:latin typeface="標楷體" panose="03000509000000000000" pitchFamily="65" charset="-120"/>
                <a:ea typeface="標楷體" panose="03000509000000000000" pitchFamily="65" charset="-120"/>
              </a:rPr>
              <a:t>搬運時保持呼吸</a:t>
            </a:r>
          </a:p>
        </p:txBody>
      </p:sp>
    </p:spTree>
    <p:extLst>
      <p:ext uri="{BB962C8B-B14F-4D97-AF65-F5344CB8AC3E}">
        <p14:creationId xmlns:p14="http://schemas.microsoft.com/office/powerpoint/2010/main" val="34906735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zh-TW" altLang="en-US" smtClean="0">
                <a:latin typeface="標楷體" panose="03000509000000000000" pitchFamily="65" charset="-120"/>
                <a:ea typeface="標楷體" panose="03000509000000000000" pitchFamily="65" charset="-120"/>
              </a:rPr>
              <a:t>攜抱轉移位</a:t>
            </a:r>
          </a:p>
        </p:txBody>
      </p:sp>
      <p:sp>
        <p:nvSpPr>
          <p:cNvPr id="77827" name="Rectangle 3"/>
          <p:cNvSpPr>
            <a:spLocks noGrp="1" noChangeArrowheads="1"/>
          </p:cNvSpPr>
          <p:nvPr>
            <p:ph idx="1"/>
          </p:nvPr>
        </p:nvSpPr>
        <p:spPr/>
        <p:txBody>
          <a:bodyPr/>
          <a:lstStyle/>
          <a:p>
            <a:pPr eaLnBrk="1" hangingPunct="1"/>
            <a:r>
              <a:rPr lang="zh-TW" altLang="en-US" dirty="0">
                <a:latin typeface="標楷體" panose="03000509000000000000" pitchFamily="65" charset="-120"/>
                <a:ea typeface="標楷體" panose="03000509000000000000" pitchFamily="65" charset="-120"/>
              </a:rPr>
              <a:t>要訣要訣</a:t>
            </a:r>
          </a:p>
          <a:p>
            <a:pPr eaLnBrk="1" hangingPunct="1"/>
            <a:r>
              <a:rPr lang="zh-TW" altLang="en-US" dirty="0">
                <a:latin typeface="標楷體" panose="03000509000000000000" pitchFamily="65" charset="-120"/>
                <a:ea typeface="標楷體" panose="03000509000000000000" pitchFamily="65" charset="-120"/>
              </a:rPr>
              <a:t>想</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想好規劃</a:t>
            </a:r>
          </a:p>
          <a:p>
            <a:pPr eaLnBrk="1" hangingPunct="1"/>
            <a:r>
              <a:rPr lang="zh-TW" altLang="en-US" dirty="0">
                <a:latin typeface="標楷體" panose="03000509000000000000" pitchFamily="65" charset="-120"/>
                <a:ea typeface="標楷體" panose="03000509000000000000" pitchFamily="65" charset="-120"/>
              </a:rPr>
              <a:t>幫</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病患、他人來幫忙</a:t>
            </a:r>
          </a:p>
          <a:p>
            <a:pPr eaLnBrk="1" hangingPunct="1"/>
            <a:r>
              <a:rPr lang="zh-TW" altLang="en-US" dirty="0">
                <a:latin typeface="標楷體" panose="03000509000000000000" pitchFamily="65" charset="-120"/>
                <a:ea typeface="標楷體" panose="03000509000000000000" pitchFamily="65" charset="-120"/>
              </a:rPr>
              <a:t>輔</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使用輔具</a:t>
            </a:r>
          </a:p>
          <a:p>
            <a:pPr eaLnBrk="1" hangingPunct="1"/>
            <a:r>
              <a:rPr lang="zh-TW" altLang="en-US" dirty="0">
                <a:latin typeface="標楷體" panose="03000509000000000000" pitchFamily="65" charset="-120"/>
                <a:ea typeface="標楷體" panose="03000509000000000000" pitchFamily="65" charset="-120"/>
              </a:rPr>
              <a:t>近</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靠近自己</a:t>
            </a:r>
          </a:p>
          <a:p>
            <a:pPr eaLnBrk="1" hangingPunct="1"/>
            <a:r>
              <a:rPr lang="zh-TW" altLang="en-US" dirty="0">
                <a:latin typeface="標楷體" panose="03000509000000000000" pitchFamily="65" charset="-120"/>
                <a:ea typeface="標楷體" panose="03000509000000000000" pitchFamily="65" charset="-120"/>
              </a:rPr>
              <a:t>動</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保持機動</a:t>
            </a:r>
          </a:p>
          <a:p>
            <a:pPr eaLnBrk="1" hangingPunct="1"/>
            <a:r>
              <a:rPr lang="zh-TW" altLang="en-US" dirty="0">
                <a:latin typeface="標楷體" panose="03000509000000000000" pitchFamily="65" charset="-120"/>
                <a:ea typeface="標楷體" panose="03000509000000000000" pitchFamily="65" charset="-120"/>
              </a:rPr>
              <a:t>姿</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保護姿勢</a:t>
            </a:r>
          </a:p>
          <a:p>
            <a:pPr eaLnBrk="1" hangingPunct="1"/>
            <a:r>
              <a:rPr lang="zh-TW" altLang="en-US" dirty="0">
                <a:latin typeface="標楷體" panose="03000509000000000000" pitchFamily="65" charset="-120"/>
                <a:ea typeface="標楷體" panose="03000509000000000000" pitchFamily="65" charset="-120"/>
              </a:rPr>
              <a:t>體</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善用體重</a:t>
            </a:r>
          </a:p>
        </p:txBody>
      </p:sp>
      <p:sp>
        <p:nvSpPr>
          <p:cNvPr id="77828" name="投影片編號版面配置區 1"/>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fld id="{F9E0BDA8-2D63-43AB-B981-5B79AEAE51C6}" type="slidenum">
              <a:rPr kumimoji="0" lang="en-US" altLang="zh-TW" sz="1400"/>
              <a:pPr>
                <a:spcBef>
                  <a:spcPct val="0"/>
                </a:spcBef>
                <a:buClrTx/>
                <a:buSzTx/>
                <a:buFontTx/>
                <a:buNone/>
              </a:pPr>
              <a:t>51</a:t>
            </a:fld>
            <a:endParaRPr kumimoji="0" lang="en-US" altLang="zh-TW" sz="1400"/>
          </a:p>
        </p:txBody>
      </p:sp>
    </p:spTree>
    <p:extLst>
      <p:ext uri="{BB962C8B-B14F-4D97-AF65-F5344CB8AC3E}">
        <p14:creationId xmlns:p14="http://schemas.microsoft.com/office/powerpoint/2010/main" val="31488520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zh-TW" altLang="en-US" smtClean="0">
                <a:latin typeface="標楷體" panose="03000509000000000000" pitchFamily="65" charset="-120"/>
                <a:ea typeface="標楷體" panose="03000509000000000000" pitchFamily="65" charset="-120"/>
              </a:rPr>
              <a:t>搬運個案的時機</a:t>
            </a:r>
          </a:p>
        </p:txBody>
      </p:sp>
      <p:sp>
        <p:nvSpPr>
          <p:cNvPr id="78851" name="Rectangle 3"/>
          <p:cNvSpPr>
            <a:spLocks noGrp="1" noChangeArrowheads="1"/>
          </p:cNvSpPr>
          <p:nvPr>
            <p:ph idx="1"/>
          </p:nvPr>
        </p:nvSpPr>
        <p:spPr/>
        <p:txBody>
          <a:bodyPr/>
          <a:lstStyle/>
          <a:p>
            <a:pPr eaLnBrk="1" hangingPunct="1"/>
            <a:r>
              <a:rPr lang="zh-TW" altLang="en-US">
                <a:latin typeface="標楷體" panose="03000509000000000000" pitchFamily="65" charset="-120"/>
                <a:ea typeface="標楷體" panose="03000509000000000000" pitchFamily="65" charset="-120"/>
              </a:rPr>
              <a:t>能用工具協助</a:t>
            </a:r>
            <a:r>
              <a:rPr lang="zh-TW" altLang="zh-TW" smtClean="0">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用工具</a:t>
            </a:r>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如移位機</a:t>
            </a:r>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轉位帶</a:t>
            </a:r>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轉位板</a:t>
            </a:r>
            <a:r>
              <a:rPr lang="en-US" altLang="zh-TW">
                <a:latin typeface="標楷體" panose="03000509000000000000" pitchFamily="65" charset="-120"/>
                <a:ea typeface="標楷體" panose="03000509000000000000" pitchFamily="65" charset="-120"/>
              </a:rPr>
              <a:t>)</a:t>
            </a:r>
          </a:p>
          <a:p>
            <a:pPr eaLnBrk="1" hangingPunct="1"/>
            <a:r>
              <a:rPr lang="zh-TW" altLang="en-US">
                <a:latin typeface="標楷體" panose="03000509000000000000" pitchFamily="65" charset="-120"/>
                <a:ea typeface="標楷體" panose="03000509000000000000" pitchFamily="65" charset="-120"/>
              </a:rPr>
              <a:t>評量是否自身可以，否則求助</a:t>
            </a:r>
            <a:r>
              <a:rPr lang="en-US" altLang="zh-TW">
                <a:latin typeface="標楷體" panose="03000509000000000000" pitchFamily="65" charset="-120"/>
                <a:ea typeface="標楷體" panose="03000509000000000000" pitchFamily="65" charset="-120"/>
              </a:rPr>
              <a:t>(2</a:t>
            </a:r>
            <a:r>
              <a:rPr lang="zh-TW" altLang="en-US">
                <a:latin typeface="標楷體" panose="03000509000000000000" pitchFamily="65" charset="-120"/>
                <a:ea typeface="標楷體" panose="03000509000000000000" pitchFamily="65" charset="-120"/>
              </a:rPr>
              <a:t>人以上搬運法等</a:t>
            </a:r>
            <a:r>
              <a:rPr lang="en-US" altLang="zh-TW">
                <a:latin typeface="標楷體" panose="03000509000000000000" pitchFamily="65" charset="-120"/>
                <a:ea typeface="標楷體" panose="03000509000000000000" pitchFamily="65" charset="-120"/>
              </a:rPr>
              <a:t>)</a:t>
            </a:r>
          </a:p>
          <a:p>
            <a:pPr eaLnBrk="1" hangingPunct="1"/>
            <a:r>
              <a:rPr lang="zh-TW" altLang="en-US">
                <a:latin typeface="標楷體" panose="03000509000000000000" pitchFamily="65" charset="-120"/>
                <a:ea typeface="標楷體" panose="03000509000000000000" pitchFamily="65" charset="-120"/>
              </a:rPr>
              <a:t>頻率</a:t>
            </a:r>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若經常需要搬運建議多利用工具協助</a:t>
            </a:r>
            <a:r>
              <a:rPr lang="en-US" altLang="zh-TW">
                <a:latin typeface="標楷體" panose="03000509000000000000" pitchFamily="65" charset="-120"/>
                <a:ea typeface="標楷體" panose="03000509000000000000" pitchFamily="65" charset="-120"/>
              </a:rPr>
              <a:t>)</a:t>
            </a:r>
          </a:p>
          <a:p>
            <a:pPr eaLnBrk="1" hangingPunct="1"/>
            <a:r>
              <a:rPr lang="zh-TW" altLang="en-US">
                <a:latin typeface="標楷體" panose="03000509000000000000" pitchFamily="65" charset="-120"/>
                <a:ea typeface="標楷體" panose="03000509000000000000" pitchFamily="65" charset="-120"/>
              </a:rPr>
              <a:t>選擇搬運方法時，需依傷害的本質及嚴重程度，協助的人數，可用的設備，生病者的情況，搬運的距離做最理想的決定。</a:t>
            </a:r>
          </a:p>
        </p:txBody>
      </p:sp>
      <p:sp>
        <p:nvSpPr>
          <p:cNvPr id="78852" name="投影片編號版面配置區 1"/>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fld id="{600CD7EE-B7E3-40BA-8A97-A7E18C11B23B}" type="slidenum">
              <a:rPr kumimoji="0" lang="en-US" altLang="zh-TW" sz="1400"/>
              <a:pPr>
                <a:spcBef>
                  <a:spcPct val="0"/>
                </a:spcBef>
                <a:buClrTx/>
                <a:buSzTx/>
                <a:buFontTx/>
                <a:buNone/>
              </a:pPr>
              <a:t>52</a:t>
            </a:fld>
            <a:endParaRPr kumimoji="0" lang="en-US" altLang="zh-TW" sz="1400"/>
          </a:p>
        </p:txBody>
      </p:sp>
    </p:spTree>
    <p:extLst>
      <p:ext uri="{BB962C8B-B14F-4D97-AF65-F5344CB8AC3E}">
        <p14:creationId xmlns:p14="http://schemas.microsoft.com/office/powerpoint/2010/main" val="1213973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kumimoji="0" lang="zh-TW" altLang="en-US">
                <a:latin typeface="標楷體" panose="03000509000000000000" pitchFamily="65" charset="-120"/>
                <a:ea typeface="標楷體" panose="03000509000000000000" pitchFamily="65" charset="-120"/>
              </a:rPr>
              <a:t>照顧者教育</a:t>
            </a:r>
            <a:r>
              <a:rPr kumimoji="0" lang="en-US" altLang="zh-TW">
                <a:latin typeface="標楷體" panose="03000509000000000000" pitchFamily="65" charset="-120"/>
                <a:ea typeface="標楷體" panose="03000509000000000000" pitchFamily="65" charset="-120"/>
              </a:rPr>
              <a:t>(</a:t>
            </a:r>
            <a:r>
              <a:rPr kumimoji="0" lang="zh-TW" altLang="en-US">
                <a:latin typeface="標楷體" panose="03000509000000000000" pitchFamily="65" charset="-120"/>
                <a:ea typeface="標楷體" panose="03000509000000000000" pitchFamily="65" charset="-120"/>
              </a:rPr>
              <a:t>有好的照護者才有好的被照顧</a:t>
            </a:r>
            <a:r>
              <a:rPr kumimoji="0" lang="en-US" altLang="zh-TW">
                <a:latin typeface="標楷體" panose="03000509000000000000" pitchFamily="65" charset="-120"/>
                <a:ea typeface="標楷體" panose="03000509000000000000" pitchFamily="65" charset="-120"/>
              </a:rPr>
              <a:t>)</a:t>
            </a:r>
          </a:p>
        </p:txBody>
      </p:sp>
      <p:sp>
        <p:nvSpPr>
          <p:cNvPr id="72707" name="Rectangle 3"/>
          <p:cNvSpPr>
            <a:spLocks noGrp="1" noChangeArrowheads="1"/>
          </p:cNvSpPr>
          <p:nvPr>
            <p:ph sz="half" idx="1"/>
          </p:nvPr>
        </p:nvSpPr>
        <p:spPr/>
        <p:txBody>
          <a:bodyPr/>
          <a:lstStyle/>
          <a:p>
            <a:r>
              <a:rPr lang="zh-TW" altLang="en-US" dirty="0">
                <a:latin typeface="標楷體" panose="03000509000000000000" pitchFamily="65" charset="-120"/>
                <a:ea typeface="標楷體" panose="03000509000000000000" pitchFamily="65" charset="-120"/>
              </a:rPr>
              <a:t>一、預防自身傷害</a:t>
            </a:r>
          </a:p>
          <a:p>
            <a:r>
              <a:rPr lang="zh-TW" altLang="en-US" dirty="0">
                <a:latin typeface="標楷體" panose="03000509000000000000" pitchFamily="65" charset="-120"/>
                <a:ea typeface="標楷體" panose="03000509000000000000" pitchFamily="65" charset="-120"/>
              </a:rPr>
              <a:t>床邊照護</a:t>
            </a:r>
          </a:p>
          <a:p>
            <a:r>
              <a:rPr lang="zh-TW" altLang="en-US" dirty="0">
                <a:latin typeface="標楷體" panose="03000509000000000000" pitchFamily="65" charset="-120"/>
                <a:ea typeface="標楷體" panose="03000509000000000000" pitchFamily="65" charset="-120"/>
              </a:rPr>
              <a:t>翻身、</a:t>
            </a:r>
          </a:p>
          <a:p>
            <a:r>
              <a:rPr lang="zh-TW" altLang="en-US" dirty="0">
                <a:latin typeface="標楷體" panose="03000509000000000000" pitchFamily="65" charset="-120"/>
                <a:ea typeface="標楷體" panose="03000509000000000000" pitchFamily="65" charset="-120"/>
              </a:rPr>
              <a:t>床上移位、</a:t>
            </a:r>
          </a:p>
          <a:p>
            <a:r>
              <a:rPr lang="zh-TW" altLang="en-US" dirty="0">
                <a:latin typeface="標楷體" panose="03000509000000000000" pitchFamily="65" charset="-120"/>
                <a:ea typeface="標楷體" panose="03000509000000000000" pitchFamily="65" charset="-120"/>
              </a:rPr>
              <a:t>被動關節運動、</a:t>
            </a:r>
          </a:p>
          <a:p>
            <a:r>
              <a:rPr lang="zh-TW" altLang="en-US" dirty="0">
                <a:latin typeface="標楷體" panose="03000509000000000000" pitchFamily="65" charset="-120"/>
                <a:ea typeface="標楷體" panose="03000509000000000000" pitchFamily="65" charset="-120"/>
              </a:rPr>
              <a:t>轉位</a:t>
            </a:r>
          </a:p>
        </p:txBody>
      </p:sp>
      <p:sp>
        <p:nvSpPr>
          <p:cNvPr id="72708" name="Rectangle 4"/>
          <p:cNvSpPr>
            <a:spLocks noGrp="1" noChangeArrowheads="1"/>
          </p:cNvSpPr>
          <p:nvPr>
            <p:ph sz="half" idx="2"/>
          </p:nvPr>
        </p:nvSpPr>
        <p:spPr/>
        <p:txBody>
          <a:bodyPr/>
          <a:lstStyle/>
          <a:p>
            <a:r>
              <a:rPr lang="zh-TW" altLang="en-US">
                <a:latin typeface="標楷體" panose="03000509000000000000" pitchFamily="65" charset="-120"/>
                <a:ea typeface="標楷體" panose="03000509000000000000" pitchFamily="65" charset="-120"/>
              </a:rPr>
              <a:t>二、維持健康身體</a:t>
            </a:r>
          </a:p>
          <a:p>
            <a:r>
              <a:rPr lang="zh-TW" altLang="en-US">
                <a:latin typeface="標楷體" panose="03000509000000000000" pitchFamily="65" charset="-120"/>
                <a:ea typeface="標楷體" panose="03000509000000000000" pitchFamily="65" charset="-120"/>
              </a:rPr>
              <a:t>維持柔軟度</a:t>
            </a:r>
          </a:p>
          <a:p>
            <a:r>
              <a:rPr lang="zh-TW" altLang="en-US">
                <a:latin typeface="標楷體" panose="03000509000000000000" pitchFamily="65" charset="-120"/>
                <a:ea typeface="標楷體" panose="03000509000000000000" pitchFamily="65" charset="-120"/>
              </a:rPr>
              <a:t>養成運動習慣</a:t>
            </a:r>
          </a:p>
          <a:p>
            <a:r>
              <a:rPr lang="zh-TW" altLang="en-US">
                <a:latin typeface="標楷體" panose="03000509000000000000" pitchFamily="65" charset="-120"/>
                <a:ea typeface="標楷體" panose="03000509000000000000" pitchFamily="65" charset="-120"/>
              </a:rPr>
              <a:t>脊椎保健運動</a:t>
            </a:r>
          </a:p>
          <a:p>
            <a:r>
              <a:rPr lang="zh-TW" altLang="en-US">
                <a:latin typeface="標楷體" panose="03000509000000000000" pitchFamily="65" charset="-120"/>
                <a:ea typeface="標楷體" panose="03000509000000000000" pitchFamily="65" charset="-120"/>
              </a:rPr>
              <a:t>受傷之後的處理</a:t>
            </a:r>
          </a:p>
        </p:txBody>
      </p:sp>
      <p:sp>
        <p:nvSpPr>
          <p:cNvPr id="72709" name="Rectangle 5"/>
          <p:cNvSpPr>
            <a:spLocks noChangeArrowheads="1"/>
          </p:cNvSpPr>
          <p:nvPr/>
        </p:nvSpPr>
        <p:spPr bwMode="auto">
          <a:xfrm>
            <a:off x="2351089" y="5373688"/>
            <a:ext cx="57525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a:t>http://www.iosh.gov.tw/netbook/lowback/lowbackm0.htm</a:t>
            </a:r>
          </a:p>
        </p:txBody>
      </p:sp>
    </p:spTree>
    <p:extLst>
      <p:ext uri="{BB962C8B-B14F-4D97-AF65-F5344CB8AC3E}">
        <p14:creationId xmlns:p14="http://schemas.microsoft.com/office/powerpoint/2010/main" val="40598046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zh-TW" altLang="en-US" smtClean="0">
                <a:latin typeface="標楷體" panose="03000509000000000000" pitchFamily="65" charset="-120"/>
                <a:ea typeface="標楷體" panose="03000509000000000000" pitchFamily="65" charset="-120"/>
              </a:rPr>
              <a:t>減少搬運傷害如何做</a:t>
            </a:r>
            <a:r>
              <a:rPr lang="en-US" altLang="zh-TW" smtClean="0">
                <a:latin typeface="標楷體" panose="03000509000000000000" pitchFamily="65" charset="-120"/>
                <a:ea typeface="標楷體" panose="03000509000000000000" pitchFamily="65" charset="-120"/>
              </a:rPr>
              <a:t>…</a:t>
            </a:r>
          </a:p>
        </p:txBody>
      </p:sp>
      <p:sp>
        <p:nvSpPr>
          <p:cNvPr id="79875" name="Rectangle 3"/>
          <p:cNvSpPr>
            <a:spLocks noGrp="1" noChangeArrowheads="1"/>
          </p:cNvSpPr>
          <p:nvPr>
            <p:ph idx="1"/>
          </p:nvPr>
        </p:nvSpPr>
        <p:spPr/>
        <p:txBody>
          <a:bodyPr/>
          <a:lstStyle/>
          <a:p>
            <a:pPr eaLnBrk="1" hangingPunct="1"/>
            <a:r>
              <a:rPr lang="zh-TW" altLang="en-US" dirty="0">
                <a:latin typeface="標楷體" panose="03000509000000000000" pitchFamily="65" charset="-120"/>
                <a:ea typeface="標楷體" panose="03000509000000000000" pitchFamily="65" charset="-120"/>
              </a:rPr>
              <a:t>􀁺 評估風險； </a:t>
            </a:r>
          </a:p>
          <a:p>
            <a:pPr eaLnBrk="1" hangingPunct="1"/>
            <a:r>
              <a:rPr lang="zh-TW" altLang="en-US" dirty="0">
                <a:latin typeface="標楷體" panose="03000509000000000000" pitchFamily="65" charset="-120"/>
                <a:ea typeface="標楷體" panose="03000509000000000000" pitchFamily="65" charset="-120"/>
              </a:rPr>
              <a:t>􀁺 選擇正確的設備； </a:t>
            </a:r>
          </a:p>
          <a:p>
            <a:pPr eaLnBrk="1" hangingPunct="1"/>
            <a:r>
              <a:rPr lang="zh-TW" altLang="en-US" dirty="0">
                <a:latin typeface="標楷體" panose="03000509000000000000" pitchFamily="65" charset="-120"/>
                <a:ea typeface="標楷體" panose="03000509000000000000" pitchFamily="65" charset="-120"/>
              </a:rPr>
              <a:t>􀁺 適當的設計工作； </a:t>
            </a:r>
          </a:p>
          <a:p>
            <a:pPr eaLnBrk="1" hangingPunct="1"/>
            <a:r>
              <a:rPr lang="zh-TW" altLang="en-US" dirty="0">
                <a:latin typeface="標楷體" panose="03000509000000000000" pitchFamily="65" charset="-120"/>
                <a:ea typeface="標楷體" panose="03000509000000000000" pitchFamily="65" charset="-120"/>
              </a:rPr>
              <a:t>􀁺 良好的搬運技巧；及 </a:t>
            </a:r>
          </a:p>
          <a:p>
            <a:pPr eaLnBrk="1" hangingPunct="1"/>
            <a:r>
              <a:rPr lang="zh-TW" altLang="en-US" dirty="0">
                <a:latin typeface="標楷體" panose="03000509000000000000" pitchFamily="65" charset="-120"/>
                <a:ea typeface="標楷體" panose="03000509000000000000" pitchFamily="65" charset="-120"/>
              </a:rPr>
              <a:t>􀁺 協助遭受背部傷害的員工回到正常與積極的生活。 </a:t>
            </a:r>
          </a:p>
          <a:p>
            <a:pPr eaLnBrk="1" hangingPunct="1"/>
            <a:r>
              <a:rPr lang="en-US" altLang="zh-TW" dirty="0">
                <a:latin typeface="標楷體" panose="03000509000000000000" pitchFamily="65" charset="-120"/>
                <a:ea typeface="標楷體" panose="03000509000000000000" pitchFamily="65" charset="-120"/>
                <a:hlinkClick r:id="rId2"/>
              </a:rPr>
              <a:t>http://www.iosh.gov.tw/netbook/lowback/lowbackm0.htm</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職業性下背痛預防手冊</a:t>
            </a:r>
            <a:r>
              <a:rPr lang="en-US" altLang="zh-TW" dirty="0">
                <a:latin typeface="標楷體" panose="03000509000000000000" pitchFamily="65" charset="-120"/>
                <a:ea typeface="標楷體" panose="03000509000000000000" pitchFamily="65" charset="-120"/>
              </a:rPr>
              <a:t>)</a:t>
            </a:r>
          </a:p>
        </p:txBody>
      </p:sp>
      <p:sp>
        <p:nvSpPr>
          <p:cNvPr id="79876" name="投影片編號版面配置區 1"/>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fld id="{06E19C86-6BAC-43D3-9D71-AF2D20BDD7B6}" type="slidenum">
              <a:rPr kumimoji="0" lang="en-US" altLang="zh-TW" sz="1400"/>
              <a:pPr>
                <a:spcBef>
                  <a:spcPct val="0"/>
                </a:spcBef>
                <a:buClrTx/>
                <a:buSzTx/>
                <a:buFontTx/>
                <a:buNone/>
              </a:pPr>
              <a:t>54</a:t>
            </a:fld>
            <a:endParaRPr kumimoji="0" lang="en-US" altLang="zh-TW" sz="1400"/>
          </a:p>
        </p:txBody>
      </p:sp>
    </p:spTree>
    <p:extLst>
      <p:ext uri="{BB962C8B-B14F-4D97-AF65-F5344CB8AC3E}">
        <p14:creationId xmlns:p14="http://schemas.microsoft.com/office/powerpoint/2010/main" val="40486601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zh-TW" altLang="en-US" dirty="0" smtClean="0">
                <a:latin typeface="標楷體" panose="03000509000000000000" pitchFamily="65" charset="-120"/>
                <a:ea typeface="標楷體" panose="03000509000000000000" pitchFamily="65" charset="-120"/>
                <a:hlinkClick r:id="rId2" action="ppaction://hlinkfile"/>
              </a:rPr>
              <a:t>預防背痛運動</a:t>
            </a:r>
            <a:endParaRPr lang="zh-TW" altLang="en-US" dirty="0" smtClean="0">
              <a:latin typeface="標楷體" panose="03000509000000000000" pitchFamily="65" charset="-120"/>
              <a:ea typeface="標楷體" panose="03000509000000000000" pitchFamily="65" charset="-120"/>
            </a:endParaRPr>
          </a:p>
        </p:txBody>
      </p:sp>
      <p:sp>
        <p:nvSpPr>
          <p:cNvPr id="102403" name="Rectangle 3"/>
          <p:cNvSpPr>
            <a:spLocks noGrp="1" noChangeArrowheads="1"/>
          </p:cNvSpPr>
          <p:nvPr>
            <p:ph idx="1"/>
          </p:nvPr>
        </p:nvSpPr>
        <p:spPr/>
        <p:txBody>
          <a:bodyPr/>
          <a:lstStyle/>
          <a:p>
            <a:pPr eaLnBrk="1" hangingPunct="1">
              <a:lnSpc>
                <a:spcPct val="90000"/>
              </a:lnSpc>
            </a:pPr>
            <a:r>
              <a:rPr lang="zh-TW" altLang="en-US" dirty="0" smtClean="0">
                <a:latin typeface="標楷體" panose="03000509000000000000" pitchFamily="65" charset="-120"/>
                <a:ea typeface="標楷體" panose="03000509000000000000" pitchFamily="65" charset="-120"/>
              </a:rPr>
              <a:t>職業性下背痛預防手冊</a:t>
            </a:r>
            <a:r>
              <a:rPr lang="en-US" altLang="zh-TW" dirty="0" smtClean="0">
                <a:latin typeface="標楷體" panose="03000509000000000000" pitchFamily="65" charset="-120"/>
                <a:ea typeface="標楷體" panose="03000509000000000000" pitchFamily="65" charset="-120"/>
                <a:hlinkClick r:id="rId3"/>
              </a:rPr>
              <a:t>http://www.iosh.gov.tw/netbook/lowback/lowbackm0.htm</a:t>
            </a:r>
            <a:endParaRPr lang="en-US" altLang="zh-TW" dirty="0" smtClean="0">
              <a:latin typeface="標楷體" panose="03000509000000000000" pitchFamily="65" charset="-120"/>
              <a:ea typeface="標楷體" panose="03000509000000000000" pitchFamily="65" charset="-120"/>
            </a:endParaRPr>
          </a:p>
          <a:p>
            <a:pPr eaLnBrk="1" hangingPunct="1">
              <a:lnSpc>
                <a:spcPct val="90000"/>
              </a:lnSpc>
            </a:pPr>
            <a:r>
              <a:rPr lang="zh-TW" altLang="en-US" dirty="0" smtClean="0">
                <a:latin typeface="標楷體" panose="03000509000000000000" pitchFamily="65" charset="-120"/>
                <a:ea typeface="標楷體" panose="03000509000000000000" pitchFamily="65" charset="-120"/>
              </a:rPr>
              <a:t>姿勢</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日常生活注意</a:t>
            </a:r>
          </a:p>
          <a:p>
            <a:pPr eaLnBrk="1" hangingPunct="1">
              <a:lnSpc>
                <a:spcPct val="90000"/>
              </a:lnSpc>
            </a:pPr>
            <a:r>
              <a:rPr kumimoji="0" lang="zh-TW" altLang="en-US" dirty="0" smtClean="0">
                <a:latin typeface="標楷體" panose="03000509000000000000" pitchFamily="65" charset="-120"/>
                <a:ea typeface="標楷體" panose="03000509000000000000" pitchFamily="65" charset="-120"/>
              </a:rPr>
              <a:t>三大類運動訓練</a:t>
            </a:r>
          </a:p>
          <a:p>
            <a:pPr lvl="1" eaLnBrk="1" hangingPunct="1">
              <a:lnSpc>
                <a:spcPct val="90000"/>
              </a:lnSpc>
            </a:pPr>
            <a:r>
              <a:rPr kumimoji="0" lang="zh-TW" altLang="en-US" dirty="0" smtClean="0">
                <a:latin typeface="標楷體" panose="03000509000000000000" pitchFamily="65" charset="-120"/>
                <a:ea typeface="標楷體" panose="03000509000000000000" pitchFamily="65" charset="-120"/>
              </a:rPr>
              <a:t>背部穩定運動訓練</a:t>
            </a:r>
          </a:p>
          <a:p>
            <a:pPr lvl="1" eaLnBrk="1" hangingPunct="1">
              <a:lnSpc>
                <a:spcPct val="90000"/>
              </a:lnSpc>
            </a:pPr>
            <a:r>
              <a:rPr kumimoji="0" lang="zh-TW" altLang="en-US" dirty="0" smtClean="0">
                <a:latin typeface="標楷體" panose="03000509000000000000" pitchFamily="65" charset="-120"/>
                <a:ea typeface="標楷體" panose="03000509000000000000" pitchFamily="65" charset="-120"/>
              </a:rPr>
              <a:t>背部伸展運動訓練</a:t>
            </a:r>
          </a:p>
          <a:p>
            <a:pPr lvl="1" eaLnBrk="1" hangingPunct="1">
              <a:lnSpc>
                <a:spcPct val="90000"/>
              </a:lnSpc>
            </a:pPr>
            <a:r>
              <a:rPr kumimoji="0" lang="zh-TW" altLang="en-US" dirty="0" smtClean="0">
                <a:latin typeface="標楷體" panose="03000509000000000000" pitchFamily="65" charset="-120"/>
                <a:ea typeface="標楷體" panose="03000509000000000000" pitchFamily="65" charset="-120"/>
              </a:rPr>
              <a:t>背部肌力訓練</a:t>
            </a:r>
          </a:p>
        </p:txBody>
      </p:sp>
      <p:sp>
        <p:nvSpPr>
          <p:cNvPr id="102404" name="投影片編號版面配置區 1"/>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spcBef>
                <a:spcPct val="0"/>
              </a:spcBef>
              <a:buClrTx/>
              <a:buSzTx/>
              <a:buFontTx/>
              <a:buNone/>
            </a:pPr>
            <a:fld id="{D483E806-C6A9-4D21-849B-0BB5781B30B5}" type="slidenum">
              <a:rPr kumimoji="0" lang="en-US" altLang="zh-TW" sz="1400"/>
              <a:pPr>
                <a:spcBef>
                  <a:spcPct val="0"/>
                </a:spcBef>
                <a:buClrTx/>
                <a:buSzTx/>
                <a:buFontTx/>
                <a:buNone/>
              </a:pPr>
              <a:t>55</a:t>
            </a:fld>
            <a:endParaRPr kumimoji="0" lang="en-US" altLang="zh-TW" sz="1400"/>
          </a:p>
        </p:txBody>
      </p:sp>
    </p:spTree>
    <p:extLst>
      <p:ext uri="{BB962C8B-B14F-4D97-AF65-F5344CB8AC3E}">
        <p14:creationId xmlns:p14="http://schemas.microsoft.com/office/powerpoint/2010/main" val="27354852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zh-TW" altLang="en-US" smtClean="0">
                <a:latin typeface="標楷體" panose="03000509000000000000" pitchFamily="65" charset="-120"/>
                <a:ea typeface="標楷體" panose="03000509000000000000" pitchFamily="65" charset="-120"/>
              </a:rPr>
              <a:t>轉位</a:t>
            </a:r>
          </a:p>
        </p:txBody>
      </p:sp>
      <p:sp>
        <p:nvSpPr>
          <p:cNvPr id="80899" name="Rectangle 3"/>
          <p:cNvSpPr>
            <a:spLocks noGrp="1" noChangeArrowheads="1"/>
          </p:cNvSpPr>
          <p:nvPr>
            <p:ph idx="1"/>
          </p:nvPr>
        </p:nvSpPr>
        <p:spPr/>
        <p:txBody>
          <a:bodyPr/>
          <a:lstStyle/>
          <a:p>
            <a:r>
              <a:rPr lang="zh-TW" altLang="en-US" dirty="0" smtClean="0">
                <a:latin typeface="標楷體" panose="03000509000000000000" pitchFamily="65" charset="-120"/>
                <a:ea typeface="標楷體" panose="03000509000000000000" pitchFamily="65" charset="-120"/>
              </a:rPr>
              <a:t>被照顧者在床上移位</a:t>
            </a:r>
          </a:p>
          <a:p>
            <a:r>
              <a:rPr lang="zh-TW" altLang="en-US" dirty="0" smtClean="0">
                <a:latin typeface="標楷體" panose="03000509000000000000" pitchFamily="65" charset="-120"/>
                <a:ea typeface="標楷體" panose="03000509000000000000" pitchFamily="65" charset="-120"/>
              </a:rPr>
              <a:t>被照顧者下肢具有承重能力</a:t>
            </a:r>
          </a:p>
          <a:p>
            <a:r>
              <a:rPr lang="zh-TW" altLang="en-US" dirty="0" smtClean="0">
                <a:latin typeface="標楷體" panose="03000509000000000000" pitchFamily="65" charset="-120"/>
                <a:ea typeface="標楷體" panose="03000509000000000000" pitchFamily="65" charset="-120"/>
              </a:rPr>
              <a:t>被照顧者下肢不具承重能力</a:t>
            </a:r>
          </a:p>
          <a:p>
            <a:pPr>
              <a:buFont typeface="Wingdings" panose="05000000000000000000" pitchFamily="2" charset="2"/>
              <a:buChar char="ü"/>
            </a:pPr>
            <a:r>
              <a:rPr lang="zh-TW" altLang="en-US" dirty="0" smtClean="0">
                <a:latin typeface="標楷體" panose="03000509000000000000" pitchFamily="65" charset="-120"/>
                <a:ea typeface="標楷體" panose="03000509000000000000" pitchFamily="65" charset="-120"/>
              </a:rPr>
              <a:t>被照顧者體型小於自己</a:t>
            </a:r>
          </a:p>
          <a:p>
            <a:pPr>
              <a:buFont typeface="Wingdings" panose="05000000000000000000" pitchFamily="2" charset="2"/>
              <a:buChar char="ü"/>
            </a:pPr>
            <a:r>
              <a:rPr lang="zh-TW" altLang="en-US" dirty="0" smtClean="0">
                <a:latin typeface="標楷體" panose="03000509000000000000" pitchFamily="65" charset="-120"/>
                <a:ea typeface="標楷體" panose="03000509000000000000" pitchFamily="65" charset="-120"/>
              </a:rPr>
              <a:t>被照顧者體型大於自己</a:t>
            </a:r>
          </a:p>
        </p:txBody>
      </p:sp>
    </p:spTree>
    <p:extLst>
      <p:ext uri="{BB962C8B-B14F-4D97-AF65-F5344CB8AC3E}">
        <p14:creationId xmlns:p14="http://schemas.microsoft.com/office/powerpoint/2010/main" val="1883602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搬運病患常用搬運時機</a:t>
            </a:r>
          </a:p>
        </p:txBody>
      </p:sp>
      <p:sp>
        <p:nvSpPr>
          <p:cNvPr id="90115" name="Rectangle 3"/>
          <p:cNvSpPr>
            <a:spLocks noGrp="1" noChangeArrowheads="1"/>
          </p:cNvSpPr>
          <p:nvPr>
            <p:ph idx="1"/>
          </p:nvPr>
        </p:nvSpPr>
        <p:spPr/>
        <p:txBody>
          <a:bodyPr/>
          <a:lstStyle/>
          <a:p>
            <a:r>
              <a:rPr lang="zh-TW" altLang="en-US" smtClean="0">
                <a:latin typeface="標楷體" panose="03000509000000000000" pitchFamily="65" charset="-120"/>
                <a:ea typeface="標楷體" panose="03000509000000000000" pitchFamily="65" charset="-120"/>
              </a:rPr>
              <a:t>坐姿</a:t>
            </a:r>
            <a:r>
              <a:rPr lang="en-US" altLang="zh-TW" smtClean="0">
                <a:latin typeface="標楷體" panose="03000509000000000000" pitchFamily="65" charset="-120"/>
                <a:ea typeface="標楷體" panose="03000509000000000000" pitchFamily="65" charset="-120"/>
              </a:rPr>
              <a:t>(</a:t>
            </a:r>
            <a:r>
              <a:rPr lang="zh-TW" altLang="en-US" smtClean="0">
                <a:latin typeface="標楷體" panose="03000509000000000000" pitchFamily="65" charset="-120"/>
                <a:ea typeface="標楷體" panose="03000509000000000000" pitchFamily="65" charset="-120"/>
              </a:rPr>
              <a:t>輪椅、椅子</a:t>
            </a:r>
            <a:r>
              <a:rPr lang="en-US" altLang="zh-TW" smtClean="0">
                <a:latin typeface="標楷體" panose="03000509000000000000" pitchFamily="65" charset="-120"/>
                <a:ea typeface="標楷體" panose="03000509000000000000" pitchFamily="65" charset="-120"/>
              </a:rPr>
              <a:t>)</a:t>
            </a:r>
            <a:r>
              <a:rPr lang="en-US" altLang="zh-TW" smtClean="0">
                <a:latin typeface="標楷體" panose="03000509000000000000" pitchFamily="65" charset="-120"/>
                <a:ea typeface="標楷體" panose="03000509000000000000" pitchFamily="65" charset="-120"/>
                <a:sym typeface="Wingdings" panose="05000000000000000000" pitchFamily="2" charset="2"/>
              </a:rPr>
              <a:t></a:t>
            </a:r>
            <a:r>
              <a:rPr lang="zh-TW" altLang="en-US" smtClean="0">
                <a:latin typeface="標楷體" panose="03000509000000000000" pitchFamily="65" charset="-120"/>
                <a:ea typeface="標楷體" panose="03000509000000000000" pitchFamily="65" charset="-120"/>
              </a:rPr>
              <a:t>輪椅、床面、站立架</a:t>
            </a:r>
          </a:p>
          <a:p>
            <a:r>
              <a:rPr lang="zh-TW" altLang="en-US" smtClean="0">
                <a:latin typeface="標楷體" panose="03000509000000000000" pitchFamily="65" charset="-120"/>
                <a:ea typeface="標楷體" panose="03000509000000000000" pitchFamily="65" charset="-120"/>
              </a:rPr>
              <a:t>輪椅或擺位椅上調整學生坐姿</a:t>
            </a:r>
          </a:p>
          <a:p>
            <a:r>
              <a:rPr lang="zh-TW" altLang="en-US" smtClean="0">
                <a:latin typeface="標楷體" panose="03000509000000000000" pitchFamily="65" charset="-120"/>
                <a:ea typeface="標楷體" panose="03000509000000000000" pitchFamily="65" charset="-120"/>
              </a:rPr>
              <a:t>地板到站姿</a:t>
            </a:r>
          </a:p>
          <a:p>
            <a:r>
              <a:rPr lang="zh-TW" altLang="en-US" smtClean="0">
                <a:latin typeface="標楷體" panose="03000509000000000000" pitchFamily="65" charset="-120"/>
                <a:ea typeface="標楷體" panose="03000509000000000000" pitchFamily="65" charset="-120"/>
              </a:rPr>
              <a:t>站姿</a:t>
            </a:r>
            <a:r>
              <a:rPr lang="en-US" altLang="zh-TW" smtClean="0">
                <a:latin typeface="標楷體" panose="03000509000000000000" pitchFamily="65" charset="-120"/>
                <a:ea typeface="標楷體" panose="03000509000000000000" pitchFamily="65" charset="-120"/>
              </a:rPr>
              <a:t>(</a:t>
            </a:r>
            <a:r>
              <a:rPr lang="zh-TW" altLang="en-US" smtClean="0">
                <a:latin typeface="標楷體" panose="03000509000000000000" pitchFamily="65" charset="-120"/>
                <a:ea typeface="標楷體" panose="03000509000000000000" pitchFamily="65" charset="-120"/>
              </a:rPr>
              <a:t>部分攙扶</a:t>
            </a:r>
            <a:r>
              <a:rPr lang="en-US" altLang="zh-TW" smtClean="0">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3202071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latin typeface="標楷體" panose="03000509000000000000" pitchFamily="65" charset="-120"/>
                <a:ea typeface="標楷體" panose="03000509000000000000" pitchFamily="65" charset="-120"/>
              </a:rPr>
              <a:t>零抬舉政策 </a:t>
            </a:r>
            <a:r>
              <a:rPr lang="en-US" altLang="zh-TW" b="1" dirty="0">
                <a:latin typeface="標楷體" panose="03000509000000000000" pitchFamily="65" charset="-120"/>
                <a:ea typeface="標楷體" panose="03000509000000000000" pitchFamily="65" charset="-120"/>
              </a:rPr>
              <a:t>(No Lift Policy) </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lstStyle/>
          <a:p>
            <a:r>
              <a:rPr lang="en-US" altLang="zh-TW" dirty="0">
                <a:latin typeface="標楷體" panose="03000509000000000000" pitchFamily="65" charset="-120"/>
                <a:ea typeface="標楷體" panose="03000509000000000000" pitchFamily="65" charset="-120"/>
                <a:hlinkClick r:id="rId2"/>
              </a:rPr>
              <a:t>http://yang5411ee.pixnet.net/blog/post/172750140-018</a:t>
            </a:r>
            <a:r>
              <a:rPr lang="en-US" altLang="zh-TW" dirty="0" smtClean="0">
                <a:latin typeface="標楷體" panose="03000509000000000000" pitchFamily="65" charset="-120"/>
                <a:ea typeface="標楷體" panose="03000509000000000000" pitchFamily="65" charset="-120"/>
              </a:rPr>
              <a:t>.</a:t>
            </a:r>
          </a:p>
          <a:p>
            <a:pPr marL="0" indent="0">
              <a:buNone/>
            </a:pPr>
            <a:r>
              <a:rPr lang="zh-TW" altLang="en-US" dirty="0" smtClean="0">
                <a:latin typeface="標楷體" panose="03000509000000000000" pitchFamily="65" charset="-120"/>
                <a:ea typeface="標楷體" panose="03000509000000000000" pitchFamily="65" charset="-120"/>
              </a:rPr>
              <a:t>零</a:t>
            </a:r>
            <a:r>
              <a:rPr lang="zh-TW" altLang="en-US" dirty="0">
                <a:latin typeface="標楷體" panose="03000509000000000000" pitchFamily="65" charset="-120"/>
                <a:ea typeface="標楷體" panose="03000509000000000000" pitchFamily="65" charset="-120"/>
              </a:rPr>
              <a:t>抬舉的轉移位</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分</a:t>
            </a:r>
            <a:r>
              <a:rPr lang="en-US" altLang="zh-TW" dirty="0">
                <a:latin typeface="標楷體" panose="03000509000000000000" pitchFamily="65" charset="-120"/>
                <a:ea typeface="標楷體" panose="03000509000000000000" pitchFamily="65" charset="-120"/>
              </a:rPr>
              <a:t>5</a:t>
            </a:r>
            <a:r>
              <a:rPr lang="zh-TW" altLang="en-US" dirty="0">
                <a:latin typeface="標楷體" panose="03000509000000000000" pitchFamily="65" charset="-120"/>
                <a:ea typeface="標楷體" panose="03000509000000000000" pitchFamily="65" charset="-120"/>
              </a:rPr>
              <a:t>招</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教你怎麼看圖</a:t>
            </a:r>
            <a:r>
              <a:rPr lang="zh-TW" altLang="en-US" dirty="0" smtClean="0">
                <a:latin typeface="標楷體" panose="03000509000000000000" pitchFamily="65" charset="-120"/>
                <a:ea typeface="標楷體" panose="03000509000000000000" pitchFamily="65" charset="-120"/>
              </a:rPr>
              <a:t>選  楊忠一物理治療師</a:t>
            </a:r>
            <a:endParaRPr lang="en-US" altLang="zh-TW" dirty="0" smtClean="0">
              <a:latin typeface="標楷體" panose="03000509000000000000" pitchFamily="65" charset="-120"/>
              <a:ea typeface="標楷體" panose="03000509000000000000" pitchFamily="65" charset="-120"/>
            </a:endParaRPr>
          </a:p>
          <a:p>
            <a:pPr marL="0" indent="0">
              <a:buNone/>
            </a:pPr>
            <a:r>
              <a:rPr lang="en-US" altLang="zh-TW" dirty="0">
                <a:latin typeface="標楷體" panose="03000509000000000000" pitchFamily="65" charset="-120"/>
                <a:ea typeface="標楷體" panose="03000509000000000000" pitchFamily="65" charset="-120"/>
                <a:hlinkClick r:id="rId3"/>
              </a:rPr>
              <a:t>https://</a:t>
            </a:r>
            <a:r>
              <a:rPr lang="en-US" altLang="zh-TW" dirty="0" smtClean="0">
                <a:latin typeface="標楷體" panose="03000509000000000000" pitchFamily="65" charset="-120"/>
                <a:ea typeface="標楷體" panose="03000509000000000000" pitchFamily="65" charset="-120"/>
                <a:hlinkClick r:id="rId3"/>
              </a:rPr>
              <a:t>www.familycare.org.tw/consideration</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a:latin typeface="標楷體" panose="03000509000000000000" pitchFamily="65" charset="-120"/>
                <a:ea typeface="標楷體" panose="03000509000000000000" pitchFamily="65" charset="-120"/>
                <a:hlinkClick r:id="rId4"/>
              </a:rPr>
              <a:t>仰躺平移轉移位法 床～躺式輪椅</a:t>
            </a:r>
            <a:endParaRPr lang="zh-TW" altLang="en-US" dirty="0">
              <a:latin typeface="標楷體" panose="03000509000000000000" pitchFamily="65" charset="-120"/>
              <a:ea typeface="標楷體" panose="03000509000000000000" pitchFamily="65" charset="-120"/>
            </a:endParaRPr>
          </a:p>
          <a:p>
            <a:pPr marL="0" indent="0">
              <a:buNone/>
            </a:pPr>
            <a:r>
              <a:rPr lang="zh-TW" altLang="en-US" dirty="0">
                <a:latin typeface="標楷體" panose="03000509000000000000" pitchFamily="65" charset="-120"/>
                <a:ea typeface="標楷體" panose="03000509000000000000" pitchFamily="65" charset="-120"/>
                <a:hlinkClick r:id="rId5"/>
              </a:rPr>
              <a:t>仰躺平移轉移位法 傾倒式輪椅～床</a:t>
            </a:r>
            <a:endParaRPr lang="zh-TW" altLang="en-US" dirty="0">
              <a:latin typeface="標楷體" panose="03000509000000000000" pitchFamily="65" charset="-120"/>
              <a:ea typeface="標楷體" panose="03000509000000000000" pitchFamily="65" charset="-120"/>
            </a:endParaRPr>
          </a:p>
          <a:p>
            <a:pPr marL="0" indent="0">
              <a:buNone/>
            </a:pPr>
            <a:r>
              <a:rPr lang="zh-TW" altLang="en-US" dirty="0">
                <a:latin typeface="標楷體" panose="03000509000000000000" pitchFamily="65" charset="-120"/>
                <a:ea typeface="標楷體" panose="03000509000000000000" pitchFamily="65" charset="-120"/>
                <a:hlinkClick r:id="rId6"/>
              </a:rPr>
              <a:t>坐姿平移轉移位法 示範 （個案獨立）</a:t>
            </a:r>
            <a:endParaRPr lang="zh-TW" altLang="en-US" dirty="0">
              <a:latin typeface="標楷體" panose="03000509000000000000" pitchFamily="65" charset="-120"/>
              <a:ea typeface="標楷體" panose="03000509000000000000" pitchFamily="65" charset="-120"/>
            </a:endParaRPr>
          </a:p>
          <a:p>
            <a:pPr marL="0" indent="0">
              <a:buNone/>
            </a:pPr>
            <a:endParaRPr lang="en-US" altLang="zh-TW" dirty="0" smtClean="0">
              <a:latin typeface="標楷體" panose="03000509000000000000" pitchFamily="65" charset="-120"/>
              <a:ea typeface="標楷體" panose="03000509000000000000" pitchFamily="65" charset="-120"/>
            </a:endParaRPr>
          </a:p>
          <a:p>
            <a:pPr marL="0" indent="0">
              <a:buNone/>
            </a:pPr>
            <a:endParaRPr lang="en-US" altLang="zh-TW" dirty="0">
              <a:latin typeface="標楷體" panose="03000509000000000000" pitchFamily="65" charset="-120"/>
              <a:ea typeface="標楷體" panose="03000509000000000000" pitchFamily="65" charset="-120"/>
            </a:endParaRPr>
          </a:p>
          <a:p>
            <a:pPr marL="0" indent="0">
              <a:buNone/>
            </a:pPr>
            <a:endParaRPr lang="en-US" altLang="zh-TW" dirty="0" smtClean="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821692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solidFill>
                  <a:schemeClr val="tx1">
                    <a:lumMod val="75000"/>
                    <a:lumOff val="25000"/>
                  </a:schemeClr>
                </a:solidFill>
                <a:latin typeface="標楷體" panose="03000509000000000000" pitchFamily="65" charset="-120"/>
                <a:ea typeface="標楷體" panose="03000509000000000000" pitchFamily="65" charset="-120"/>
              </a:rPr>
              <a:t>三</a:t>
            </a:r>
            <a:r>
              <a:rPr lang="zh-TW" altLang="en-US" dirty="0">
                <a:solidFill>
                  <a:schemeClr val="tx1">
                    <a:lumMod val="75000"/>
                    <a:lumOff val="25000"/>
                  </a:schemeClr>
                </a:solidFill>
                <a:latin typeface="標楷體" panose="03000509000000000000" pitchFamily="65" charset="-120"/>
                <a:ea typeface="標楷體" panose="03000509000000000000" pitchFamily="65" charset="-120"/>
              </a:rPr>
              <a:t>原則</a:t>
            </a:r>
          </a:p>
        </p:txBody>
      </p:sp>
      <p:sp>
        <p:nvSpPr>
          <p:cNvPr id="28675" name="內容版面配置區 2"/>
          <p:cNvSpPr>
            <a:spLocks noGrp="1"/>
          </p:cNvSpPr>
          <p:nvPr>
            <p:ph idx="1"/>
          </p:nvPr>
        </p:nvSpPr>
        <p:spPr/>
        <p:txBody>
          <a:bodyPr/>
          <a:lstStyle/>
          <a:p>
            <a:pPr eaLnBrk="1" hangingPunct="1"/>
            <a:r>
              <a:rPr lang="zh-TW" altLang="en-US" sz="3500" b="1" dirty="0">
                <a:latin typeface="標楷體" panose="03000509000000000000" pitchFamily="65" charset="-120"/>
                <a:ea typeface="標楷體" panose="03000509000000000000" pitchFamily="65" charset="-120"/>
              </a:rPr>
              <a:t>原則</a:t>
            </a:r>
            <a:r>
              <a:rPr lang="en-US" altLang="zh-TW" sz="3500" b="1" dirty="0">
                <a:latin typeface="標楷體" panose="03000509000000000000" pitchFamily="65" charset="-120"/>
                <a:ea typeface="標楷體" panose="03000509000000000000" pitchFamily="65" charset="-120"/>
              </a:rPr>
              <a:t>1: </a:t>
            </a:r>
            <a:r>
              <a:rPr lang="zh-TW" altLang="en-US" sz="3500" b="1" dirty="0">
                <a:latin typeface="標楷體" panose="03000509000000000000" pitchFamily="65" charset="-120"/>
                <a:ea typeface="標楷體" panose="03000509000000000000" pitchFamily="65" charset="-120"/>
              </a:rPr>
              <a:t>個案功能最大發揮原則 </a:t>
            </a:r>
            <a:r>
              <a:rPr lang="en-US" altLang="zh-TW" sz="3500" b="1" dirty="0">
                <a:latin typeface="標楷體" panose="03000509000000000000" pitchFamily="65" charset="-120"/>
                <a:ea typeface="標楷體" panose="03000509000000000000" pitchFamily="65" charset="-120"/>
              </a:rPr>
              <a:t>(</a:t>
            </a:r>
            <a:r>
              <a:rPr lang="zh-TW" altLang="en-US" sz="3500" b="1" dirty="0">
                <a:latin typeface="標楷體" panose="03000509000000000000" pitchFamily="65" charset="-120"/>
                <a:ea typeface="標楷體" panose="03000509000000000000" pitchFamily="65" charset="-120"/>
              </a:rPr>
              <a:t>最優先</a:t>
            </a:r>
            <a:r>
              <a:rPr lang="en-US" altLang="zh-TW" sz="3500" b="1" dirty="0">
                <a:latin typeface="標楷體" panose="03000509000000000000" pitchFamily="65" charset="-120"/>
                <a:ea typeface="標楷體" panose="03000509000000000000" pitchFamily="65" charset="-120"/>
              </a:rPr>
              <a:t>)</a:t>
            </a:r>
            <a:endParaRPr lang="zh-TW" altLang="en-US" sz="3500" dirty="0">
              <a:latin typeface="標楷體" panose="03000509000000000000" pitchFamily="65" charset="-120"/>
              <a:ea typeface="標楷體" panose="03000509000000000000" pitchFamily="65" charset="-120"/>
            </a:endParaRPr>
          </a:p>
          <a:p>
            <a:pPr eaLnBrk="1" hangingPunct="1"/>
            <a:r>
              <a:rPr lang="zh-TW" altLang="en-US" sz="3500" b="1" dirty="0">
                <a:latin typeface="標楷體" panose="03000509000000000000" pitchFamily="65" charset="-120"/>
                <a:ea typeface="標楷體" panose="03000509000000000000" pitchFamily="65" charset="-120"/>
              </a:rPr>
              <a:t>原則</a:t>
            </a:r>
            <a:r>
              <a:rPr lang="en-US" altLang="zh-TW" sz="3500" b="1" dirty="0">
                <a:latin typeface="標楷體" panose="03000509000000000000" pitchFamily="65" charset="-120"/>
                <a:ea typeface="標楷體" panose="03000509000000000000" pitchFamily="65" charset="-120"/>
              </a:rPr>
              <a:t>2: </a:t>
            </a:r>
            <a:r>
              <a:rPr lang="zh-TW" altLang="en-US" sz="3500" b="1" dirty="0">
                <a:latin typeface="標楷體" panose="03000509000000000000" pitchFamily="65" charset="-120"/>
                <a:ea typeface="標楷體" panose="03000509000000000000" pitchFamily="65" charset="-120"/>
              </a:rPr>
              <a:t>以水平移動取代垂直移動</a:t>
            </a:r>
            <a:endParaRPr lang="zh-TW" altLang="en-US" sz="3500" dirty="0">
              <a:latin typeface="標楷體" panose="03000509000000000000" pitchFamily="65" charset="-120"/>
              <a:ea typeface="標楷體" panose="03000509000000000000" pitchFamily="65" charset="-120"/>
            </a:endParaRPr>
          </a:p>
          <a:p>
            <a:pPr eaLnBrk="1" hangingPunct="1"/>
            <a:r>
              <a:rPr lang="zh-TW" altLang="en-US" sz="3500" b="1" dirty="0">
                <a:latin typeface="標楷體" panose="03000509000000000000" pitchFamily="65" charset="-120"/>
                <a:ea typeface="標楷體" panose="03000509000000000000" pitchFamily="65" charset="-120"/>
              </a:rPr>
              <a:t>原則</a:t>
            </a:r>
            <a:r>
              <a:rPr lang="en-US" altLang="zh-TW" sz="3500" b="1" dirty="0">
                <a:latin typeface="標楷體" panose="03000509000000000000" pitchFamily="65" charset="-120"/>
                <a:ea typeface="標楷體" panose="03000509000000000000" pitchFamily="65" charset="-120"/>
              </a:rPr>
              <a:t>3: </a:t>
            </a:r>
            <a:r>
              <a:rPr lang="zh-TW" altLang="en-US" sz="3500" b="1" dirty="0">
                <a:latin typeface="標楷體" panose="03000509000000000000" pitchFamily="65" charset="-120"/>
                <a:ea typeface="標楷體" panose="03000509000000000000" pitchFamily="65" charset="-120"/>
              </a:rPr>
              <a:t>以機械取代人力抬舉</a:t>
            </a:r>
            <a:endParaRPr lang="zh-TW" altLang="en-US" sz="35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95EAC5ED-0E30-44E8-8D9E-FA4FD12258BC}" type="slidenum">
              <a:rPr lang="zh-TW" altLang="en-US"/>
              <a:pPr>
                <a:defRPr/>
              </a:pPr>
              <a:t>59</a:t>
            </a:fld>
            <a:endParaRPr lang="zh-TW" altLang="en-US"/>
          </a:p>
        </p:txBody>
      </p:sp>
    </p:spTree>
    <p:extLst>
      <p:ext uri="{BB962C8B-B14F-4D97-AF65-F5344CB8AC3E}">
        <p14:creationId xmlns:p14="http://schemas.microsoft.com/office/powerpoint/2010/main" val="2775770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大綱</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lstStyle/>
          <a:p>
            <a:r>
              <a:rPr lang="zh-TW" altLang="en-US" dirty="0" smtClean="0">
                <a:latin typeface="標楷體" panose="03000509000000000000" pitchFamily="65" charset="-120"/>
                <a:ea typeface="標楷體" panose="03000509000000000000" pitchFamily="65" charset="-120"/>
              </a:rPr>
              <a:t>團隊合作</a:t>
            </a:r>
            <a:endParaRPr lang="en-US" altLang="zh-TW" dirty="0" smtClean="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學校系統常用輔具</a:t>
            </a:r>
            <a:r>
              <a:rPr lang="zh-TW" altLang="en-US" dirty="0" smtClean="0">
                <a:latin typeface="標楷體" panose="03000509000000000000" pitchFamily="65" charset="-120"/>
                <a:ea typeface="標楷體" panose="03000509000000000000" pitchFamily="65" charset="-120"/>
              </a:rPr>
              <a:t>介紹</a:t>
            </a:r>
            <a:endParaRPr lang="en-US" altLang="zh-TW" dirty="0" smtClean="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體適能</a:t>
            </a:r>
            <a:r>
              <a:rPr lang="zh-TW" altLang="en-US" dirty="0" smtClean="0">
                <a:latin typeface="標楷體" panose="03000509000000000000" pitchFamily="65" charset="-120"/>
                <a:ea typeface="標楷體" panose="03000509000000000000" pitchFamily="65" charset="-120"/>
              </a:rPr>
              <a:t>訓練</a:t>
            </a:r>
            <a:endParaRPr lang="en-US" altLang="zh-TW" dirty="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適應體育介紹</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2447418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latin typeface="標楷體" panose="03000509000000000000" pitchFamily="65" charset="-120"/>
                <a:ea typeface="標楷體" panose="03000509000000000000" pitchFamily="65" charset="-120"/>
              </a:rPr>
              <a:t>原則</a:t>
            </a:r>
            <a:r>
              <a:rPr lang="en-US" altLang="zh-TW" b="1" dirty="0">
                <a:latin typeface="標楷體" panose="03000509000000000000" pitchFamily="65" charset="-120"/>
                <a:ea typeface="標楷體" panose="03000509000000000000" pitchFamily="65" charset="-120"/>
              </a:rPr>
              <a:t>1: </a:t>
            </a:r>
            <a:r>
              <a:rPr lang="zh-TW" altLang="en-US" b="1" dirty="0">
                <a:latin typeface="標楷體" panose="03000509000000000000" pitchFamily="65" charset="-120"/>
                <a:ea typeface="標楷體" panose="03000509000000000000" pitchFamily="65" charset="-120"/>
              </a:rPr>
              <a:t>個案功能最大發揮原則 </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最優先</a:t>
            </a:r>
            <a:r>
              <a:rPr lang="en-US" altLang="zh-TW" b="1"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lstStyle/>
          <a:p>
            <a:r>
              <a:rPr lang="zh-TW" altLang="en-US" dirty="0">
                <a:latin typeface="標楷體" panose="03000509000000000000" pitchFamily="65" charset="-120"/>
                <a:ea typeface="標楷體" panose="03000509000000000000" pitchFamily="65" charset="-120"/>
              </a:rPr>
              <a:t>轉移位方式的選擇應盡量鼓勵病患活動，以維持其獨立性為最優先原則， 澳洲護理聯盟 </a:t>
            </a:r>
            <a:r>
              <a:rPr lang="en-US" altLang="zh-TW" dirty="0">
                <a:latin typeface="標楷體" panose="03000509000000000000" pitchFamily="65" charset="-120"/>
                <a:ea typeface="標楷體" panose="03000509000000000000" pitchFamily="65" charset="-120"/>
              </a:rPr>
              <a:t>No Lift Policy 2006 </a:t>
            </a:r>
            <a:r>
              <a:rPr lang="zh-TW" altLang="en-US" dirty="0">
                <a:latin typeface="標楷體" panose="03000509000000000000" pitchFamily="65" charset="-120"/>
                <a:ea typeface="標楷體" panose="03000509000000000000" pitchFamily="65" charset="-120"/>
              </a:rPr>
              <a:t>。</a:t>
            </a:r>
          </a:p>
          <a:p>
            <a:endParaRPr lang="zh-TW" altLang="en-US"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能站就要站起來轉位，站不起來就坐姿移轉位 ，連坐都坐不穩才能躺著移位，這便是功能最大發揮原則，才能確保被照顧者有足夠的活動參與</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1298984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b="1" dirty="0">
                <a:solidFill>
                  <a:schemeClr val="tx1">
                    <a:lumMod val="75000"/>
                    <a:lumOff val="25000"/>
                  </a:schemeClr>
                </a:solidFill>
                <a:latin typeface="標楷體" panose="03000509000000000000" pitchFamily="65" charset="-120"/>
                <a:ea typeface="標楷體" panose="03000509000000000000" pitchFamily="65" charset="-120"/>
              </a:rPr>
              <a:t>原則</a:t>
            </a:r>
            <a:r>
              <a:rPr lang="en-US" altLang="zh-TW" b="1" dirty="0">
                <a:solidFill>
                  <a:schemeClr val="tx1">
                    <a:lumMod val="75000"/>
                    <a:lumOff val="25000"/>
                  </a:schemeClr>
                </a:solidFill>
                <a:latin typeface="標楷體" panose="03000509000000000000" pitchFamily="65" charset="-120"/>
                <a:ea typeface="標楷體" panose="03000509000000000000" pitchFamily="65" charset="-120"/>
              </a:rPr>
              <a:t>2: </a:t>
            </a:r>
            <a:r>
              <a:rPr lang="zh-TW" altLang="en-US" b="1" dirty="0">
                <a:solidFill>
                  <a:schemeClr val="tx1">
                    <a:lumMod val="75000"/>
                    <a:lumOff val="25000"/>
                  </a:schemeClr>
                </a:solidFill>
                <a:latin typeface="標楷體" panose="03000509000000000000" pitchFamily="65" charset="-120"/>
                <a:ea typeface="標楷體" panose="03000509000000000000" pitchFamily="65" charset="-120"/>
              </a:rPr>
              <a:t>以水平移動取代垂直</a:t>
            </a:r>
            <a:r>
              <a:rPr lang="zh-TW" altLang="en-US" b="1" dirty="0" smtClean="0">
                <a:solidFill>
                  <a:schemeClr val="tx1">
                    <a:lumMod val="75000"/>
                    <a:lumOff val="25000"/>
                  </a:schemeClr>
                </a:solidFill>
                <a:latin typeface="標楷體" panose="03000509000000000000" pitchFamily="65" charset="-120"/>
                <a:ea typeface="標楷體" panose="03000509000000000000" pitchFamily="65" charset="-120"/>
              </a:rPr>
              <a:t>移動</a:t>
            </a:r>
            <a:endParaRPr lang="zh-TW" altLang="en-US" dirty="0">
              <a:solidFill>
                <a:schemeClr val="tx1">
                  <a:lumMod val="75000"/>
                  <a:lumOff val="25000"/>
                </a:schemeClr>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rtlCol="0">
            <a:normAutofit/>
          </a:bodyPr>
          <a:lstStyle/>
          <a:p>
            <a:pPr marL="91440" indent="-91440">
              <a:defRPr/>
            </a:pPr>
            <a:r>
              <a:rPr lang="en-US" altLang="zh-TW" b="1" dirty="0">
                <a:solidFill>
                  <a:schemeClr val="tx1">
                    <a:lumMod val="75000"/>
                    <a:lumOff val="25000"/>
                  </a:schemeClr>
                </a:solidFill>
                <a:latin typeface="標楷體" panose="03000509000000000000" pitchFamily="65" charset="-120"/>
                <a:ea typeface="標楷體" panose="03000509000000000000" pitchFamily="65" charset="-120"/>
              </a:rPr>
              <a:t>1.</a:t>
            </a:r>
            <a:r>
              <a:rPr lang="zh-TW" altLang="en-US" b="1" dirty="0">
                <a:solidFill>
                  <a:schemeClr val="tx1">
                    <a:lumMod val="75000"/>
                    <a:lumOff val="25000"/>
                  </a:schemeClr>
                </a:solidFill>
                <a:latin typeface="標楷體" panose="03000509000000000000" pitchFamily="65" charset="-120"/>
                <a:ea typeface="標楷體" panose="03000509000000000000" pitchFamily="65" charset="-120"/>
              </a:rPr>
              <a:t>平面路徑可淨空</a:t>
            </a:r>
            <a:r>
              <a:rPr lang="en-US" altLang="zh-TW" b="1" dirty="0">
                <a:solidFill>
                  <a:schemeClr val="tx1">
                    <a:lumMod val="75000"/>
                    <a:lumOff val="25000"/>
                  </a:schemeClr>
                </a:solidFill>
                <a:latin typeface="標楷體" panose="03000509000000000000" pitchFamily="65" charset="-120"/>
                <a:ea typeface="標楷體" panose="03000509000000000000" pitchFamily="65" charset="-120"/>
              </a:rPr>
              <a:t>:</a:t>
            </a:r>
            <a:endParaRPr lang="zh-TW" altLang="en-US" dirty="0">
              <a:solidFill>
                <a:schemeClr val="tx1">
                  <a:lumMod val="75000"/>
                  <a:lumOff val="25000"/>
                </a:schemeClr>
              </a:solidFill>
              <a:latin typeface="標楷體" panose="03000509000000000000" pitchFamily="65" charset="-120"/>
              <a:ea typeface="標楷體" panose="03000509000000000000" pitchFamily="65" charset="-120"/>
            </a:endParaRPr>
          </a:p>
          <a:p>
            <a:pPr marL="91440" indent="-91440">
              <a:defRPr/>
            </a:pPr>
            <a:r>
              <a:rPr lang="zh-TW" altLang="en-US" dirty="0">
                <a:solidFill>
                  <a:schemeClr val="tx1">
                    <a:lumMod val="75000"/>
                    <a:lumOff val="25000"/>
                  </a:schemeClr>
                </a:solidFill>
                <a:latin typeface="標楷體" panose="03000509000000000000" pitchFamily="65" charset="-120"/>
                <a:ea typeface="標楷體" panose="03000509000000000000" pitchFamily="65" charset="-120"/>
              </a:rPr>
              <a:t>   常見轉移位路徑的阻礙有輪椅、洗澡便盆椅的扶手、輪椅突出的後大輪，造成側向平行轉移位的阻擋。因此建議使用 </a:t>
            </a:r>
            <a:r>
              <a:rPr lang="zh-TW" altLang="en-US" dirty="0">
                <a:solidFill>
                  <a:schemeClr val="tx1">
                    <a:lumMod val="75000"/>
                    <a:lumOff val="25000"/>
                  </a:schemeClr>
                </a:solidFill>
                <a:latin typeface="標楷體" panose="03000509000000000000" pitchFamily="65" charset="-120"/>
                <a:ea typeface="標楷體" panose="03000509000000000000" pitchFamily="65" charset="-120"/>
                <a:hlinkClick r:id="rId2"/>
              </a:rPr>
              <a:t>利於轉移位設計，扶手、靠腳可拆掀的輪椅</a:t>
            </a:r>
            <a:r>
              <a:rPr lang="en-US" altLang="zh-TW" dirty="0">
                <a:solidFill>
                  <a:schemeClr val="tx1">
                    <a:lumMod val="75000"/>
                    <a:lumOff val="25000"/>
                  </a:schemeClr>
                </a:solidFill>
                <a:latin typeface="標楷體" panose="03000509000000000000" pitchFamily="65" charset="-120"/>
                <a:ea typeface="標楷體" panose="03000509000000000000" pitchFamily="65" charset="-120"/>
                <a:hlinkClick r:id="rId2"/>
              </a:rPr>
              <a:t>(+</a:t>
            </a:r>
            <a:r>
              <a:rPr lang="zh-TW" altLang="en-US" dirty="0">
                <a:solidFill>
                  <a:schemeClr val="tx1">
                    <a:lumMod val="75000"/>
                    <a:lumOff val="25000"/>
                  </a:schemeClr>
                </a:solidFill>
                <a:latin typeface="標楷體" panose="03000509000000000000" pitchFamily="65" charset="-120"/>
                <a:ea typeface="標楷體" panose="03000509000000000000" pitchFamily="65" charset="-120"/>
                <a:hlinkClick r:id="rId2"/>
              </a:rPr>
              <a:t>連結</a:t>
            </a:r>
            <a:r>
              <a:rPr lang="en-US" altLang="zh-TW" dirty="0">
                <a:solidFill>
                  <a:schemeClr val="tx1">
                    <a:lumMod val="75000"/>
                    <a:lumOff val="25000"/>
                  </a:schemeClr>
                </a:solidFill>
                <a:latin typeface="標楷體" panose="03000509000000000000" pitchFamily="65" charset="-120"/>
                <a:ea typeface="標楷體" panose="03000509000000000000" pitchFamily="65" charset="-120"/>
                <a:hlinkClick r:id="rId2"/>
              </a:rPr>
              <a:t>)</a:t>
            </a:r>
            <a:r>
              <a:rPr lang="zh-TW" altLang="en-US" dirty="0">
                <a:solidFill>
                  <a:schemeClr val="tx1">
                    <a:lumMod val="75000"/>
                    <a:lumOff val="25000"/>
                  </a:schemeClr>
                </a:solidFill>
                <a:latin typeface="標楷體" panose="03000509000000000000" pitchFamily="65" charset="-120"/>
                <a:ea typeface="標楷體" panose="03000509000000000000" pitchFamily="65" charset="-120"/>
              </a:rPr>
              <a:t>，以及 </a:t>
            </a:r>
            <a:r>
              <a:rPr lang="zh-TW" altLang="en-US" dirty="0">
                <a:solidFill>
                  <a:schemeClr val="tx1">
                    <a:lumMod val="75000"/>
                    <a:lumOff val="25000"/>
                  </a:schemeClr>
                </a:solidFill>
                <a:latin typeface="標楷體" panose="03000509000000000000" pitchFamily="65" charset="-120"/>
                <a:ea typeface="標楷體" panose="03000509000000000000" pitchFamily="65" charset="-120"/>
                <a:hlinkClick r:id="rId3"/>
              </a:rPr>
              <a:t>利於轉移位設計的洗澡便盆椅</a:t>
            </a:r>
            <a:r>
              <a:rPr lang="en-US" altLang="zh-TW" dirty="0">
                <a:solidFill>
                  <a:schemeClr val="tx1">
                    <a:lumMod val="75000"/>
                    <a:lumOff val="25000"/>
                  </a:schemeClr>
                </a:solidFill>
                <a:latin typeface="標楷體" panose="03000509000000000000" pitchFamily="65" charset="-120"/>
                <a:ea typeface="標楷體" panose="03000509000000000000" pitchFamily="65" charset="-120"/>
                <a:hlinkClick r:id="rId3"/>
              </a:rPr>
              <a:t>(+</a:t>
            </a:r>
            <a:r>
              <a:rPr lang="zh-TW" altLang="en-US" dirty="0">
                <a:solidFill>
                  <a:schemeClr val="tx1">
                    <a:lumMod val="75000"/>
                    <a:lumOff val="25000"/>
                  </a:schemeClr>
                </a:solidFill>
                <a:latin typeface="標楷體" panose="03000509000000000000" pitchFamily="65" charset="-120"/>
                <a:ea typeface="標楷體" panose="03000509000000000000" pitchFamily="65" charset="-120"/>
                <a:hlinkClick r:id="rId3"/>
              </a:rPr>
              <a:t>連結</a:t>
            </a:r>
            <a:r>
              <a:rPr lang="en-US" altLang="zh-TW" dirty="0">
                <a:solidFill>
                  <a:schemeClr val="tx1">
                    <a:lumMod val="75000"/>
                    <a:lumOff val="25000"/>
                  </a:schemeClr>
                </a:solidFill>
                <a:latin typeface="標楷體" panose="03000509000000000000" pitchFamily="65" charset="-120"/>
                <a:ea typeface="標楷體" panose="03000509000000000000" pitchFamily="65" charset="-120"/>
                <a:hlinkClick r:id="rId3"/>
              </a:rPr>
              <a:t>) </a:t>
            </a:r>
            <a:r>
              <a:rPr lang="zh-TW" altLang="en-US" dirty="0">
                <a:solidFill>
                  <a:schemeClr val="tx1">
                    <a:lumMod val="75000"/>
                    <a:lumOff val="25000"/>
                  </a:schemeClr>
                </a:solidFill>
                <a:latin typeface="標楷體" panose="03000509000000000000" pitchFamily="65" charset="-120"/>
                <a:ea typeface="標楷體" panose="03000509000000000000" pitchFamily="65" charset="-120"/>
              </a:rPr>
              <a:t>   。</a:t>
            </a:r>
            <a:r>
              <a:rPr lang="zh-TW" altLang="en-US" dirty="0">
                <a:solidFill>
                  <a:schemeClr val="tx1">
                    <a:lumMod val="75000"/>
                    <a:lumOff val="25000"/>
                  </a:schemeClr>
                </a:solidFill>
                <a:latin typeface="標楷體" panose="03000509000000000000" pitchFamily="65" charset="-120"/>
                <a:ea typeface="標楷體" panose="03000509000000000000" pitchFamily="65" charset="-120"/>
                <a:hlinkClick r:id="rId4"/>
              </a:rPr>
              <a:t>高椅背可仰躺的輪椅也建議後輪勿突出椅面</a:t>
            </a:r>
            <a:r>
              <a:rPr lang="en-US" altLang="zh-TW" dirty="0">
                <a:solidFill>
                  <a:schemeClr val="tx1">
                    <a:lumMod val="75000"/>
                    <a:lumOff val="25000"/>
                  </a:schemeClr>
                </a:solidFill>
                <a:latin typeface="標楷體" panose="03000509000000000000" pitchFamily="65" charset="-120"/>
                <a:ea typeface="標楷體" panose="03000509000000000000" pitchFamily="65" charset="-120"/>
                <a:hlinkClick r:id="rId4"/>
              </a:rPr>
              <a:t>(+</a:t>
            </a:r>
            <a:r>
              <a:rPr lang="zh-TW" altLang="en-US" dirty="0">
                <a:solidFill>
                  <a:schemeClr val="tx1">
                    <a:lumMod val="75000"/>
                    <a:lumOff val="25000"/>
                  </a:schemeClr>
                </a:solidFill>
                <a:latin typeface="標楷體" panose="03000509000000000000" pitchFamily="65" charset="-120"/>
                <a:ea typeface="標楷體" panose="03000509000000000000" pitchFamily="65" charset="-120"/>
                <a:hlinkClick r:id="rId4"/>
              </a:rPr>
              <a:t>連結</a:t>
            </a:r>
            <a:r>
              <a:rPr lang="en-US" altLang="zh-TW" dirty="0">
                <a:solidFill>
                  <a:schemeClr val="tx1">
                    <a:lumMod val="75000"/>
                    <a:lumOff val="25000"/>
                  </a:schemeClr>
                </a:solidFill>
                <a:latin typeface="標楷體" panose="03000509000000000000" pitchFamily="65" charset="-120"/>
                <a:ea typeface="標楷體" panose="03000509000000000000" pitchFamily="65" charset="-120"/>
                <a:hlinkClick r:id="rId4"/>
              </a:rPr>
              <a:t>)</a:t>
            </a:r>
            <a:r>
              <a:rPr lang="zh-TW" altLang="en-US" dirty="0">
                <a:solidFill>
                  <a:schemeClr val="tx1">
                    <a:lumMod val="75000"/>
                    <a:lumOff val="25000"/>
                  </a:schemeClr>
                </a:solidFill>
                <a:latin typeface="標楷體" panose="03000509000000000000" pitchFamily="65" charset="-120"/>
                <a:ea typeface="標楷體" panose="03000509000000000000" pitchFamily="65" charset="-120"/>
              </a:rPr>
              <a:t>，才能方便個案在仰躺姿勢下平移轉位</a:t>
            </a:r>
            <a:r>
              <a:rPr lang="zh-TW" altLang="en-US" dirty="0" smtClean="0">
                <a:solidFill>
                  <a:schemeClr val="tx1">
                    <a:lumMod val="75000"/>
                    <a:lumOff val="25000"/>
                  </a:schemeClr>
                </a:solidFill>
                <a:latin typeface="標楷體" panose="03000509000000000000" pitchFamily="65" charset="-120"/>
                <a:ea typeface="標楷體" panose="03000509000000000000" pitchFamily="65" charset="-120"/>
              </a:rPr>
              <a:t>。</a:t>
            </a:r>
            <a:endParaRPr lang="zh-TW" altLang="en-US" dirty="0">
              <a:solidFill>
                <a:schemeClr val="tx1">
                  <a:lumMod val="75000"/>
                  <a:lumOff val="25000"/>
                </a:schemeClr>
              </a:solidFill>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782C2961-2845-4EF5-852E-2838764CBFBE}" type="slidenum">
              <a:rPr lang="zh-TW" altLang="en-US"/>
              <a:pPr>
                <a:defRPr/>
              </a:pPr>
              <a:t>61</a:t>
            </a:fld>
            <a:endParaRPr lang="zh-TW" altLang="en-US"/>
          </a:p>
        </p:txBody>
      </p:sp>
    </p:spTree>
    <p:extLst>
      <p:ext uri="{BB962C8B-B14F-4D97-AF65-F5344CB8AC3E}">
        <p14:creationId xmlns:p14="http://schemas.microsoft.com/office/powerpoint/2010/main" val="42090915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b="1" dirty="0">
                <a:solidFill>
                  <a:schemeClr val="tx1">
                    <a:lumMod val="75000"/>
                    <a:lumOff val="25000"/>
                  </a:schemeClr>
                </a:solidFill>
                <a:latin typeface="標楷體" panose="03000509000000000000" pitchFamily="65" charset="-120"/>
                <a:ea typeface="標楷體" panose="03000509000000000000" pitchFamily="65" charset="-120"/>
              </a:rPr>
              <a:t>原則</a:t>
            </a:r>
            <a:r>
              <a:rPr lang="en-US" altLang="zh-TW" b="1" dirty="0">
                <a:solidFill>
                  <a:schemeClr val="tx1">
                    <a:lumMod val="75000"/>
                    <a:lumOff val="25000"/>
                  </a:schemeClr>
                </a:solidFill>
                <a:latin typeface="標楷體" panose="03000509000000000000" pitchFamily="65" charset="-120"/>
                <a:ea typeface="標楷體" panose="03000509000000000000" pitchFamily="65" charset="-120"/>
              </a:rPr>
              <a:t>2: </a:t>
            </a:r>
            <a:r>
              <a:rPr lang="zh-TW" altLang="en-US" b="1" dirty="0">
                <a:solidFill>
                  <a:schemeClr val="tx1">
                    <a:lumMod val="75000"/>
                    <a:lumOff val="25000"/>
                  </a:schemeClr>
                </a:solidFill>
                <a:latin typeface="標楷體" panose="03000509000000000000" pitchFamily="65" charset="-120"/>
                <a:ea typeface="標楷體" panose="03000509000000000000" pitchFamily="65" charset="-120"/>
              </a:rPr>
              <a:t>以水平移動取代垂直</a:t>
            </a:r>
            <a:r>
              <a:rPr lang="zh-TW" altLang="en-US" b="1" dirty="0" smtClean="0">
                <a:solidFill>
                  <a:schemeClr val="tx1">
                    <a:lumMod val="75000"/>
                    <a:lumOff val="25000"/>
                  </a:schemeClr>
                </a:solidFill>
                <a:latin typeface="標楷體" panose="03000509000000000000" pitchFamily="65" charset="-120"/>
                <a:ea typeface="標楷體" panose="03000509000000000000" pitchFamily="65" charset="-120"/>
              </a:rPr>
              <a:t>移動</a:t>
            </a:r>
            <a:endParaRPr lang="zh-TW" altLang="en-US" dirty="0">
              <a:solidFill>
                <a:schemeClr val="tx1">
                  <a:lumMod val="75000"/>
                  <a:lumOff val="25000"/>
                </a:schemeClr>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rtlCol="0">
            <a:normAutofit/>
          </a:bodyPr>
          <a:lstStyle/>
          <a:p>
            <a:pPr marL="91440" indent="-91440">
              <a:defRPr/>
            </a:pPr>
            <a:r>
              <a:rPr lang="en-US" altLang="zh-TW" b="1" dirty="0" smtClean="0">
                <a:solidFill>
                  <a:schemeClr val="tx1">
                    <a:lumMod val="75000"/>
                    <a:lumOff val="25000"/>
                  </a:schemeClr>
                </a:solidFill>
                <a:latin typeface="標楷體" panose="03000509000000000000" pitchFamily="65" charset="-120"/>
                <a:ea typeface="標楷體" panose="03000509000000000000" pitchFamily="65" charset="-120"/>
              </a:rPr>
              <a:t>2</a:t>
            </a:r>
            <a:r>
              <a:rPr lang="en-US" altLang="zh-TW" b="1" dirty="0">
                <a:solidFill>
                  <a:schemeClr val="tx1">
                    <a:lumMod val="75000"/>
                    <a:lumOff val="25000"/>
                  </a:schemeClr>
                </a:solidFill>
                <a:latin typeface="標楷體" panose="03000509000000000000" pitchFamily="65" charset="-120"/>
                <a:ea typeface="標楷體" panose="03000509000000000000" pitchFamily="65" charset="-120"/>
              </a:rPr>
              <a:t>.</a:t>
            </a:r>
            <a:r>
              <a:rPr lang="zh-TW" altLang="en-US" b="1" dirty="0">
                <a:solidFill>
                  <a:schemeClr val="tx1">
                    <a:lumMod val="75000"/>
                    <a:lumOff val="25000"/>
                  </a:schemeClr>
                </a:solidFill>
                <a:latin typeface="標楷體" panose="03000509000000000000" pitchFamily="65" charset="-120"/>
                <a:ea typeface="標楷體" panose="03000509000000000000" pitchFamily="65" charset="-120"/>
              </a:rPr>
              <a:t>平面路徑高度可接近</a:t>
            </a:r>
            <a:r>
              <a:rPr lang="en-US" altLang="zh-TW" b="1" dirty="0">
                <a:solidFill>
                  <a:schemeClr val="tx1">
                    <a:lumMod val="75000"/>
                    <a:lumOff val="25000"/>
                  </a:schemeClr>
                </a:solidFill>
                <a:latin typeface="標楷體" panose="03000509000000000000" pitchFamily="65" charset="-120"/>
                <a:ea typeface="標楷體" panose="03000509000000000000" pitchFamily="65" charset="-120"/>
              </a:rPr>
              <a:t>:</a:t>
            </a:r>
            <a:endParaRPr lang="zh-TW" altLang="en-US" dirty="0">
              <a:solidFill>
                <a:schemeClr val="tx1">
                  <a:lumMod val="75000"/>
                  <a:lumOff val="25000"/>
                </a:schemeClr>
              </a:solidFill>
              <a:latin typeface="標楷體" panose="03000509000000000000" pitchFamily="65" charset="-120"/>
              <a:ea typeface="標楷體" panose="03000509000000000000" pitchFamily="65" charset="-120"/>
            </a:endParaRPr>
          </a:p>
          <a:p>
            <a:pPr marL="91440" indent="-91440">
              <a:defRPr/>
            </a:pPr>
            <a:r>
              <a:rPr lang="zh-TW" altLang="en-US" dirty="0">
                <a:solidFill>
                  <a:schemeClr val="tx1">
                    <a:lumMod val="75000"/>
                    <a:lumOff val="25000"/>
                  </a:schemeClr>
                </a:solidFill>
                <a:latin typeface="標楷體" panose="03000509000000000000" pitchFamily="65" charset="-120"/>
                <a:ea typeface="標楷體" panose="03000509000000000000" pitchFamily="65" charset="-120"/>
              </a:rPr>
              <a:t>  病床與輪椅、洗澡便盆椅、洗澡床</a:t>
            </a:r>
            <a:r>
              <a:rPr lang="en-US" altLang="zh-TW" dirty="0">
                <a:solidFill>
                  <a:schemeClr val="tx1">
                    <a:lumMod val="75000"/>
                    <a:lumOff val="25000"/>
                  </a:schemeClr>
                </a:solidFill>
                <a:latin typeface="標楷體" panose="03000509000000000000" pitchFamily="65" charset="-120"/>
                <a:ea typeface="標楷體" panose="03000509000000000000" pitchFamily="65" charset="-120"/>
              </a:rPr>
              <a:t>...</a:t>
            </a:r>
            <a:r>
              <a:rPr lang="zh-TW" altLang="en-US" dirty="0">
                <a:solidFill>
                  <a:schemeClr val="tx1">
                    <a:lumMod val="75000"/>
                    <a:lumOff val="25000"/>
                  </a:schemeClr>
                </a:solidFill>
                <a:latin typeface="標楷體" panose="03000509000000000000" pitchFamily="65" charset="-120"/>
                <a:ea typeface="標楷體" panose="03000509000000000000" pitchFamily="65" charset="-120"/>
              </a:rPr>
              <a:t>等轉移位的標的，彼此高度必須接近，一般最容易達成的方式就是使用</a:t>
            </a:r>
            <a:r>
              <a:rPr lang="zh-TW" altLang="en-US" dirty="0">
                <a:solidFill>
                  <a:schemeClr val="tx1">
                    <a:lumMod val="75000"/>
                    <a:lumOff val="25000"/>
                  </a:schemeClr>
                </a:solidFill>
                <a:latin typeface="標楷體" panose="03000509000000000000" pitchFamily="65" charset="-120"/>
                <a:ea typeface="標楷體" panose="03000509000000000000" pitchFamily="65" charset="-120"/>
                <a:hlinkClick r:id="rId2"/>
              </a:rPr>
              <a:t>高度可升降調整的病床</a:t>
            </a:r>
            <a:r>
              <a:rPr lang="en-US" altLang="zh-TW" dirty="0">
                <a:solidFill>
                  <a:schemeClr val="tx1">
                    <a:lumMod val="75000"/>
                    <a:lumOff val="25000"/>
                  </a:schemeClr>
                </a:solidFill>
                <a:latin typeface="標楷體" panose="03000509000000000000" pitchFamily="65" charset="-120"/>
                <a:ea typeface="標楷體" panose="03000509000000000000" pitchFamily="65" charset="-120"/>
                <a:hlinkClick r:id="rId2"/>
              </a:rPr>
              <a:t>(+</a:t>
            </a:r>
            <a:r>
              <a:rPr lang="zh-TW" altLang="en-US" dirty="0">
                <a:solidFill>
                  <a:schemeClr val="tx1">
                    <a:lumMod val="75000"/>
                    <a:lumOff val="25000"/>
                  </a:schemeClr>
                </a:solidFill>
                <a:latin typeface="標楷體" panose="03000509000000000000" pitchFamily="65" charset="-120"/>
                <a:ea typeface="標楷體" panose="03000509000000000000" pitchFamily="65" charset="-120"/>
                <a:hlinkClick r:id="rId2"/>
              </a:rPr>
              <a:t>連結</a:t>
            </a:r>
            <a:r>
              <a:rPr lang="en-US" altLang="zh-TW" dirty="0">
                <a:solidFill>
                  <a:schemeClr val="tx1">
                    <a:lumMod val="75000"/>
                    <a:lumOff val="25000"/>
                  </a:schemeClr>
                </a:solidFill>
                <a:latin typeface="標楷體" panose="03000509000000000000" pitchFamily="65" charset="-120"/>
                <a:ea typeface="標楷體" panose="03000509000000000000" pitchFamily="65" charset="-120"/>
                <a:hlinkClick r:id="rId2"/>
              </a:rPr>
              <a:t>)</a:t>
            </a:r>
            <a:r>
              <a:rPr lang="zh-TW" altLang="en-US" dirty="0">
                <a:solidFill>
                  <a:schemeClr val="tx1">
                    <a:lumMod val="75000"/>
                    <a:lumOff val="25000"/>
                  </a:schemeClr>
                </a:solidFill>
                <a:latin typeface="標楷體" panose="03000509000000000000" pitchFamily="65" charset="-120"/>
                <a:ea typeface="標楷體" panose="03000509000000000000" pitchFamily="65" charset="-120"/>
              </a:rPr>
              <a:t>，便可以隨時配合輪椅、洗澡便盆椅的高度做調整。或是在購買時，特別挑選高度接近的產品。</a:t>
            </a:r>
          </a:p>
          <a:p>
            <a:pPr marL="0" indent="0">
              <a:buNone/>
              <a:defRPr/>
            </a:pPr>
            <a:endParaRPr lang="zh-TW" altLang="en-US" dirty="0">
              <a:solidFill>
                <a:schemeClr val="tx1">
                  <a:lumMod val="75000"/>
                  <a:lumOff val="25000"/>
                </a:schemeClr>
              </a:solidFill>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782C2961-2845-4EF5-852E-2838764CBFBE}" type="slidenum">
              <a:rPr lang="zh-TW" altLang="en-US"/>
              <a:pPr>
                <a:defRPr/>
              </a:pPr>
              <a:t>62</a:t>
            </a:fld>
            <a:endParaRPr lang="zh-TW" altLang="en-US"/>
          </a:p>
        </p:txBody>
      </p:sp>
    </p:spTree>
    <p:extLst>
      <p:ext uri="{BB962C8B-B14F-4D97-AF65-F5344CB8AC3E}">
        <p14:creationId xmlns:p14="http://schemas.microsoft.com/office/powerpoint/2010/main" val="42090915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原則</a:t>
            </a:r>
            <a:r>
              <a:rPr lang="en-US" altLang="zh-TW" dirty="0">
                <a:latin typeface="標楷體" panose="03000509000000000000" pitchFamily="65" charset="-120"/>
                <a:ea typeface="標楷體" panose="03000509000000000000" pitchFamily="65" charset="-120"/>
              </a:rPr>
              <a:t>3: </a:t>
            </a:r>
            <a:r>
              <a:rPr lang="zh-TW" altLang="en-US" dirty="0">
                <a:latin typeface="標楷體" panose="03000509000000000000" pitchFamily="65" charset="-120"/>
                <a:ea typeface="標楷體" panose="03000509000000000000" pitchFamily="65" charset="-120"/>
              </a:rPr>
              <a:t>以機械取代人力抬舉</a:t>
            </a:r>
          </a:p>
        </p:txBody>
      </p:sp>
      <p:sp>
        <p:nvSpPr>
          <p:cNvPr id="3" name="內容版面配置區 2"/>
          <p:cNvSpPr>
            <a:spLocks noGrp="1"/>
          </p:cNvSpPr>
          <p:nvPr>
            <p:ph idx="1"/>
          </p:nvPr>
        </p:nvSpPr>
        <p:spPr/>
        <p:txBody>
          <a:bodyPr/>
          <a:lstStyle/>
          <a:p>
            <a:r>
              <a:rPr lang="zh-TW" altLang="en-US" dirty="0">
                <a:latin typeface="標楷體" panose="03000509000000000000" pitchFamily="65" charset="-120"/>
                <a:ea typeface="標楷體" panose="03000509000000000000" pitchFamily="65" charset="-120"/>
              </a:rPr>
              <a:t>被照顧者無法站起，而且環境狀況又無法水平移動，那就必須使用垂直升降的方式，</a:t>
            </a:r>
            <a:r>
              <a:rPr lang="zh-TW" altLang="en-US" dirty="0">
                <a:latin typeface="標楷體" panose="03000509000000000000" pitchFamily="65" charset="-120"/>
                <a:ea typeface="標楷體" panose="03000509000000000000" pitchFamily="65" charset="-120"/>
                <a:hlinkClick r:id="rId2"/>
              </a:rPr>
              <a:t>站立式移位機</a:t>
            </a:r>
            <a:r>
              <a:rPr lang="en-US" altLang="zh-TW" dirty="0">
                <a:latin typeface="標楷體" panose="03000509000000000000" pitchFamily="65" charset="-120"/>
                <a:ea typeface="標楷體" panose="03000509000000000000" pitchFamily="65" charset="-120"/>
                <a:hlinkClick r:id="rId2"/>
              </a:rPr>
              <a:t>(+</a:t>
            </a:r>
            <a:r>
              <a:rPr lang="zh-TW" altLang="en-US" dirty="0">
                <a:latin typeface="標楷體" panose="03000509000000000000" pitchFamily="65" charset="-120"/>
                <a:ea typeface="標楷體" panose="03000509000000000000" pitchFamily="65" charset="-120"/>
                <a:hlinkClick r:id="rId2"/>
              </a:rPr>
              <a:t>連結</a:t>
            </a:r>
            <a:r>
              <a:rPr lang="en-US" altLang="zh-TW" dirty="0">
                <a:latin typeface="標楷體" panose="03000509000000000000" pitchFamily="65" charset="-120"/>
                <a:ea typeface="標楷體" panose="03000509000000000000" pitchFamily="65" charset="-120"/>
                <a:hlinkClick r:id="rId2"/>
              </a:rPr>
              <a:t>)</a:t>
            </a:r>
            <a:r>
              <a:rPr lang="zh-TW" altLang="en-US" dirty="0">
                <a:latin typeface="標楷體" panose="03000509000000000000" pitchFamily="65" charset="-120"/>
                <a:ea typeface="標楷體" panose="03000509000000000000" pitchFamily="65" charset="-120"/>
              </a:rPr>
              <a:t> 以機械動力協助被照顧者站起，而 </a:t>
            </a:r>
            <a:r>
              <a:rPr lang="zh-TW" altLang="en-US" dirty="0">
                <a:latin typeface="標楷體" panose="03000509000000000000" pitchFamily="65" charset="-120"/>
                <a:ea typeface="標楷體" panose="03000509000000000000" pitchFamily="65" charset="-120"/>
                <a:hlinkClick r:id="rId3"/>
              </a:rPr>
              <a:t>懸吊式移位機</a:t>
            </a:r>
            <a:r>
              <a:rPr lang="en-US" altLang="zh-TW" dirty="0">
                <a:latin typeface="標楷體" panose="03000509000000000000" pitchFamily="65" charset="-120"/>
                <a:ea typeface="標楷體" panose="03000509000000000000" pitchFamily="65" charset="-120"/>
                <a:hlinkClick r:id="rId3"/>
              </a:rPr>
              <a:t>(+</a:t>
            </a:r>
            <a:r>
              <a:rPr lang="zh-TW" altLang="en-US" dirty="0">
                <a:latin typeface="標楷體" panose="03000509000000000000" pitchFamily="65" charset="-120"/>
                <a:ea typeface="標楷體" panose="03000509000000000000" pitchFamily="65" charset="-120"/>
                <a:hlinkClick r:id="rId3"/>
              </a:rPr>
              <a:t>連結</a:t>
            </a:r>
            <a:r>
              <a:rPr lang="en-US" altLang="zh-TW" dirty="0">
                <a:latin typeface="標楷體" panose="03000509000000000000" pitchFamily="65" charset="-120"/>
                <a:ea typeface="標楷體" panose="03000509000000000000" pitchFamily="65" charset="-120"/>
                <a:hlinkClick r:id="rId3"/>
              </a:rPr>
              <a:t>)</a:t>
            </a:r>
            <a:r>
              <a:rPr lang="zh-TW" altLang="en-US" dirty="0">
                <a:latin typeface="標楷體" panose="03000509000000000000" pitchFamily="65" charset="-120"/>
                <a:ea typeface="標楷體" panose="03000509000000000000" pitchFamily="65" charset="-120"/>
              </a:rPr>
              <a:t> 則取代人力攜抱的方式，使用機械動力垂直吊起移位。</a:t>
            </a:r>
          </a:p>
        </p:txBody>
      </p:sp>
    </p:spTree>
    <p:extLst>
      <p:ext uri="{BB962C8B-B14F-4D97-AF65-F5344CB8AC3E}">
        <p14:creationId xmlns:p14="http://schemas.microsoft.com/office/powerpoint/2010/main" val="7005813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latin typeface="標楷體" panose="03000509000000000000" pitchFamily="65" charset="-120"/>
              <a:ea typeface="標楷體" panose="03000509000000000000" pitchFamily="65" charset="-120"/>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67855"/>
            <a:ext cx="8417405" cy="6313054"/>
          </a:xfrm>
        </p:spPr>
      </p:pic>
      <p:sp>
        <p:nvSpPr>
          <p:cNvPr id="5" name="矩形 4"/>
          <p:cNvSpPr/>
          <p:nvPr/>
        </p:nvSpPr>
        <p:spPr>
          <a:xfrm>
            <a:off x="9328727" y="1265383"/>
            <a:ext cx="2142837" cy="4801314"/>
          </a:xfrm>
          <a:prstGeom prst="rect">
            <a:avLst/>
          </a:prstGeom>
        </p:spPr>
        <p:txBody>
          <a:bodyPr wrap="square">
            <a:spAutoFit/>
          </a:bodyPr>
          <a:lstStyle/>
          <a:p>
            <a:r>
              <a:rPr lang="zh-TW" altLang="en-US" dirty="0"/>
              <a:t>新北市立八里愛心教養院、新北市輔具資源中心團隊合作</a:t>
            </a:r>
          </a:p>
          <a:p>
            <a:endParaRPr lang="zh-TW" altLang="en-US" dirty="0"/>
          </a:p>
          <a:p>
            <a:r>
              <a:rPr lang="zh-TW" altLang="en-US" dirty="0"/>
              <a:t>，參考相關文獻，研製 </a:t>
            </a:r>
            <a:r>
              <a:rPr lang="en-US" altLang="zh-TW" dirty="0"/>
              <a:t>【No-Lift </a:t>
            </a:r>
            <a:r>
              <a:rPr lang="zh-TW" altLang="en-US" dirty="0"/>
              <a:t>轉移位方式選擇流程圖</a:t>
            </a:r>
            <a:r>
              <a:rPr lang="en-US" altLang="zh-TW" dirty="0"/>
              <a:t>】</a:t>
            </a:r>
            <a:r>
              <a:rPr lang="zh-TW" altLang="en-US" dirty="0"/>
              <a:t>， 從民國</a:t>
            </a:r>
            <a:r>
              <a:rPr lang="en-US" altLang="zh-TW" dirty="0"/>
              <a:t>99</a:t>
            </a:r>
            <a:r>
              <a:rPr lang="zh-TW" altLang="en-US" dirty="0"/>
              <a:t>年開始至今已歷經</a:t>
            </a:r>
            <a:r>
              <a:rPr lang="en-US" altLang="zh-TW" dirty="0"/>
              <a:t>4</a:t>
            </a:r>
            <a:r>
              <a:rPr lang="zh-TW" altLang="en-US" dirty="0"/>
              <a:t>版。此流程圖正是遵循 個案功能最大發揮原則、以水平移動取代垂直移動、以機器取代人力抬舉 </a:t>
            </a:r>
            <a:r>
              <a:rPr lang="en-US" altLang="zh-TW" dirty="0"/>
              <a:t>3</a:t>
            </a:r>
            <a:r>
              <a:rPr lang="zh-TW" altLang="en-US" dirty="0"/>
              <a:t>大原則，引導轉移位策略的選擇。</a:t>
            </a:r>
          </a:p>
        </p:txBody>
      </p:sp>
    </p:spTree>
    <p:extLst>
      <p:ext uri="{BB962C8B-B14F-4D97-AF65-F5344CB8AC3E}">
        <p14:creationId xmlns:p14="http://schemas.microsoft.com/office/powerpoint/2010/main" val="5097429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latin typeface="標楷體" panose="03000509000000000000" pitchFamily="65" charset="-120"/>
                <a:ea typeface="標楷體" panose="03000509000000000000" pitchFamily="65" charset="-120"/>
              </a:rPr>
              <a:t>轉移位 </a:t>
            </a:r>
            <a:r>
              <a:rPr lang="en-US" altLang="zh-TW" dirty="0">
                <a:latin typeface="標楷體" panose="03000509000000000000" pitchFamily="65" charset="-120"/>
                <a:ea typeface="標楷體" panose="03000509000000000000" pitchFamily="65" charset="-120"/>
              </a:rPr>
              <a:t>5</a:t>
            </a:r>
            <a:r>
              <a:rPr lang="zh-TW" altLang="en-US" dirty="0">
                <a:latin typeface="標楷體" panose="03000509000000000000" pitchFamily="65" charset="-120"/>
                <a:ea typeface="標楷體" panose="03000509000000000000" pitchFamily="65" charset="-120"/>
              </a:rPr>
              <a:t>招</a:t>
            </a: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lstStyle/>
          <a:p>
            <a:r>
              <a:rPr lang="en-US" altLang="zh-TW" b="1" dirty="0">
                <a:latin typeface="標楷體" panose="03000509000000000000" pitchFamily="65" charset="-120"/>
                <a:ea typeface="標楷體" panose="03000509000000000000" pitchFamily="65" charset="-120"/>
              </a:rPr>
              <a:t>1.</a:t>
            </a:r>
            <a:r>
              <a:rPr lang="zh-TW" altLang="en-US" b="1" dirty="0">
                <a:latin typeface="標楷體" panose="03000509000000000000" pitchFamily="65" charset="-120"/>
                <a:ea typeface="標楷體" panose="03000509000000000000" pitchFamily="65" charset="-120"/>
              </a:rPr>
              <a:t>坐姿站立</a:t>
            </a:r>
            <a:r>
              <a:rPr lang="zh-TW" altLang="en-US" b="1" dirty="0" smtClean="0">
                <a:latin typeface="標楷體" panose="03000509000000000000" pitchFamily="65" charset="-120"/>
                <a:ea typeface="標楷體" panose="03000509000000000000" pitchFamily="65" charset="-120"/>
              </a:rPr>
              <a:t>法</a:t>
            </a:r>
            <a:r>
              <a:rPr lang="en-US" altLang="zh-TW" b="1" dirty="0">
                <a:latin typeface="標楷體" panose="03000509000000000000" pitchFamily="65" charset="-120"/>
                <a:ea typeface="標楷體" panose="03000509000000000000" pitchFamily="65" charset="-120"/>
              </a:rPr>
              <a:t> </a:t>
            </a:r>
            <a:r>
              <a:rPr lang="en-US" altLang="zh-TW" b="1" dirty="0" smtClean="0">
                <a:latin typeface="標楷體" panose="03000509000000000000" pitchFamily="65" charset="-120"/>
                <a:ea typeface="標楷體" panose="03000509000000000000" pitchFamily="65" charset="-120"/>
              </a:rPr>
              <a:t>  </a:t>
            </a:r>
            <a:r>
              <a:rPr lang="en-US" altLang="zh-TW" b="1" dirty="0" smtClean="0">
                <a:latin typeface="標楷體" panose="03000509000000000000" pitchFamily="65" charset="-120"/>
                <a:ea typeface="標楷體" panose="03000509000000000000" pitchFamily="65" charset="-120"/>
                <a:hlinkClick r:id="rId2" action="ppaction://hlinkfile"/>
              </a:rPr>
              <a:t>1-1</a:t>
            </a:r>
            <a:r>
              <a:rPr lang="zh-TW" altLang="en-US" b="1" dirty="0" smtClean="0">
                <a:latin typeface="標楷體" panose="03000509000000000000" pitchFamily="65" charset="-120"/>
                <a:ea typeface="標楷體" panose="03000509000000000000" pitchFamily="65" charset="-120"/>
                <a:hlinkClick r:id="rId2" action="ppaction://hlinkfile"/>
              </a:rPr>
              <a:t>坐姿平移</a:t>
            </a:r>
            <a:r>
              <a:rPr lang="en-US" altLang="zh-TW" b="1" dirty="0" smtClean="0">
                <a:latin typeface="標楷體" panose="03000509000000000000" pitchFamily="65" charset="-120"/>
                <a:ea typeface="標楷體" panose="03000509000000000000" pitchFamily="65" charset="-120"/>
                <a:hlinkClick r:id="rId2" action="ppaction://hlinkfile"/>
              </a:rPr>
              <a:t>-</a:t>
            </a:r>
            <a:r>
              <a:rPr lang="zh-TW" altLang="en-US" b="1" dirty="0" smtClean="0">
                <a:latin typeface="標楷體" panose="03000509000000000000" pitchFamily="65" charset="-120"/>
                <a:ea typeface="標楷體" panose="03000509000000000000" pitchFamily="65" charset="-120"/>
                <a:hlinkClick r:id="rId2" action="ppaction://hlinkfile"/>
              </a:rPr>
              <a:t>個案獨立操作  </a:t>
            </a:r>
            <a:r>
              <a:rPr lang="en-US" altLang="zh-TW" b="1" dirty="0" smtClean="0">
                <a:latin typeface="標楷體" panose="03000509000000000000" pitchFamily="65" charset="-120"/>
                <a:ea typeface="標楷體" panose="03000509000000000000" pitchFamily="65" charset="-120"/>
                <a:hlinkClick r:id="rId3" action="ppaction://hlinkfile"/>
              </a:rPr>
              <a:t>1-2</a:t>
            </a:r>
            <a:r>
              <a:rPr lang="zh-TW" altLang="en-US" b="1" dirty="0" smtClean="0">
                <a:latin typeface="標楷體" panose="03000509000000000000" pitchFamily="65" charset="-120"/>
                <a:ea typeface="標楷體" panose="03000509000000000000" pitchFamily="65" charset="-120"/>
                <a:hlinkClick r:id="rId3" action="ppaction://hlinkfile"/>
              </a:rPr>
              <a:t>坐姿站立</a:t>
            </a:r>
            <a:r>
              <a:rPr lang="en-US" altLang="zh-TW" b="1" dirty="0" smtClean="0">
                <a:latin typeface="標楷體" panose="03000509000000000000" pitchFamily="65" charset="-120"/>
                <a:ea typeface="標楷體" panose="03000509000000000000" pitchFamily="65" charset="-120"/>
                <a:hlinkClick r:id="rId3" action="ppaction://hlinkfile"/>
              </a:rPr>
              <a:t>-</a:t>
            </a:r>
            <a:r>
              <a:rPr lang="zh-TW" altLang="en-US" b="1" dirty="0" smtClean="0">
                <a:latin typeface="標楷體" panose="03000509000000000000" pitchFamily="65" charset="-120"/>
                <a:ea typeface="標楷體" panose="03000509000000000000" pitchFamily="65" charset="-120"/>
                <a:hlinkClick r:id="rId3" action="ppaction://hlinkfile"/>
              </a:rPr>
              <a:t>移位轉盤</a:t>
            </a:r>
            <a:endParaRPr lang="en-US" altLang="zh-TW" b="1" dirty="0" smtClean="0">
              <a:latin typeface="標楷體" panose="03000509000000000000" pitchFamily="65" charset="-120"/>
              <a:ea typeface="標楷體" panose="03000509000000000000" pitchFamily="65" charset="-120"/>
            </a:endParaRPr>
          </a:p>
          <a:p>
            <a:r>
              <a:rPr lang="en-US" altLang="zh-TW" b="1" dirty="0">
                <a:latin typeface="標楷體" panose="03000509000000000000" pitchFamily="65" charset="-120"/>
                <a:ea typeface="標楷體" panose="03000509000000000000" pitchFamily="65" charset="-120"/>
              </a:rPr>
              <a:t>2.</a:t>
            </a:r>
            <a:r>
              <a:rPr lang="zh-TW" altLang="en-US" b="1" dirty="0">
                <a:latin typeface="標楷體" panose="03000509000000000000" pitchFamily="65" charset="-120"/>
                <a:ea typeface="標楷體" panose="03000509000000000000" pitchFamily="65" charset="-120"/>
                <a:hlinkClick r:id="rId4" action="ppaction://hlinkfile"/>
              </a:rPr>
              <a:t>站立式移位</a:t>
            </a:r>
            <a:r>
              <a:rPr lang="zh-TW" altLang="en-US" b="1" dirty="0" smtClean="0">
                <a:latin typeface="標楷體" panose="03000509000000000000" pitchFamily="65" charset="-120"/>
                <a:ea typeface="標楷體" panose="03000509000000000000" pitchFamily="65" charset="-120"/>
                <a:hlinkClick r:id="rId4" action="ppaction://hlinkfile"/>
              </a:rPr>
              <a:t>機</a:t>
            </a:r>
            <a:endParaRPr lang="en-US" altLang="zh-TW" b="1" dirty="0" smtClean="0">
              <a:latin typeface="標楷體" panose="03000509000000000000" pitchFamily="65" charset="-120"/>
              <a:ea typeface="標楷體" panose="03000509000000000000" pitchFamily="65" charset="-120"/>
            </a:endParaRPr>
          </a:p>
          <a:p>
            <a:r>
              <a:rPr lang="en-US" altLang="zh-TW" b="1" dirty="0">
                <a:latin typeface="標楷體" panose="03000509000000000000" pitchFamily="65" charset="-120"/>
                <a:ea typeface="標楷體" panose="03000509000000000000" pitchFamily="65" charset="-120"/>
              </a:rPr>
              <a:t>3.</a:t>
            </a:r>
            <a:r>
              <a:rPr lang="zh-TW" altLang="en-US" b="1" dirty="0">
                <a:latin typeface="標楷體" panose="03000509000000000000" pitchFamily="65" charset="-120"/>
                <a:ea typeface="標楷體" panose="03000509000000000000" pitchFamily="65" charset="-120"/>
                <a:hlinkClick r:id="rId2" action="ppaction://hlinkfile"/>
              </a:rPr>
              <a:t>坐姿平移</a:t>
            </a:r>
            <a:r>
              <a:rPr lang="zh-TW" altLang="en-US" b="1" dirty="0" smtClean="0">
                <a:latin typeface="標楷體" panose="03000509000000000000" pitchFamily="65" charset="-120"/>
                <a:ea typeface="標楷體" panose="03000509000000000000" pitchFamily="65" charset="-120"/>
                <a:hlinkClick r:id="rId2" action="ppaction://hlinkfile"/>
              </a:rPr>
              <a:t>法</a:t>
            </a:r>
            <a:r>
              <a:rPr lang="zh-TW" altLang="en-US" b="1" dirty="0" smtClean="0">
                <a:latin typeface="標楷體" panose="03000509000000000000" pitchFamily="65" charset="-120"/>
                <a:ea typeface="標楷體" panose="03000509000000000000" pitchFamily="65" charset="-120"/>
              </a:rPr>
              <a:t>  </a:t>
            </a:r>
            <a:r>
              <a:rPr lang="zh-TW" altLang="en-US" b="1" dirty="0" smtClean="0">
                <a:latin typeface="標楷體" panose="03000509000000000000" pitchFamily="65" charset="-120"/>
                <a:ea typeface="標楷體" panose="03000509000000000000" pitchFamily="65" charset="-120"/>
                <a:hlinkClick r:id="rId5" action="ppaction://hlinkfile"/>
              </a:rPr>
              <a:t>雙人移位吊帶</a:t>
            </a:r>
            <a:endParaRPr lang="en-US" altLang="zh-TW" b="1" dirty="0" smtClean="0">
              <a:latin typeface="標楷體" panose="03000509000000000000" pitchFamily="65" charset="-120"/>
              <a:ea typeface="標楷體" panose="03000509000000000000" pitchFamily="65" charset="-120"/>
            </a:endParaRPr>
          </a:p>
          <a:p>
            <a:r>
              <a:rPr lang="en-US" altLang="zh-TW" b="1" dirty="0">
                <a:latin typeface="標楷體" panose="03000509000000000000" pitchFamily="65" charset="-120"/>
                <a:ea typeface="標楷體" panose="03000509000000000000" pitchFamily="65" charset="-120"/>
              </a:rPr>
              <a:t>4.</a:t>
            </a:r>
            <a:r>
              <a:rPr lang="zh-TW" altLang="en-US" b="1" dirty="0">
                <a:latin typeface="標楷體" panose="03000509000000000000" pitchFamily="65" charset="-120"/>
                <a:ea typeface="標楷體" panose="03000509000000000000" pitchFamily="65" charset="-120"/>
                <a:hlinkClick r:id="rId6" action="ppaction://hlinkfile"/>
              </a:rPr>
              <a:t>懸吊式移位</a:t>
            </a:r>
            <a:r>
              <a:rPr lang="zh-TW" altLang="en-US" b="1" dirty="0" smtClean="0">
                <a:latin typeface="標楷體" panose="03000509000000000000" pitchFamily="65" charset="-120"/>
                <a:ea typeface="標楷體" panose="03000509000000000000" pitchFamily="65" charset="-120"/>
                <a:hlinkClick r:id="rId6" action="ppaction://hlinkfile"/>
              </a:rPr>
              <a:t>機</a:t>
            </a:r>
            <a:endParaRPr lang="en-US" altLang="zh-TW" b="1" dirty="0" smtClean="0">
              <a:latin typeface="標楷體" panose="03000509000000000000" pitchFamily="65" charset="-120"/>
              <a:ea typeface="標楷體" panose="03000509000000000000" pitchFamily="65" charset="-120"/>
            </a:endParaRPr>
          </a:p>
          <a:p>
            <a:r>
              <a:rPr lang="en-US" altLang="zh-TW" b="1" dirty="0">
                <a:latin typeface="標楷體" panose="03000509000000000000" pitchFamily="65" charset="-120"/>
                <a:ea typeface="標楷體" panose="03000509000000000000" pitchFamily="65" charset="-120"/>
              </a:rPr>
              <a:t>5.</a:t>
            </a:r>
            <a:r>
              <a:rPr lang="zh-TW" altLang="en-US" b="1" dirty="0">
                <a:latin typeface="標楷體" panose="03000509000000000000" pitchFamily="65" charset="-120"/>
                <a:ea typeface="標楷體" panose="03000509000000000000" pitchFamily="65" charset="-120"/>
              </a:rPr>
              <a:t>仰躺平移</a:t>
            </a:r>
            <a:r>
              <a:rPr lang="zh-TW" altLang="en-US" b="1" dirty="0" smtClean="0">
                <a:latin typeface="標楷體" panose="03000509000000000000" pitchFamily="65" charset="-120"/>
                <a:ea typeface="標楷體" panose="03000509000000000000" pitchFamily="65" charset="-120"/>
              </a:rPr>
              <a:t>法  </a:t>
            </a:r>
            <a:r>
              <a:rPr lang="zh-TW" altLang="en-US" b="1" dirty="0" smtClean="0">
                <a:latin typeface="標楷體" panose="03000509000000000000" pitchFamily="65" charset="-120"/>
                <a:ea typeface="標楷體" panose="03000509000000000000" pitchFamily="65" charset="-120"/>
                <a:hlinkClick r:id="rId7" action="ppaction://hlinkfile"/>
              </a:rPr>
              <a:t>床到躺式輪椅   </a:t>
            </a:r>
            <a:r>
              <a:rPr lang="zh-TW" altLang="en-US" b="1" dirty="0" smtClean="0">
                <a:latin typeface="標楷體" panose="03000509000000000000" pitchFamily="65" charset="-120"/>
                <a:ea typeface="標楷體" panose="03000509000000000000" pitchFamily="65" charset="-120"/>
                <a:hlinkClick r:id="rId8" action="ppaction://hlinkfile"/>
              </a:rPr>
              <a:t>仰躺輪椅到床</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5718905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hangingPunct="1">
              <a:defRPr/>
            </a:pPr>
            <a:r>
              <a:rPr lang="en-US" altLang="zh-TW" b="1" dirty="0">
                <a:latin typeface="標楷體" panose="03000509000000000000" pitchFamily="65" charset="-120"/>
                <a:ea typeface="標楷體" panose="03000509000000000000" pitchFamily="65" charset="-120"/>
              </a:rPr>
              <a:t>1.</a:t>
            </a:r>
            <a:r>
              <a:rPr lang="zh-TW" altLang="en-US" b="1" dirty="0">
                <a:latin typeface="標楷體" panose="03000509000000000000" pitchFamily="65" charset="-120"/>
                <a:ea typeface="標楷體" panose="03000509000000000000" pitchFamily="65" charset="-120"/>
              </a:rPr>
              <a:t>坐姿站立</a:t>
            </a:r>
            <a:r>
              <a:rPr lang="zh-TW" altLang="en-US" b="1" dirty="0" smtClean="0">
                <a:latin typeface="標楷體" panose="03000509000000000000" pitchFamily="65" charset="-120"/>
                <a:ea typeface="標楷體" panose="03000509000000000000" pitchFamily="65" charset="-120"/>
              </a:rPr>
              <a:t>法</a:t>
            </a:r>
            <a:endParaRPr lang="zh-TW" altLang="en-US" dirty="0">
              <a:latin typeface="標楷體" panose="03000509000000000000" pitchFamily="65" charset="-120"/>
              <a:ea typeface="標楷體" panose="03000509000000000000" pitchFamily="65" charset="-120"/>
            </a:endParaRPr>
          </a:p>
        </p:txBody>
      </p:sp>
      <p:sp>
        <p:nvSpPr>
          <p:cNvPr id="33795" name="內容版面配置區 2"/>
          <p:cNvSpPr>
            <a:spLocks noGrp="1"/>
          </p:cNvSpPr>
          <p:nvPr>
            <p:ph idx="1"/>
          </p:nvPr>
        </p:nvSpPr>
        <p:spPr/>
        <p:txBody>
          <a:bodyPr/>
          <a:lstStyle/>
          <a:p>
            <a:r>
              <a:rPr lang="zh-TW" altLang="en-US" b="1" smtClean="0">
                <a:latin typeface="標楷體" panose="03000509000000000000" pitchFamily="65" charset="-120"/>
                <a:ea typeface="標楷體" panose="03000509000000000000" pitchFamily="65" charset="-120"/>
              </a:rPr>
              <a:t>坐姿站立移位法</a:t>
            </a:r>
            <a:endParaRPr lang="en-US" altLang="zh-TW" b="1" smtClean="0">
              <a:latin typeface="標楷體" panose="03000509000000000000" pitchFamily="65" charset="-120"/>
              <a:ea typeface="標楷體" panose="03000509000000000000" pitchFamily="65" charset="-120"/>
            </a:endParaRPr>
          </a:p>
          <a:p>
            <a:r>
              <a:rPr lang="en-US" altLang="zh-TW" b="1" smtClean="0">
                <a:latin typeface="標楷體" panose="03000509000000000000" pitchFamily="65" charset="-120"/>
                <a:ea typeface="標楷體" panose="03000509000000000000" pitchFamily="65" charset="-120"/>
                <a:hlinkClick r:id="rId2"/>
              </a:rPr>
              <a:t>https://youtu.be/qBb7eH2hWrM?list=PL6D16F4D0C0EE5D7F</a:t>
            </a:r>
            <a:endParaRPr lang="en-US" altLang="zh-TW" b="1" smtClean="0">
              <a:latin typeface="標楷體" panose="03000509000000000000" pitchFamily="65" charset="-120"/>
              <a:ea typeface="標楷體" panose="03000509000000000000" pitchFamily="65" charset="-120"/>
            </a:endParaRPr>
          </a:p>
          <a:p>
            <a:endParaRPr lang="en-US" altLang="zh-TW" b="1" smtClean="0">
              <a:latin typeface="標楷體" panose="03000509000000000000" pitchFamily="65" charset="-120"/>
              <a:ea typeface="標楷體" panose="03000509000000000000" pitchFamily="65" charset="-120"/>
            </a:endParaRPr>
          </a:p>
          <a:p>
            <a:pPr eaLnBrk="1" hangingPunct="1"/>
            <a:endParaRPr lang="zh-TW" altLang="en-US" smtClean="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4BAE3058-6022-474B-B251-FB611B685FE9}" type="slidenum">
              <a:rPr lang="zh-TW" altLang="en-US" smtClean="0"/>
              <a:pPr>
                <a:defRPr/>
              </a:pPr>
              <a:t>66</a:t>
            </a:fld>
            <a:endParaRPr lang="zh-TW" altLang="en-US"/>
          </a:p>
        </p:txBody>
      </p:sp>
    </p:spTree>
    <p:extLst>
      <p:ext uri="{BB962C8B-B14F-4D97-AF65-F5344CB8AC3E}">
        <p14:creationId xmlns:p14="http://schemas.microsoft.com/office/powerpoint/2010/main" val="21674289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en-US" altLang="zh-TW" b="1" dirty="0">
                <a:latin typeface="標楷體" panose="03000509000000000000" pitchFamily="65" charset="-120"/>
                <a:ea typeface="標楷體" panose="03000509000000000000" pitchFamily="65" charset="-120"/>
              </a:rPr>
              <a:t>2.</a:t>
            </a:r>
            <a:r>
              <a:rPr lang="zh-TW" altLang="en-US" b="1" dirty="0">
                <a:latin typeface="標楷體" panose="03000509000000000000" pitchFamily="65" charset="-120"/>
                <a:ea typeface="標楷體" panose="03000509000000000000" pitchFamily="65" charset="-120"/>
              </a:rPr>
              <a:t>站立式移位</a:t>
            </a:r>
            <a:r>
              <a:rPr lang="zh-TW" altLang="en-US" b="1" dirty="0" smtClean="0">
                <a:latin typeface="標楷體" panose="03000509000000000000" pitchFamily="65" charset="-120"/>
                <a:ea typeface="標楷體" panose="03000509000000000000" pitchFamily="65" charset="-120"/>
              </a:rPr>
              <a:t>機</a:t>
            </a:r>
            <a:endParaRPr lang="zh-TW" altLang="en-US" dirty="0">
              <a:latin typeface="標楷體" panose="03000509000000000000" pitchFamily="65" charset="-120"/>
              <a:ea typeface="標楷體" panose="03000509000000000000" pitchFamily="65" charset="-120"/>
            </a:endParaRPr>
          </a:p>
        </p:txBody>
      </p:sp>
      <p:sp>
        <p:nvSpPr>
          <p:cNvPr id="34819" name="內容版面配置區 2"/>
          <p:cNvSpPr>
            <a:spLocks noGrp="1"/>
          </p:cNvSpPr>
          <p:nvPr>
            <p:ph idx="1"/>
          </p:nvPr>
        </p:nvSpPr>
        <p:spPr/>
        <p:txBody>
          <a:bodyPr/>
          <a:lstStyle/>
          <a:p>
            <a:r>
              <a:rPr lang="zh-TW" altLang="zh-TW" b="1" dirty="0" smtClean="0">
                <a:latin typeface="標楷體" panose="03000509000000000000" pitchFamily="65" charset="-120"/>
                <a:ea typeface="標楷體" panose="03000509000000000000" pitchFamily="65" charset="-120"/>
              </a:rPr>
              <a:t>影片</a:t>
            </a:r>
            <a:r>
              <a:rPr lang="en-US" altLang="zh-TW" b="1" dirty="0" smtClean="0">
                <a:latin typeface="標楷體" panose="03000509000000000000" pitchFamily="65" charset="-120"/>
                <a:ea typeface="標楷體" panose="03000509000000000000" pitchFamily="65" charset="-120"/>
              </a:rPr>
              <a:t>.</a:t>
            </a:r>
            <a:r>
              <a:rPr lang="zh-TW" altLang="zh-TW" b="1" dirty="0" smtClean="0">
                <a:latin typeface="標楷體" panose="03000509000000000000" pitchFamily="65" charset="-120"/>
                <a:ea typeface="標楷體" panose="03000509000000000000" pitchFamily="65" charset="-120"/>
              </a:rPr>
              <a:t>手動站立式移位機</a:t>
            </a:r>
            <a:endParaRPr lang="zh-TW" altLang="zh-TW" dirty="0" smtClean="0">
              <a:latin typeface="標楷體" panose="03000509000000000000" pitchFamily="65" charset="-120"/>
              <a:ea typeface="標楷體" panose="03000509000000000000" pitchFamily="65" charset="-120"/>
            </a:endParaRPr>
          </a:p>
          <a:p>
            <a:r>
              <a:rPr lang="en-US" altLang="zh-TW" u="sng" dirty="0" smtClean="0">
                <a:latin typeface="標楷體" panose="03000509000000000000" pitchFamily="65" charset="-120"/>
                <a:ea typeface="標楷體" panose="03000509000000000000" pitchFamily="65" charset="-120"/>
                <a:hlinkClick r:id="rId2"/>
              </a:rPr>
              <a:t>https://youtu.be/Lhho01GaQ_s</a:t>
            </a:r>
            <a:endParaRPr lang="zh-TW" altLang="zh-TW" dirty="0" smtClean="0">
              <a:latin typeface="標楷體" panose="03000509000000000000" pitchFamily="65" charset="-120"/>
              <a:ea typeface="標楷體" panose="03000509000000000000" pitchFamily="65" charset="-120"/>
            </a:endParaRPr>
          </a:p>
          <a:p>
            <a:r>
              <a:rPr lang="zh-TW" altLang="zh-TW" b="1" dirty="0" smtClean="0">
                <a:latin typeface="標楷體" panose="03000509000000000000" pitchFamily="65" charset="-120"/>
                <a:ea typeface="標楷體" panose="03000509000000000000" pitchFamily="65" charset="-120"/>
              </a:rPr>
              <a:t>影片</a:t>
            </a:r>
            <a:r>
              <a:rPr lang="en-US" altLang="zh-TW" b="1" dirty="0" smtClean="0">
                <a:latin typeface="標楷體" panose="03000509000000000000" pitchFamily="65" charset="-120"/>
                <a:ea typeface="標楷體" panose="03000509000000000000" pitchFamily="65" charset="-120"/>
              </a:rPr>
              <a:t>.</a:t>
            </a:r>
            <a:r>
              <a:rPr lang="zh-TW" altLang="zh-TW" b="1" dirty="0" smtClean="0">
                <a:latin typeface="標楷體" panose="03000509000000000000" pitchFamily="65" charset="-120"/>
                <a:ea typeface="標楷體" panose="03000509000000000000" pitchFamily="65" charset="-120"/>
              </a:rPr>
              <a:t>電動站立式移位機</a:t>
            </a:r>
            <a:endParaRPr lang="zh-TW" altLang="zh-TW" dirty="0" smtClean="0">
              <a:latin typeface="標楷體" panose="03000509000000000000" pitchFamily="65" charset="-120"/>
              <a:ea typeface="標楷體" panose="03000509000000000000" pitchFamily="65" charset="-120"/>
            </a:endParaRPr>
          </a:p>
          <a:p>
            <a:r>
              <a:rPr lang="en-US" altLang="zh-TW" u="sng" dirty="0" smtClean="0">
                <a:latin typeface="標楷體" panose="03000509000000000000" pitchFamily="65" charset="-120"/>
                <a:ea typeface="標楷體" panose="03000509000000000000" pitchFamily="65" charset="-120"/>
                <a:hlinkClick r:id="rId3"/>
              </a:rPr>
              <a:t>https://youtu.be/_8vjCmUx8cY</a:t>
            </a:r>
            <a:endParaRPr lang="zh-TW" altLang="zh-TW" dirty="0" smtClean="0">
              <a:latin typeface="標楷體" panose="03000509000000000000" pitchFamily="65" charset="-120"/>
              <a:ea typeface="標楷體" panose="03000509000000000000" pitchFamily="65" charset="-120"/>
            </a:endParaRPr>
          </a:p>
          <a:p>
            <a:endParaRPr lang="zh-TW" altLang="en-US" dirty="0" smtClean="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A38C59DE-A072-4057-BE21-08EFE1B579AD}" type="slidenum">
              <a:rPr lang="zh-TW" altLang="en-US" smtClean="0"/>
              <a:pPr>
                <a:defRPr/>
              </a:pPr>
              <a:t>67</a:t>
            </a:fld>
            <a:endParaRPr lang="zh-TW" altLang="en-US"/>
          </a:p>
        </p:txBody>
      </p:sp>
    </p:spTree>
    <p:extLst>
      <p:ext uri="{BB962C8B-B14F-4D97-AF65-F5344CB8AC3E}">
        <p14:creationId xmlns:p14="http://schemas.microsoft.com/office/powerpoint/2010/main" val="27203020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en-US" altLang="zh-TW" b="1" dirty="0">
                <a:latin typeface="標楷體" panose="03000509000000000000" pitchFamily="65" charset="-120"/>
                <a:ea typeface="標楷體" panose="03000509000000000000" pitchFamily="65" charset="-120"/>
              </a:rPr>
              <a:t>3.</a:t>
            </a:r>
            <a:r>
              <a:rPr lang="zh-TW" altLang="en-US" b="1" dirty="0">
                <a:latin typeface="標楷體" panose="03000509000000000000" pitchFamily="65" charset="-120"/>
                <a:ea typeface="標楷體" panose="03000509000000000000" pitchFamily="65" charset="-120"/>
              </a:rPr>
              <a:t>坐姿平移</a:t>
            </a:r>
            <a:r>
              <a:rPr lang="zh-TW" altLang="en-US" b="1" dirty="0" smtClean="0">
                <a:latin typeface="標楷體" panose="03000509000000000000" pitchFamily="65" charset="-120"/>
                <a:ea typeface="標楷體" panose="03000509000000000000" pitchFamily="65" charset="-120"/>
              </a:rPr>
              <a:t>法</a:t>
            </a:r>
            <a:endParaRPr lang="zh-TW" altLang="en-US" dirty="0">
              <a:latin typeface="標楷體" panose="03000509000000000000" pitchFamily="65" charset="-120"/>
              <a:ea typeface="標楷體" panose="03000509000000000000" pitchFamily="65" charset="-120"/>
            </a:endParaRPr>
          </a:p>
        </p:txBody>
      </p:sp>
      <p:sp>
        <p:nvSpPr>
          <p:cNvPr id="35843" name="內容版面配置區 2"/>
          <p:cNvSpPr>
            <a:spLocks noGrp="1"/>
          </p:cNvSpPr>
          <p:nvPr>
            <p:ph idx="1"/>
          </p:nvPr>
        </p:nvSpPr>
        <p:spPr/>
        <p:txBody>
          <a:bodyPr/>
          <a:lstStyle/>
          <a:p>
            <a:r>
              <a:rPr lang="en-US" altLang="zh-TW" smtClean="0">
                <a:latin typeface="標楷體" panose="03000509000000000000" pitchFamily="65" charset="-120"/>
                <a:ea typeface="標楷體" panose="03000509000000000000" pitchFamily="65" charset="-120"/>
                <a:hlinkClick r:id="rId2"/>
              </a:rPr>
              <a:t>https://www.youtube.com/watch?v=N_AaPjn_BOk&amp;index=2&amp;list=PL6D16F4D0C0EE5D7F</a:t>
            </a:r>
            <a:endParaRPr lang="en-US" altLang="zh-TW" smtClean="0">
              <a:latin typeface="標楷體" panose="03000509000000000000" pitchFamily="65" charset="-120"/>
              <a:ea typeface="標楷體" panose="03000509000000000000" pitchFamily="65" charset="-120"/>
            </a:endParaRPr>
          </a:p>
          <a:p>
            <a:endParaRPr lang="en-US" altLang="zh-TW" smtClean="0">
              <a:latin typeface="標楷體" panose="03000509000000000000" pitchFamily="65" charset="-120"/>
              <a:ea typeface="標楷體" panose="03000509000000000000" pitchFamily="65" charset="-120"/>
            </a:endParaRPr>
          </a:p>
          <a:p>
            <a:r>
              <a:rPr lang="zh-TW" altLang="en-US" smtClean="0">
                <a:latin typeface="標楷體" panose="03000509000000000000" pitchFamily="65" charset="-120"/>
                <a:ea typeface="標楷體" panose="03000509000000000000" pitchFamily="65" charset="-120"/>
              </a:rPr>
              <a:t>影片</a:t>
            </a:r>
            <a:r>
              <a:rPr lang="en-US" altLang="zh-TW" smtClean="0">
                <a:latin typeface="標楷體" panose="03000509000000000000" pitchFamily="65" charset="-120"/>
                <a:ea typeface="標楷體" panose="03000509000000000000" pitchFamily="65" charset="-120"/>
              </a:rPr>
              <a:t>:</a:t>
            </a:r>
            <a:r>
              <a:rPr lang="zh-TW" altLang="en-US" smtClean="0">
                <a:latin typeface="標楷體" panose="03000509000000000000" pitchFamily="65" charset="-120"/>
                <a:ea typeface="標楷體" panose="03000509000000000000" pitchFamily="65" charset="-120"/>
              </a:rPr>
              <a:t>坐姿平移法</a:t>
            </a:r>
            <a:r>
              <a:rPr lang="en-US" altLang="zh-TW" smtClean="0">
                <a:latin typeface="標楷體" panose="03000509000000000000" pitchFamily="65" charset="-120"/>
                <a:ea typeface="標楷體" panose="03000509000000000000" pitchFamily="65" charset="-120"/>
              </a:rPr>
              <a:t>(</a:t>
            </a:r>
            <a:r>
              <a:rPr lang="zh-TW" altLang="en-US" smtClean="0">
                <a:latin typeface="標楷體" panose="03000509000000000000" pitchFamily="65" charset="-120"/>
                <a:ea typeface="標楷體" panose="03000509000000000000" pitchFamily="65" charset="-120"/>
              </a:rPr>
              <a:t>個案獨立</a:t>
            </a:r>
            <a:r>
              <a:rPr lang="en-US" altLang="zh-TW" smtClean="0">
                <a:latin typeface="標楷體" panose="03000509000000000000" pitchFamily="65" charset="-120"/>
                <a:ea typeface="標楷體" panose="03000509000000000000" pitchFamily="65" charset="-120"/>
              </a:rPr>
              <a:t>)</a:t>
            </a:r>
          </a:p>
          <a:p>
            <a:r>
              <a:rPr lang="en-US" altLang="zh-TW" smtClean="0">
                <a:latin typeface="標楷體" panose="03000509000000000000" pitchFamily="65" charset="-120"/>
                <a:ea typeface="標楷體" panose="03000509000000000000" pitchFamily="65" charset="-120"/>
                <a:hlinkClick r:id="rId3"/>
              </a:rPr>
              <a:t>https://youtu.be/_NZezkhQ34U?list=PL6D16F4D0C0EE5D7F</a:t>
            </a:r>
            <a:endParaRPr lang="en-US" altLang="zh-TW" smtClean="0">
              <a:latin typeface="標楷體" panose="03000509000000000000" pitchFamily="65" charset="-120"/>
              <a:ea typeface="標楷體" panose="03000509000000000000" pitchFamily="65" charset="-120"/>
            </a:endParaRPr>
          </a:p>
          <a:p>
            <a:r>
              <a:rPr lang="zh-TW" altLang="zh-TW" b="1" smtClean="0">
                <a:latin typeface="標楷體" panose="03000509000000000000" pitchFamily="65" charset="-120"/>
                <a:ea typeface="標楷體" panose="03000509000000000000" pitchFamily="65" charset="-120"/>
              </a:rPr>
              <a:t>影片</a:t>
            </a:r>
            <a:r>
              <a:rPr lang="en-US" altLang="zh-TW" b="1" smtClean="0">
                <a:latin typeface="標楷體" panose="03000509000000000000" pitchFamily="65" charset="-120"/>
                <a:ea typeface="標楷體" panose="03000509000000000000" pitchFamily="65" charset="-120"/>
              </a:rPr>
              <a:t>. </a:t>
            </a:r>
            <a:r>
              <a:rPr lang="zh-TW" altLang="zh-TW" b="1" smtClean="0">
                <a:latin typeface="標楷體" panose="03000509000000000000" pitchFamily="65" charset="-120"/>
                <a:ea typeface="標楷體" panose="03000509000000000000" pitchFamily="65" charset="-120"/>
              </a:rPr>
              <a:t>坐姿平移轉移位法</a:t>
            </a:r>
            <a:r>
              <a:rPr lang="en-US" altLang="zh-TW" b="1" smtClean="0">
                <a:latin typeface="標楷體" panose="03000509000000000000" pitchFamily="65" charset="-120"/>
                <a:ea typeface="標楷體" panose="03000509000000000000" pitchFamily="65" charset="-120"/>
              </a:rPr>
              <a:t>(</a:t>
            </a:r>
            <a:r>
              <a:rPr lang="zh-TW" altLang="en-US" b="1" smtClean="0">
                <a:latin typeface="標楷體" panose="03000509000000000000" pitchFamily="65" charset="-120"/>
                <a:ea typeface="標楷體" panose="03000509000000000000" pitchFamily="65" charset="-120"/>
              </a:rPr>
              <a:t>他人移</a:t>
            </a:r>
            <a:r>
              <a:rPr lang="en-US" altLang="zh-TW" b="1" smtClean="0">
                <a:latin typeface="標楷體" panose="03000509000000000000" pitchFamily="65" charset="-120"/>
                <a:ea typeface="標楷體" panose="03000509000000000000" pitchFamily="65" charset="-120"/>
              </a:rPr>
              <a:t>)</a:t>
            </a:r>
            <a:endParaRPr lang="zh-TW" altLang="zh-TW" smtClean="0">
              <a:latin typeface="標楷體" panose="03000509000000000000" pitchFamily="65" charset="-120"/>
              <a:ea typeface="標楷體" panose="03000509000000000000" pitchFamily="65" charset="-120"/>
            </a:endParaRPr>
          </a:p>
          <a:p>
            <a:r>
              <a:rPr lang="en-US" altLang="zh-TW" u="sng" smtClean="0">
                <a:latin typeface="標楷體" panose="03000509000000000000" pitchFamily="65" charset="-120"/>
                <a:ea typeface="標楷體" panose="03000509000000000000" pitchFamily="65" charset="-120"/>
                <a:hlinkClick r:id="rId4"/>
              </a:rPr>
              <a:t>https://youtu.be/Yv_yyWpO2JY</a:t>
            </a:r>
            <a:endParaRPr lang="en-US" altLang="zh-TW" u="sng" smtClean="0">
              <a:latin typeface="標楷體" panose="03000509000000000000" pitchFamily="65" charset="-120"/>
              <a:ea typeface="標楷體" panose="03000509000000000000" pitchFamily="65" charset="-120"/>
            </a:endParaRPr>
          </a:p>
          <a:p>
            <a:endParaRPr lang="zh-TW" altLang="zh-TW" smtClean="0">
              <a:latin typeface="標楷體" panose="03000509000000000000" pitchFamily="65" charset="-120"/>
              <a:ea typeface="標楷體" panose="03000509000000000000" pitchFamily="65" charset="-120"/>
            </a:endParaRPr>
          </a:p>
          <a:p>
            <a:endParaRPr lang="zh-TW" altLang="en-US" smtClean="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2442AE14-2206-426B-858C-B2D269FDFD09}" type="slidenum">
              <a:rPr lang="zh-TW" altLang="en-US" smtClean="0"/>
              <a:pPr>
                <a:defRPr/>
              </a:pPr>
              <a:t>68</a:t>
            </a:fld>
            <a:endParaRPr lang="zh-TW" altLang="en-US"/>
          </a:p>
        </p:txBody>
      </p:sp>
    </p:spTree>
    <p:extLst>
      <p:ext uri="{BB962C8B-B14F-4D97-AF65-F5344CB8AC3E}">
        <p14:creationId xmlns:p14="http://schemas.microsoft.com/office/powerpoint/2010/main" val="6261824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標題 1"/>
          <p:cNvSpPr>
            <a:spLocks noGrp="1"/>
          </p:cNvSpPr>
          <p:nvPr>
            <p:ph type="title"/>
          </p:nvPr>
        </p:nvSpPr>
        <p:spPr/>
        <p:txBody>
          <a:bodyPr/>
          <a:lstStyle/>
          <a:p>
            <a:pPr>
              <a:defRPr/>
            </a:pPr>
            <a:r>
              <a:rPr lang="en-US" altLang="zh-TW" b="1" dirty="0">
                <a:latin typeface="標楷體" panose="03000509000000000000" pitchFamily="65" charset="-120"/>
                <a:ea typeface="標楷體" panose="03000509000000000000" pitchFamily="65" charset="-120"/>
              </a:rPr>
              <a:t>4.</a:t>
            </a:r>
            <a:r>
              <a:rPr lang="zh-TW" altLang="en-US" b="1" dirty="0">
                <a:latin typeface="標楷體" panose="03000509000000000000" pitchFamily="65" charset="-120"/>
                <a:ea typeface="標楷體" panose="03000509000000000000" pitchFamily="65" charset="-120"/>
              </a:rPr>
              <a:t>懸吊式移位</a:t>
            </a:r>
            <a:r>
              <a:rPr lang="zh-TW" altLang="en-US" b="1" dirty="0" smtClean="0">
                <a:latin typeface="標楷體" panose="03000509000000000000" pitchFamily="65" charset="-120"/>
                <a:ea typeface="標楷體" panose="03000509000000000000" pitchFamily="65" charset="-120"/>
              </a:rPr>
              <a:t>機</a:t>
            </a:r>
            <a:endParaRPr lang="zh-TW" altLang="en-US" dirty="0">
              <a:latin typeface="標楷體" panose="03000509000000000000" pitchFamily="65" charset="-120"/>
              <a:ea typeface="標楷體" panose="03000509000000000000" pitchFamily="65" charset="-120"/>
            </a:endParaRPr>
          </a:p>
        </p:txBody>
      </p:sp>
      <p:sp>
        <p:nvSpPr>
          <p:cNvPr id="36867" name="內容版面配置區 2"/>
          <p:cNvSpPr>
            <a:spLocks noGrp="1"/>
          </p:cNvSpPr>
          <p:nvPr>
            <p:ph idx="1"/>
          </p:nvPr>
        </p:nvSpPr>
        <p:spPr/>
        <p:txBody>
          <a:bodyPr/>
          <a:lstStyle/>
          <a:p>
            <a:r>
              <a:rPr lang="zh-TW" altLang="zh-TW" b="1" dirty="0" smtClean="0">
                <a:latin typeface="標楷體" panose="03000509000000000000" pitchFamily="65" charset="-120"/>
                <a:ea typeface="標楷體" panose="03000509000000000000" pitchFamily="65" charset="-120"/>
              </a:rPr>
              <a:t>影片</a:t>
            </a:r>
            <a:r>
              <a:rPr lang="en-US" altLang="zh-TW" b="1" dirty="0" smtClean="0">
                <a:latin typeface="標楷體" panose="03000509000000000000" pitchFamily="65" charset="-120"/>
                <a:ea typeface="標楷體" panose="03000509000000000000" pitchFamily="65" charset="-120"/>
              </a:rPr>
              <a:t>.</a:t>
            </a:r>
            <a:r>
              <a:rPr lang="zh-TW" altLang="zh-TW" b="1" dirty="0" smtClean="0">
                <a:latin typeface="標楷體" panose="03000509000000000000" pitchFamily="65" charset="-120"/>
                <a:ea typeface="標楷體" panose="03000509000000000000" pitchFamily="65" charset="-120"/>
              </a:rPr>
              <a:t>懸吊式移位機</a:t>
            </a:r>
            <a:endParaRPr lang="zh-TW" altLang="zh-TW" dirty="0" smtClean="0">
              <a:latin typeface="標楷體" panose="03000509000000000000" pitchFamily="65" charset="-120"/>
              <a:ea typeface="標楷體" panose="03000509000000000000" pitchFamily="65" charset="-120"/>
            </a:endParaRPr>
          </a:p>
          <a:p>
            <a:r>
              <a:rPr lang="en-US" altLang="zh-TW" u="sng" dirty="0" smtClean="0">
                <a:latin typeface="標楷體" panose="03000509000000000000" pitchFamily="65" charset="-120"/>
                <a:ea typeface="標楷體" panose="03000509000000000000" pitchFamily="65" charset="-120"/>
                <a:hlinkClick r:id="rId2"/>
              </a:rPr>
              <a:t>https://youtu.be/20WU2JCQojg</a:t>
            </a:r>
            <a:endParaRPr lang="zh-TW" altLang="zh-TW" dirty="0" smtClean="0">
              <a:latin typeface="標楷體" panose="03000509000000000000" pitchFamily="65" charset="-120"/>
              <a:ea typeface="標楷體" panose="03000509000000000000" pitchFamily="65" charset="-120"/>
            </a:endParaRPr>
          </a:p>
          <a:p>
            <a:endParaRPr lang="zh-TW" altLang="en-US" dirty="0" smtClean="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57B571CF-BE63-41A4-9195-B7A82278725F}" type="slidenum">
              <a:rPr lang="zh-TW" altLang="en-US" smtClean="0"/>
              <a:pPr>
                <a:defRPr/>
              </a:pPr>
              <a:t>69</a:t>
            </a:fld>
            <a:endParaRPr lang="zh-TW" altLang="en-US"/>
          </a:p>
        </p:txBody>
      </p:sp>
    </p:spTree>
    <p:extLst>
      <p:ext uri="{BB962C8B-B14F-4D97-AF65-F5344CB8AC3E}">
        <p14:creationId xmlns:p14="http://schemas.microsoft.com/office/powerpoint/2010/main" val="186338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團隊合作</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type="body" idx="1"/>
          </p:nvPr>
        </p:nvSpPr>
        <p:spPr/>
        <p:txBody>
          <a:bodyPr/>
          <a:lstStyle/>
          <a:p>
            <a:r>
              <a:rPr lang="zh-TW" altLang="en-US" dirty="0" smtClean="0">
                <a:latin typeface="標楷體" panose="03000509000000000000" pitchFamily="65" charset="-120"/>
                <a:ea typeface="標楷體" panose="03000509000000000000" pitchFamily="65" charset="-120"/>
              </a:rPr>
              <a:t>團隊</a:t>
            </a:r>
            <a:r>
              <a:rPr lang="zh-TW" altLang="en-US" dirty="0">
                <a:latin typeface="標楷體" panose="03000509000000000000" pitchFamily="65" charset="-120"/>
                <a:ea typeface="標楷體" panose="03000509000000000000" pitchFamily="65" charset="-120"/>
              </a:rPr>
              <a:t>合作</a:t>
            </a:r>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3709" y="824345"/>
            <a:ext cx="6082145" cy="5008825"/>
          </a:xfrm>
          <a:prstGeom prst="rect">
            <a:avLst/>
          </a:prstGeom>
        </p:spPr>
      </p:pic>
      <p:sp>
        <p:nvSpPr>
          <p:cNvPr id="5" name="Rectangle 6">
            <a:hlinkClick r:id="rId3" action="ppaction://hlinkpres?slideindex=1&amp;slidetitle="/>
          </p:cNvPr>
          <p:cNvSpPr>
            <a:spLocks noChangeArrowheads="1"/>
          </p:cNvSpPr>
          <p:nvPr/>
        </p:nvSpPr>
        <p:spPr bwMode="auto">
          <a:xfrm>
            <a:off x="2390676" y="5447868"/>
            <a:ext cx="8545178" cy="952500"/>
          </a:xfrm>
          <a:prstGeom prst="rect">
            <a:avLst/>
          </a:prstGeom>
          <a:noFill/>
          <a:ln>
            <a:noFill/>
          </a:ln>
          <a:effectLst/>
          <a:extLst>
            <a:ext uri="{909E8E84-426E-40DD-AFC4-6F175D3DCCD1}">
              <a14:hiddenFill xmlns:a14="http://schemas.microsoft.com/office/drawing/2010/main">
                <a:solidFill>
                  <a:srgbClr val="6DDB6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gn="ctr">
              <a:spcBef>
                <a:spcPct val="0"/>
              </a:spcBef>
              <a:buClrTx/>
              <a:buSzTx/>
              <a:buFontTx/>
              <a:buNone/>
            </a:pPr>
            <a:r>
              <a:rPr kumimoji="0" lang="zh-TW" altLang="en-US" sz="2400" b="1" dirty="0">
                <a:solidFill>
                  <a:srgbClr val="008000"/>
                </a:solidFill>
                <a:latin typeface="Gill Sans MT" panose="020B0502020104020203" pitchFamily="34" charset="0"/>
                <a:ea typeface="標楷體" panose="03000509000000000000" pitchFamily="65" charset="-120"/>
                <a:hlinkClick r:id="rId3" action="ppaction://hlinkpres?slideindex=1&amp;slidetitle="/>
              </a:rPr>
              <a:t>沒有一隻野雁會升得太高，如果它只用自己的翅膀飛行</a:t>
            </a:r>
          </a:p>
          <a:p>
            <a:pPr algn="ctr">
              <a:spcBef>
                <a:spcPct val="0"/>
              </a:spcBef>
              <a:buClrTx/>
              <a:buSzTx/>
              <a:buFontTx/>
              <a:buNone/>
            </a:pPr>
            <a:r>
              <a:rPr kumimoji="0" lang="zh-TW" altLang="en-US" sz="2600" b="1" dirty="0">
                <a:solidFill>
                  <a:srgbClr val="FF0066"/>
                </a:solidFill>
                <a:latin typeface="Gill Sans MT" panose="020B0502020104020203" pitchFamily="34" charset="0"/>
                <a:ea typeface="標楷體" panose="03000509000000000000" pitchFamily="65" charset="-120"/>
                <a:hlinkClick r:id="rId3" action="ppaction://hlinkpres?slideindex=1&amp;slidetitle="/>
              </a:rPr>
              <a:t>野雁的感覺 </a:t>
            </a:r>
            <a:r>
              <a:rPr kumimoji="0" lang="en-US" altLang="zh-TW" sz="2600" b="1" dirty="0">
                <a:solidFill>
                  <a:srgbClr val="FF0066"/>
                </a:solidFill>
                <a:latin typeface="Gill Sans MT" panose="020B0502020104020203" pitchFamily="34" charset="0"/>
                <a:ea typeface="標楷體" panose="03000509000000000000" pitchFamily="65" charset="-120"/>
                <a:hlinkClick r:id="rId3" action="ppaction://hlinkpres?slideindex=1&amp;slidetitle="/>
              </a:rPr>
              <a:t>(</a:t>
            </a:r>
            <a:r>
              <a:rPr kumimoji="0" lang="zh-TW" altLang="en-US" sz="2600" b="1" dirty="0">
                <a:solidFill>
                  <a:srgbClr val="FF0066"/>
                </a:solidFill>
                <a:latin typeface="Gill Sans MT" panose="020B0502020104020203" pitchFamily="34" charset="0"/>
                <a:ea typeface="標楷體" panose="03000509000000000000" pitchFamily="65" charset="-120"/>
                <a:hlinkClick r:id="rId3" action="ppaction://hlinkpres?slideindex=1&amp;slidetitle="/>
              </a:rPr>
              <a:t>雁行理論</a:t>
            </a:r>
            <a:r>
              <a:rPr kumimoji="0" lang="en-US" altLang="zh-TW" sz="2600" b="1" dirty="0">
                <a:solidFill>
                  <a:srgbClr val="FF0066"/>
                </a:solidFill>
                <a:latin typeface="Gill Sans MT" panose="020B0502020104020203" pitchFamily="34" charset="0"/>
                <a:ea typeface="標楷體" panose="03000509000000000000" pitchFamily="65" charset="-120"/>
                <a:hlinkClick r:id="rId3" action="ppaction://hlinkpres?slideindex=1&amp;slidetitle="/>
              </a:rPr>
              <a:t>)</a:t>
            </a:r>
            <a:r>
              <a:rPr kumimoji="0" lang="zh-TW" altLang="en-US" sz="2600" dirty="0">
                <a:solidFill>
                  <a:srgbClr val="FF0066"/>
                </a:solidFill>
                <a:latin typeface="Gill Sans MT" panose="020B0502020104020203" pitchFamily="34" charset="0"/>
                <a:ea typeface="標楷體" panose="03000509000000000000" pitchFamily="65" charset="-120"/>
                <a:hlinkClick r:id="rId3" action="ppaction://hlinkpres?slideindex=1&amp;slidetitle="/>
              </a:rPr>
              <a:t>　　</a:t>
            </a:r>
            <a:endParaRPr kumimoji="0" lang="zh-TW" altLang="en-US" sz="2600" dirty="0">
              <a:solidFill>
                <a:srgbClr val="FF0066"/>
              </a:solidFill>
              <a:latin typeface="Gill Sans MT" panose="020B0502020104020203" pitchFamily="34" charset="0"/>
              <a:ea typeface="標楷體" panose="03000509000000000000" pitchFamily="65" charset="-120"/>
            </a:endParaRPr>
          </a:p>
        </p:txBody>
      </p:sp>
    </p:spTree>
    <p:extLst>
      <p:ext uri="{BB962C8B-B14F-4D97-AF65-F5344CB8AC3E}">
        <p14:creationId xmlns:p14="http://schemas.microsoft.com/office/powerpoint/2010/main" val="24481551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en-US" altLang="zh-TW" b="1" dirty="0">
                <a:latin typeface="標楷體" panose="03000509000000000000" pitchFamily="65" charset="-120"/>
                <a:ea typeface="標楷體" panose="03000509000000000000" pitchFamily="65" charset="-120"/>
              </a:rPr>
              <a:t>5.</a:t>
            </a:r>
            <a:r>
              <a:rPr lang="zh-TW" altLang="en-US" b="1" dirty="0">
                <a:latin typeface="標楷體" panose="03000509000000000000" pitchFamily="65" charset="-120"/>
                <a:ea typeface="標楷體" panose="03000509000000000000" pitchFamily="65" charset="-120"/>
              </a:rPr>
              <a:t>仰躺平移</a:t>
            </a:r>
            <a:r>
              <a:rPr lang="zh-TW" altLang="en-US" b="1" dirty="0" smtClean="0">
                <a:latin typeface="標楷體" panose="03000509000000000000" pitchFamily="65" charset="-120"/>
                <a:ea typeface="標楷體" panose="03000509000000000000" pitchFamily="65" charset="-120"/>
              </a:rPr>
              <a:t>法</a:t>
            </a:r>
            <a:endParaRPr lang="zh-TW" altLang="en-US" dirty="0">
              <a:latin typeface="標楷體" panose="03000509000000000000" pitchFamily="65" charset="-120"/>
              <a:ea typeface="標楷體" panose="03000509000000000000" pitchFamily="65" charset="-120"/>
            </a:endParaRPr>
          </a:p>
        </p:txBody>
      </p:sp>
      <p:sp>
        <p:nvSpPr>
          <p:cNvPr id="37891" name="內容版面配置區 2"/>
          <p:cNvSpPr>
            <a:spLocks noGrp="1"/>
          </p:cNvSpPr>
          <p:nvPr>
            <p:ph idx="1"/>
          </p:nvPr>
        </p:nvSpPr>
        <p:spPr/>
        <p:txBody>
          <a:bodyPr>
            <a:normAutofit fontScale="92500" lnSpcReduction="10000"/>
          </a:bodyPr>
          <a:lstStyle/>
          <a:p>
            <a:r>
              <a:rPr lang="en-US" altLang="zh-TW" dirty="0" smtClean="0">
                <a:latin typeface="標楷體" panose="03000509000000000000" pitchFamily="65" charset="-120"/>
                <a:ea typeface="標楷體" panose="03000509000000000000" pitchFamily="65" charset="-120"/>
                <a:hlinkClick r:id="rId2"/>
              </a:rPr>
              <a:t>https://www.youtube.com/watch?v=N_AaPjn_BOk&amp;index=2&amp;list=PL6D16F4D0C0EE5D7F</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仰躺平移</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輪椅到床</a:t>
            </a:r>
            <a:endParaRPr lang="en-US" altLang="zh-TW" dirty="0" smtClean="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hlinkClick r:id="rId3"/>
              </a:rPr>
              <a:t>https://youtu.be/oN8mJMfKOf0?list=PL6D16F4D0C0EE5D7F</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仰躺平移</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床到床</a:t>
            </a:r>
            <a:endParaRPr lang="en-US" altLang="zh-TW" dirty="0" smtClean="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hlinkClick r:id="rId4"/>
              </a:rPr>
              <a:t>https://youtu.be/f52L6oUryNE?list=PL6D16F4D0C0EE5D7F</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仰躺平移</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床到躺式輪椅</a:t>
            </a:r>
            <a:endParaRPr lang="en-US" altLang="zh-TW" dirty="0" smtClean="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hlinkClick r:id="rId5"/>
              </a:rPr>
              <a:t>https://youtu.be/yCt3bBlygG8?list=PL6D16F4D0C0EE5D7F</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仰躺平移法</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空中傾倒式輪椅到床</a:t>
            </a:r>
            <a:endParaRPr lang="en-US" altLang="zh-TW" dirty="0" smtClean="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hlinkClick r:id="rId6"/>
              </a:rPr>
              <a:t>https://youtu.be/eHM_nxJvAGo?list=PL6D16F4D0C0EE5D7F</a:t>
            </a: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endParaRPr lang="zh-TW" altLang="en-US" dirty="0" smtClean="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EA033DEF-A880-452C-AF3F-F999363DCCCE}" type="slidenum">
              <a:rPr lang="zh-TW" altLang="en-US" smtClean="0"/>
              <a:pPr>
                <a:defRPr/>
              </a:pPr>
              <a:t>70</a:t>
            </a:fld>
            <a:endParaRPr lang="zh-TW" altLang="en-US"/>
          </a:p>
        </p:txBody>
      </p:sp>
    </p:spTree>
    <p:extLst>
      <p:ext uri="{BB962C8B-B14F-4D97-AF65-F5344CB8AC3E}">
        <p14:creationId xmlns:p14="http://schemas.microsoft.com/office/powerpoint/2010/main" val="40633323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endParaRPr lang="zh-TW" altLang="en-US">
              <a:solidFill>
                <a:schemeClr val="tx1">
                  <a:lumMod val="75000"/>
                  <a:lumOff val="25000"/>
                </a:schemeClr>
              </a:solidFill>
              <a:latin typeface="標楷體" panose="03000509000000000000" pitchFamily="65" charset="-120"/>
              <a:ea typeface="標楷體" panose="03000509000000000000" pitchFamily="65" charset="-120"/>
            </a:endParaRPr>
          </a:p>
        </p:txBody>
      </p:sp>
      <p:pic>
        <p:nvPicPr>
          <p:cNvPr id="3891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0" y="131764"/>
            <a:ext cx="8153400" cy="6726237"/>
          </a:xfrm>
        </p:spPr>
      </p:pic>
      <p:sp>
        <p:nvSpPr>
          <p:cNvPr id="4" name="投影片編號版面配置區 3"/>
          <p:cNvSpPr>
            <a:spLocks noGrp="1"/>
          </p:cNvSpPr>
          <p:nvPr>
            <p:ph type="sldNum" sz="quarter" idx="12"/>
          </p:nvPr>
        </p:nvSpPr>
        <p:spPr/>
        <p:txBody>
          <a:bodyPr/>
          <a:lstStyle/>
          <a:p>
            <a:pPr>
              <a:defRPr/>
            </a:pPr>
            <a:fld id="{B02B8D31-F434-4DAB-8146-1F7B4F385915}" type="slidenum">
              <a:rPr lang="zh-TW" altLang="en-US"/>
              <a:pPr>
                <a:defRPr/>
              </a:pPr>
              <a:t>71</a:t>
            </a:fld>
            <a:endParaRPr lang="zh-TW" altLang="en-US"/>
          </a:p>
        </p:txBody>
      </p:sp>
    </p:spTree>
    <p:extLst>
      <p:ext uri="{BB962C8B-B14F-4D97-AF65-F5344CB8AC3E}">
        <p14:creationId xmlns:p14="http://schemas.microsoft.com/office/powerpoint/2010/main" val="262981779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標題 1"/>
          <p:cNvSpPr>
            <a:spLocks noGrp="1"/>
          </p:cNvSpPr>
          <p:nvPr>
            <p:ph type="title"/>
          </p:nvPr>
        </p:nvSpPr>
        <p:spPr/>
        <p:txBody>
          <a:bodyPr/>
          <a:lstStyle/>
          <a:p>
            <a:pPr>
              <a:defRPr/>
            </a:pPr>
            <a:r>
              <a:rPr lang="zh-TW" altLang="en-US" dirty="0" smtClean="0">
                <a:latin typeface="標楷體" panose="03000509000000000000" pitchFamily="65" charset="-120"/>
                <a:ea typeface="標楷體" panose="03000509000000000000" pitchFamily="65" charset="-120"/>
              </a:rPr>
              <a:t>影片資源</a:t>
            </a:r>
            <a:endParaRPr lang="zh-TW" altLang="en-US" dirty="0">
              <a:latin typeface="標楷體" panose="03000509000000000000" pitchFamily="65" charset="-120"/>
              <a:ea typeface="標楷體" panose="03000509000000000000" pitchFamily="65" charset="-120"/>
            </a:endParaRPr>
          </a:p>
        </p:txBody>
      </p:sp>
      <p:sp>
        <p:nvSpPr>
          <p:cNvPr id="80899" name="內容版面配置區 2"/>
          <p:cNvSpPr>
            <a:spLocks noGrp="1"/>
          </p:cNvSpPr>
          <p:nvPr>
            <p:ph idx="1"/>
          </p:nvPr>
        </p:nvSpPr>
        <p:spPr/>
        <p:txBody>
          <a:bodyPr>
            <a:normAutofit fontScale="92500" lnSpcReduction="20000"/>
          </a:bodyPr>
          <a:lstStyle/>
          <a:p>
            <a:r>
              <a:rPr lang="en-US" altLang="zh-TW" dirty="0" smtClean="0">
                <a:latin typeface="標楷體" panose="03000509000000000000" pitchFamily="65" charset="-120"/>
                <a:ea typeface="標楷體" panose="03000509000000000000" pitchFamily="65" charset="-120"/>
              </a:rPr>
              <a:t>1.</a:t>
            </a:r>
            <a:r>
              <a:rPr lang="zh-TW" altLang="en-US" dirty="0" smtClean="0">
                <a:latin typeface="標楷體" panose="03000509000000000000" pitchFamily="65" charset="-120"/>
                <a:ea typeface="標楷體" panose="03000509000000000000" pitchFamily="65" charset="-120"/>
              </a:rPr>
              <a:t>瞭輔具</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新北市輔具資源中心：</a:t>
            </a:r>
            <a:r>
              <a:rPr lang="en-US" altLang="zh-TW"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hlinkClick r:id="rId2"/>
              </a:rPr>
              <a:t>https://</a:t>
            </a:r>
            <a:r>
              <a:rPr lang="en-US" altLang="zh-TW" dirty="0" smtClean="0">
                <a:latin typeface="標楷體" panose="03000509000000000000" pitchFamily="65" charset="-120"/>
                <a:ea typeface="標楷體" panose="03000509000000000000" pitchFamily="65" charset="-120"/>
                <a:hlinkClick r:id="rId2"/>
              </a:rPr>
              <a:t>goo.gl/3c97sX</a:t>
            </a:r>
            <a:endParaRPr lang="en-US" altLang="zh-TW" dirty="0" smtClean="0">
              <a:latin typeface="標楷體" panose="03000509000000000000" pitchFamily="65" charset="-120"/>
              <a:ea typeface="標楷體" panose="03000509000000000000" pitchFamily="65" charset="-120"/>
            </a:endParaRPr>
          </a:p>
          <a:p>
            <a:r>
              <a:rPr lang="en-US" altLang="zh-TW" b="1" dirty="0" smtClean="0">
                <a:latin typeface="標楷體" panose="03000509000000000000" pitchFamily="65" charset="-120"/>
                <a:ea typeface="標楷體" panose="03000509000000000000" pitchFamily="65" charset="-120"/>
              </a:rPr>
              <a:t>2.</a:t>
            </a:r>
            <a:r>
              <a:rPr lang="zh-TW" altLang="en-US" dirty="0" smtClean="0">
                <a:latin typeface="標楷體" panose="03000509000000000000" pitchFamily="65" charset="-120"/>
                <a:ea typeface="標楷體" panose="03000509000000000000" pitchFamily="65" charset="-120"/>
              </a:rPr>
              <a:t>中華安全行動照護協會 移位照護衛教影片</a:t>
            </a:r>
            <a:r>
              <a:rPr lang="en-US" altLang="zh-TW" dirty="0" smtClean="0">
                <a:latin typeface="標楷體" panose="03000509000000000000" pitchFamily="65" charset="-120"/>
                <a:ea typeface="標楷體" panose="03000509000000000000" pitchFamily="65" charset="-120"/>
                <a:hlinkClick r:id="rId3"/>
              </a:rPr>
              <a:t>https://youtu.be/QxdiH2Sr5IM</a:t>
            </a:r>
            <a:endParaRPr lang="en-US" altLang="zh-TW" dirty="0" smtClean="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 強生醫療儀器有限公司 </a:t>
            </a:r>
            <a:r>
              <a:rPr lang="en-US" altLang="zh-TW" dirty="0" smtClean="0">
                <a:latin typeface="標楷體" panose="03000509000000000000" pitchFamily="65" charset="-120"/>
                <a:ea typeface="標楷體" panose="03000509000000000000" pitchFamily="65" charset="-120"/>
                <a:hlinkClick r:id="rId4"/>
              </a:rPr>
              <a:t>https://www.just4u.tw/</a:t>
            </a:r>
            <a:endParaRPr lang="en-US" altLang="zh-TW" dirty="0" smtClean="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4.</a:t>
            </a:r>
            <a:r>
              <a:rPr lang="zh-TW" altLang="en-US" dirty="0" smtClean="0">
                <a:latin typeface="標楷體" panose="03000509000000000000" pitchFamily="65" charset="-120"/>
                <a:ea typeface="標楷體" panose="03000509000000000000" pitchFamily="65" charset="-120"/>
              </a:rPr>
              <a:t>沛得適醫療輔具公司 </a:t>
            </a:r>
            <a:r>
              <a:rPr lang="en-US" altLang="zh-TW" dirty="0" smtClean="0">
                <a:latin typeface="標楷體" panose="03000509000000000000" pitchFamily="65" charset="-120"/>
                <a:ea typeface="標楷體" panose="03000509000000000000" pitchFamily="65" charset="-120"/>
                <a:hlinkClick r:id="rId5"/>
              </a:rPr>
              <a:t>https://www.padstaiwan.com/</a:t>
            </a:r>
            <a:endParaRPr lang="en-US" altLang="zh-TW" dirty="0" smtClean="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hlinkClick r:id="rId6"/>
              </a:rPr>
              <a:t>http://www.youtube.com/c/Padstaiwan</a:t>
            </a:r>
            <a:endParaRPr lang="en-US" altLang="zh-TW" dirty="0" smtClean="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5</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勞工健康照護平台：</a:t>
            </a:r>
            <a:r>
              <a:rPr lang="en-US" altLang="zh-TW" dirty="0" smtClean="0">
                <a:latin typeface="標楷體" panose="03000509000000000000" pitchFamily="65" charset="-120"/>
                <a:ea typeface="標楷體" panose="03000509000000000000" pitchFamily="65" charset="-120"/>
                <a:hlinkClick r:id="rId7"/>
              </a:rPr>
              <a:t>https://ohsip.osha.gov.tw/</a:t>
            </a:r>
            <a:endParaRPr lang="en-US" altLang="zh-TW" dirty="0" smtClean="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6</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新北市輔具資源中心：</a:t>
            </a:r>
            <a:r>
              <a:rPr lang="en-US" altLang="zh-TW" dirty="0" smtClean="0">
                <a:latin typeface="標楷體" panose="03000509000000000000" pitchFamily="65" charset="-120"/>
                <a:ea typeface="標楷體" panose="03000509000000000000" pitchFamily="65" charset="-120"/>
                <a:hlinkClick r:id="rId8"/>
              </a:rPr>
              <a:t>http://atrc.aihsin.ntpc.net.tw/education.php?id=49</a:t>
            </a:r>
            <a:endParaRPr lang="en-US" altLang="zh-TW" dirty="0" smtClean="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7.</a:t>
            </a:r>
            <a:r>
              <a:rPr lang="zh-TW" altLang="en-US" b="1" dirty="0" smtClean="0">
                <a:latin typeface="標楷體" panose="03000509000000000000" pitchFamily="65" charset="-120"/>
                <a:ea typeface="標楷體" panose="03000509000000000000" pitchFamily="65" charset="-120"/>
              </a:rPr>
              <a:t> </a:t>
            </a:r>
            <a:r>
              <a:rPr lang="en-US" altLang="zh-TW" b="1" dirty="0" smtClean="0">
                <a:latin typeface="標楷體" panose="03000509000000000000" pitchFamily="65" charset="-120"/>
                <a:ea typeface="標楷體" panose="03000509000000000000" pitchFamily="65" charset="-120"/>
              </a:rPr>
              <a:t>【107</a:t>
            </a:r>
            <a:r>
              <a:rPr lang="zh-TW" altLang="en-US" b="1" dirty="0" smtClean="0">
                <a:latin typeface="標楷體" panose="03000509000000000000" pitchFamily="65" charset="-120"/>
                <a:ea typeface="標楷體" panose="03000509000000000000" pitchFamily="65" charset="-120"/>
              </a:rPr>
              <a:t>年</a:t>
            </a:r>
            <a:r>
              <a:rPr lang="en-US" altLang="zh-TW" b="1" dirty="0" smtClean="0">
                <a:latin typeface="標楷體" panose="03000509000000000000" pitchFamily="65" charset="-120"/>
                <a:ea typeface="標楷體" panose="03000509000000000000" pitchFamily="65" charset="-120"/>
              </a:rPr>
              <a:t>-</a:t>
            </a:r>
            <a:r>
              <a:rPr lang="zh-TW" altLang="en-US" b="1" dirty="0" smtClean="0">
                <a:latin typeface="標楷體" panose="03000509000000000000" pitchFamily="65" charset="-120"/>
                <a:ea typeface="標楷體" panose="03000509000000000000" pitchFamily="65" charset="-120"/>
              </a:rPr>
              <a:t>小博士愛新知</a:t>
            </a:r>
            <a:r>
              <a:rPr lang="en-US" altLang="zh-TW" b="1" dirty="0" smtClean="0">
                <a:latin typeface="標楷體" panose="03000509000000000000" pitchFamily="65" charset="-120"/>
                <a:ea typeface="標楷體" panose="03000509000000000000" pitchFamily="65" charset="-120"/>
              </a:rPr>
              <a:t>-</a:t>
            </a:r>
            <a:r>
              <a:rPr lang="zh-TW" altLang="en-US" b="1" dirty="0" smtClean="0">
                <a:latin typeface="標楷體" panose="03000509000000000000" pitchFamily="65" charset="-120"/>
                <a:ea typeface="標楷體" panose="03000509000000000000" pitchFamily="65" charset="-120"/>
              </a:rPr>
              <a:t>第</a:t>
            </a:r>
            <a:r>
              <a:rPr lang="en-US" altLang="zh-TW" b="1" dirty="0" smtClean="0">
                <a:latin typeface="標楷體" panose="03000509000000000000" pitchFamily="65" charset="-120"/>
                <a:ea typeface="標楷體" panose="03000509000000000000" pitchFamily="65" charset="-120"/>
              </a:rPr>
              <a:t>12</a:t>
            </a:r>
            <a:r>
              <a:rPr lang="zh-TW" altLang="en-US" b="1" dirty="0" smtClean="0">
                <a:latin typeface="標楷體" panose="03000509000000000000" pitchFamily="65" charset="-120"/>
                <a:ea typeface="標楷體" panose="03000509000000000000" pitchFamily="65" charset="-120"/>
              </a:rPr>
              <a:t>期</a:t>
            </a:r>
            <a:r>
              <a:rPr lang="en-US" altLang="zh-TW" b="1" dirty="0" smtClean="0">
                <a:latin typeface="標楷體" panose="03000509000000000000" pitchFamily="65" charset="-120"/>
                <a:ea typeface="標楷體" panose="03000509000000000000" pitchFamily="65" charset="-120"/>
              </a:rPr>
              <a:t>】</a:t>
            </a:r>
            <a:r>
              <a:rPr lang="zh-TW" altLang="en-US" b="1" dirty="0" smtClean="0">
                <a:latin typeface="標楷體" panose="03000509000000000000" pitchFamily="65" charset="-120"/>
                <a:ea typeface="標楷體" panose="03000509000000000000" pitchFamily="65" charset="-120"/>
              </a:rPr>
              <a:t>小博士逛輔具展</a:t>
            </a:r>
            <a:r>
              <a:rPr lang="en-US" altLang="zh-TW" b="1" dirty="0" smtClean="0">
                <a:latin typeface="標楷體" panose="03000509000000000000" pitchFamily="65" charset="-120"/>
                <a:ea typeface="標楷體" panose="03000509000000000000" pitchFamily="65" charset="-120"/>
              </a:rPr>
              <a:t>(</a:t>
            </a:r>
            <a:r>
              <a:rPr lang="zh-TW" altLang="en-US" b="1" dirty="0" smtClean="0">
                <a:latin typeface="標楷體" panose="03000509000000000000" pitchFamily="65" charset="-120"/>
                <a:ea typeface="標楷體" panose="03000509000000000000" pitchFamily="65" charset="-120"/>
              </a:rPr>
              <a:t>二</a:t>
            </a:r>
            <a:r>
              <a:rPr lang="en-US" altLang="zh-TW" b="1" dirty="0" smtClean="0">
                <a:latin typeface="標楷體" panose="03000509000000000000" pitchFamily="65" charset="-120"/>
                <a:ea typeface="標楷體" panose="03000509000000000000" pitchFamily="65" charset="-120"/>
              </a:rPr>
              <a:t>)</a:t>
            </a:r>
            <a:r>
              <a:rPr lang="zh-TW" altLang="en-US" b="1" dirty="0" smtClean="0">
                <a:latin typeface="標楷體" panose="03000509000000000000" pitchFamily="65" charset="-120"/>
                <a:ea typeface="標楷體" panose="03000509000000000000" pitchFamily="65" charset="-120"/>
              </a:rPr>
              <a:t>不再搬抱傷身又危險！移位的新選擇～</a:t>
            </a:r>
            <a:r>
              <a:rPr lang="en-US" altLang="zh-TW" dirty="0" smtClean="0">
                <a:latin typeface="標楷體" panose="03000509000000000000" pitchFamily="65" charset="-120"/>
                <a:ea typeface="標楷體" panose="03000509000000000000" pitchFamily="65" charset="-120"/>
                <a:hlinkClick r:id="rId9"/>
              </a:rPr>
              <a:t>https://repat.sfaa.gov.tw/book/inside_01b.asp?cate_id=225</a:t>
            </a: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endParaRPr lang="zh-TW" altLang="en-US" dirty="0" smtClean="0">
              <a:latin typeface="標楷體" panose="03000509000000000000" pitchFamily="65" charset="-120"/>
              <a:ea typeface="標楷體" panose="03000509000000000000" pitchFamily="65" charset="-120"/>
            </a:endParaRPr>
          </a:p>
          <a:p>
            <a:endParaRPr lang="zh-TW" altLang="en-US" b="1" dirty="0" smtClean="0">
              <a:latin typeface="標楷體" panose="03000509000000000000" pitchFamily="65" charset="-120"/>
              <a:ea typeface="標楷體" panose="03000509000000000000" pitchFamily="65" charset="-120"/>
            </a:endParaRPr>
          </a:p>
          <a:p>
            <a:endParaRPr lang="zh-TW" altLang="en-US" dirty="0" smtClean="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2AABF524-454A-453F-B7C0-D38B5CCA85C9}" type="slidenum">
              <a:rPr lang="zh-TW" altLang="en-US" smtClean="0"/>
              <a:pPr>
                <a:defRPr/>
              </a:pPr>
              <a:t>72</a:t>
            </a:fld>
            <a:endParaRPr lang="zh-TW" altLang="en-US"/>
          </a:p>
        </p:txBody>
      </p:sp>
    </p:spTree>
    <p:extLst>
      <p:ext uri="{BB962C8B-B14F-4D97-AF65-F5344CB8AC3E}">
        <p14:creationId xmlns:p14="http://schemas.microsoft.com/office/powerpoint/2010/main" val="33076650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zh-TW" altLang="en-US" b="1" smtClean="0">
                <a:latin typeface="標楷體" panose="03000509000000000000" pitchFamily="65" charset="-120"/>
                <a:ea typeface="標楷體" panose="03000509000000000000" pitchFamily="65" charset="-120"/>
              </a:rPr>
              <a:t>何謂適應體育</a:t>
            </a:r>
            <a:r>
              <a:rPr lang="zh-TW" altLang="en-US" smtClean="0">
                <a:latin typeface="標楷體" panose="03000509000000000000" pitchFamily="65" charset="-120"/>
                <a:ea typeface="標楷體" panose="03000509000000000000" pitchFamily="65" charset="-120"/>
              </a:rPr>
              <a:t> </a:t>
            </a:r>
          </a:p>
        </p:txBody>
      </p:sp>
      <p:sp>
        <p:nvSpPr>
          <p:cNvPr id="11267" name="Rectangle 3"/>
          <p:cNvSpPr>
            <a:spLocks noGrp="1" noChangeArrowheads="1"/>
          </p:cNvSpPr>
          <p:nvPr>
            <p:ph idx="1"/>
          </p:nvPr>
        </p:nvSpPr>
        <p:spPr/>
        <p:txBody>
          <a:bodyPr/>
          <a:lstStyle/>
          <a:p>
            <a:pPr eaLnBrk="1" hangingPunct="1"/>
            <a:r>
              <a:rPr lang="zh-TW" altLang="en-US" sz="3400" dirty="0">
                <a:latin typeface="標楷體" panose="03000509000000000000" pitchFamily="65" charset="-120"/>
                <a:ea typeface="標楷體" panose="03000509000000000000" pitchFamily="65" charset="-120"/>
              </a:rPr>
              <a:t>考量學生</a:t>
            </a:r>
            <a:r>
              <a:rPr lang="zh-TW" altLang="en-US" sz="3400" dirty="0">
                <a:solidFill>
                  <a:srgbClr val="C91103"/>
                </a:solidFill>
                <a:latin typeface="標楷體" panose="03000509000000000000" pitchFamily="65" charset="-120"/>
                <a:ea typeface="標楷體" panose="03000509000000000000" pitchFamily="65" charset="-120"/>
              </a:rPr>
              <a:t>個別差異與需求</a:t>
            </a:r>
            <a:r>
              <a:rPr lang="zh-TW" altLang="en-US" sz="3400" dirty="0">
                <a:latin typeface="標楷體" panose="03000509000000000000" pitchFamily="65" charset="-120"/>
                <a:ea typeface="標楷體" panose="03000509000000000000" pitchFamily="65" charset="-120"/>
              </a:rPr>
              <a:t>，進而</a:t>
            </a:r>
            <a:r>
              <a:rPr lang="zh-TW" altLang="en-US" sz="3400" dirty="0">
                <a:solidFill>
                  <a:srgbClr val="C91103"/>
                </a:solidFill>
                <a:latin typeface="標楷體" panose="03000509000000000000" pitchFamily="65" charset="-120"/>
                <a:ea typeface="標楷體" panose="03000509000000000000" pitchFamily="65" charset="-120"/>
              </a:rPr>
              <a:t>調整</a:t>
            </a:r>
            <a:r>
              <a:rPr lang="zh-TW" altLang="en-US" sz="3400" dirty="0">
                <a:latin typeface="標楷體" panose="03000509000000000000" pitchFamily="65" charset="-120"/>
                <a:ea typeface="標楷體" panose="03000509000000000000" pitchFamily="65" charset="-120"/>
              </a:rPr>
              <a:t>（彈性化）體育教學活動與設計內容，以確保學生能夠獲得</a:t>
            </a:r>
            <a:r>
              <a:rPr lang="zh-TW" altLang="en-US" sz="3400" dirty="0">
                <a:solidFill>
                  <a:srgbClr val="FF0000"/>
                </a:solidFill>
                <a:latin typeface="標楷體" panose="03000509000000000000" pitchFamily="65" charset="-120"/>
                <a:ea typeface="標楷體" panose="03000509000000000000" pitchFamily="65" charset="-120"/>
              </a:rPr>
              <a:t>適應性的動作表現</a:t>
            </a:r>
            <a:r>
              <a:rPr lang="zh-TW" altLang="en-US" sz="3400" dirty="0">
                <a:latin typeface="標楷體" panose="03000509000000000000" pitchFamily="65" charset="-120"/>
                <a:ea typeface="標楷體" panose="03000509000000000000" pitchFamily="65" charset="-120"/>
              </a:rPr>
              <a:t>並透過學習達到</a:t>
            </a:r>
            <a:r>
              <a:rPr lang="zh-TW" altLang="en-US" sz="3400" dirty="0">
                <a:solidFill>
                  <a:srgbClr val="FF0000"/>
                </a:solidFill>
                <a:latin typeface="標楷體" panose="03000509000000000000" pitchFamily="65" charset="-120"/>
                <a:ea typeface="標楷體" panose="03000509000000000000" pitchFamily="65" charset="-120"/>
              </a:rPr>
              <a:t>功能性</a:t>
            </a:r>
            <a:r>
              <a:rPr lang="zh-TW" altLang="en-US" sz="3400" dirty="0">
                <a:latin typeface="標楷體" panose="03000509000000000000" pitchFamily="65" charset="-120"/>
                <a:ea typeface="標楷體" panose="03000509000000000000" pitchFamily="65" charset="-120"/>
              </a:rPr>
              <a:t>的目的，感受身體活動方面的</a:t>
            </a:r>
            <a:r>
              <a:rPr lang="zh-TW" altLang="en-US" sz="3400" dirty="0">
                <a:solidFill>
                  <a:srgbClr val="FF0000"/>
                </a:solidFill>
                <a:latin typeface="標楷體" panose="03000509000000000000" pitchFamily="65" charset="-120"/>
                <a:ea typeface="標楷體" panose="03000509000000000000" pitchFamily="65" charset="-120"/>
              </a:rPr>
              <a:t>成功經驗與樂趣</a:t>
            </a:r>
            <a:r>
              <a:rPr lang="zh-TW" altLang="en-US" sz="3400" dirty="0">
                <a:latin typeface="標楷體" panose="03000509000000000000" pitchFamily="65" charset="-120"/>
                <a:ea typeface="標楷體" panose="03000509000000000000" pitchFamily="65" charset="-120"/>
              </a:rPr>
              <a:t>。 </a:t>
            </a:r>
          </a:p>
          <a:p>
            <a:pPr eaLnBrk="1" hangingPunct="1"/>
            <a:r>
              <a:rPr lang="zh-TW" altLang="en-US" sz="3400" dirty="0">
                <a:latin typeface="標楷體" panose="03000509000000000000" pitchFamily="65" charset="-120"/>
                <a:ea typeface="標楷體" panose="03000509000000000000" pitchFamily="65" charset="-120"/>
              </a:rPr>
              <a:t>體育之外，更包含</a:t>
            </a:r>
            <a:r>
              <a:rPr lang="zh-TW" altLang="en-US" sz="3400" u="sng" dirty="0">
                <a:solidFill>
                  <a:srgbClr val="FF0000"/>
                </a:solidFill>
                <a:latin typeface="標楷體" panose="03000509000000000000" pitchFamily="65" charset="-120"/>
                <a:ea typeface="標楷體" panose="03000509000000000000" pitchFamily="65" charset="-120"/>
              </a:rPr>
              <a:t>運動、遊戲、韻律</a:t>
            </a:r>
            <a:r>
              <a:rPr lang="zh-TW" altLang="en-US" sz="3400" dirty="0">
                <a:latin typeface="標楷體" panose="03000509000000000000" pitchFamily="65" charset="-120"/>
                <a:ea typeface="標楷體" panose="03000509000000000000" pitchFamily="65" charset="-120"/>
              </a:rPr>
              <a:t>等多樣性</a:t>
            </a:r>
            <a:r>
              <a:rPr lang="zh-TW" altLang="en-US" sz="3400" dirty="0">
                <a:solidFill>
                  <a:srgbClr val="C91103"/>
                </a:solidFill>
                <a:latin typeface="標楷體" panose="03000509000000000000" pitchFamily="65" charset="-120"/>
                <a:ea typeface="標楷體" panose="03000509000000000000" pitchFamily="65" charset="-120"/>
              </a:rPr>
              <a:t>活動設計</a:t>
            </a:r>
            <a:r>
              <a:rPr lang="zh-TW" altLang="en-US" sz="3400" dirty="0">
                <a:latin typeface="標楷體" panose="03000509000000000000" pitchFamily="65" charset="-120"/>
                <a:ea typeface="標楷體" panose="03000509000000000000" pitchFamily="65" charset="-120"/>
              </a:rPr>
              <a:t>，以符合特殊學生的</a:t>
            </a:r>
            <a:r>
              <a:rPr lang="zh-TW" altLang="en-US" sz="3400" dirty="0">
                <a:solidFill>
                  <a:srgbClr val="FF0000"/>
                </a:solidFill>
                <a:latin typeface="標楷體" panose="03000509000000000000" pitchFamily="65" charset="-120"/>
                <a:ea typeface="標楷體" panose="03000509000000000000" pitchFamily="65" charset="-120"/>
              </a:rPr>
              <a:t>興趣</a:t>
            </a:r>
            <a:r>
              <a:rPr lang="zh-TW" altLang="en-US" sz="3400" dirty="0">
                <a:latin typeface="標楷體" panose="03000509000000000000" pitchFamily="65" charset="-120"/>
                <a:ea typeface="標楷體" panose="03000509000000000000" pitchFamily="65" charset="-120"/>
              </a:rPr>
              <a:t>與</a:t>
            </a:r>
            <a:r>
              <a:rPr lang="zh-TW" altLang="en-US" sz="3400" dirty="0">
                <a:solidFill>
                  <a:srgbClr val="FF0000"/>
                </a:solidFill>
                <a:latin typeface="標楷體" panose="03000509000000000000" pitchFamily="65" charset="-120"/>
                <a:ea typeface="標楷體" panose="03000509000000000000" pitchFamily="65" charset="-120"/>
              </a:rPr>
              <a:t>能力</a:t>
            </a:r>
            <a:r>
              <a:rPr lang="zh-TW" altLang="en-US" sz="3400" dirty="0">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1518985355"/>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zh-TW" altLang="en-US" b="1" smtClean="0">
                <a:latin typeface="標楷體" panose="03000509000000000000" pitchFamily="65" charset="-120"/>
                <a:ea typeface="標楷體" panose="03000509000000000000" pitchFamily="65" charset="-120"/>
              </a:rPr>
              <a:t>何謂適應體育</a:t>
            </a:r>
            <a:r>
              <a:rPr lang="zh-TW" altLang="en-US" smtClean="0">
                <a:latin typeface="標楷體" panose="03000509000000000000" pitchFamily="65" charset="-120"/>
                <a:ea typeface="標楷體" panose="03000509000000000000" pitchFamily="65" charset="-120"/>
              </a:rPr>
              <a:t> </a:t>
            </a:r>
          </a:p>
        </p:txBody>
      </p:sp>
      <p:sp>
        <p:nvSpPr>
          <p:cNvPr id="12291" name="Rectangle 3"/>
          <p:cNvSpPr>
            <a:spLocks noGrp="1" noChangeArrowheads="1"/>
          </p:cNvSpPr>
          <p:nvPr>
            <p:ph idx="1"/>
          </p:nvPr>
        </p:nvSpPr>
        <p:spPr/>
        <p:txBody>
          <a:bodyPr/>
          <a:lstStyle/>
          <a:p>
            <a:pPr eaLnBrk="1" hangingPunct="1"/>
            <a:r>
              <a:rPr lang="zh-TW" altLang="en-US" sz="3000">
                <a:latin typeface="標楷體" panose="03000509000000000000" pitchFamily="65" charset="-120"/>
                <a:ea typeface="標楷體" panose="03000509000000000000" pitchFamily="65" charset="-120"/>
              </a:rPr>
              <a:t>藉由改善</a:t>
            </a:r>
            <a:r>
              <a:rPr lang="zh-TW" altLang="en-US" sz="3000">
                <a:solidFill>
                  <a:srgbClr val="FF0000"/>
                </a:solidFill>
                <a:latin typeface="標楷體" panose="03000509000000000000" pitchFamily="65" charset="-120"/>
                <a:ea typeface="標楷體" panose="03000509000000000000" pitchFamily="65" charset="-120"/>
              </a:rPr>
              <a:t>心理動作</a:t>
            </a:r>
            <a:r>
              <a:rPr lang="zh-TW" altLang="en-US" sz="3000">
                <a:latin typeface="標楷體" panose="03000509000000000000" pitchFamily="65" charset="-120"/>
                <a:ea typeface="標楷體" panose="03000509000000000000" pitchFamily="65" charset="-120"/>
              </a:rPr>
              <a:t>問題，以利個人達成其</a:t>
            </a:r>
            <a:r>
              <a:rPr lang="zh-TW" altLang="en-US" sz="3000">
                <a:solidFill>
                  <a:srgbClr val="FF0000"/>
                </a:solidFill>
                <a:latin typeface="標楷體" panose="03000509000000000000" pitchFamily="65" charset="-120"/>
                <a:ea typeface="標楷體" panose="03000509000000000000" pitchFamily="65" charset="-120"/>
              </a:rPr>
              <a:t>成就目標</a:t>
            </a:r>
            <a:r>
              <a:rPr lang="zh-TW" altLang="en-US" sz="3000">
                <a:latin typeface="標楷體" panose="03000509000000000000" pitchFamily="65" charset="-120"/>
                <a:ea typeface="標楷體" panose="03000509000000000000" pitchFamily="65" charset="-120"/>
              </a:rPr>
              <a:t>與</a:t>
            </a:r>
            <a:r>
              <a:rPr lang="zh-TW" altLang="en-US" sz="3000">
                <a:solidFill>
                  <a:srgbClr val="FF0000"/>
                </a:solidFill>
                <a:latin typeface="標楷體" panose="03000509000000000000" pitchFamily="65" charset="-120"/>
                <a:ea typeface="標楷體" panose="03000509000000000000" pitchFamily="65" charset="-120"/>
              </a:rPr>
              <a:t>自我實現</a:t>
            </a:r>
            <a:r>
              <a:rPr lang="zh-TW" altLang="en-US" sz="3000">
                <a:latin typeface="標楷體" panose="03000509000000000000" pitchFamily="65" charset="-120"/>
                <a:ea typeface="標楷體" panose="03000509000000000000" pitchFamily="65" charset="-120"/>
              </a:rPr>
              <a:t>，並建立</a:t>
            </a:r>
            <a:r>
              <a:rPr lang="zh-TW" altLang="en-US" sz="3000">
                <a:solidFill>
                  <a:srgbClr val="FF0000"/>
                </a:solidFill>
                <a:latin typeface="標楷體" panose="03000509000000000000" pitchFamily="65" charset="-120"/>
                <a:ea typeface="標楷體" panose="03000509000000000000" pitchFamily="65" charset="-120"/>
              </a:rPr>
              <a:t>積極、主動的健康生活型態</a:t>
            </a:r>
            <a:r>
              <a:rPr lang="zh-TW" altLang="en-US" sz="3000">
                <a:latin typeface="標楷體" panose="03000509000000000000" pitchFamily="65" charset="-120"/>
                <a:ea typeface="標楷體" panose="03000509000000000000" pitchFamily="65" charset="-120"/>
              </a:rPr>
              <a:t>。</a:t>
            </a:r>
          </a:p>
          <a:p>
            <a:pPr eaLnBrk="1" hangingPunct="1"/>
            <a:r>
              <a:rPr lang="zh-TW" altLang="en-US" sz="3000">
                <a:latin typeface="標楷體" panose="03000509000000000000" pitchFamily="65" charset="-120"/>
                <a:ea typeface="標楷體" panose="03000509000000000000" pitchFamily="65" charset="-120"/>
              </a:rPr>
              <a:t>一種</a:t>
            </a:r>
            <a:r>
              <a:rPr lang="zh-TW" altLang="en-US" sz="3000" u="sng">
                <a:latin typeface="標楷體" panose="03000509000000000000" pitchFamily="65" charset="-120"/>
                <a:ea typeface="標楷體" panose="03000509000000000000" pitchFamily="65" charset="-120"/>
              </a:rPr>
              <a:t>體育教學</a:t>
            </a:r>
            <a:r>
              <a:rPr lang="zh-TW" altLang="en-US" sz="3000" u="sng">
                <a:solidFill>
                  <a:srgbClr val="FF0000"/>
                </a:solidFill>
                <a:latin typeface="標楷體" panose="03000509000000000000" pitchFamily="65" charset="-120"/>
                <a:ea typeface="標楷體" panose="03000509000000000000" pitchFamily="65" charset="-120"/>
              </a:rPr>
              <a:t>態度</a:t>
            </a:r>
            <a:r>
              <a:rPr lang="zh-TW" altLang="en-US" sz="3000">
                <a:latin typeface="標楷體" panose="03000509000000000000" pitchFamily="65" charset="-120"/>
                <a:ea typeface="標楷體" panose="03000509000000000000" pitchFamily="65" charset="-120"/>
              </a:rPr>
              <a:t>、</a:t>
            </a:r>
            <a:r>
              <a:rPr lang="zh-TW" altLang="en-US" sz="3000" u="sng">
                <a:solidFill>
                  <a:srgbClr val="FF0000"/>
                </a:solidFill>
                <a:latin typeface="標楷體" panose="03000509000000000000" pitchFamily="65" charset="-120"/>
                <a:ea typeface="標楷體" panose="03000509000000000000" pitchFamily="65" charset="-120"/>
              </a:rPr>
              <a:t>全方位</a:t>
            </a:r>
            <a:r>
              <a:rPr lang="zh-TW" altLang="en-US" sz="3000" u="sng">
                <a:latin typeface="標楷體" panose="03000509000000000000" pitchFamily="65" charset="-120"/>
                <a:ea typeface="標楷體" panose="03000509000000000000" pitchFamily="65" charset="-120"/>
              </a:rPr>
              <a:t>的教育</a:t>
            </a:r>
            <a:r>
              <a:rPr lang="zh-TW" altLang="en-US" sz="3000" u="sng">
                <a:solidFill>
                  <a:srgbClr val="FF0000"/>
                </a:solidFill>
                <a:latin typeface="標楷體" panose="03000509000000000000" pitchFamily="65" charset="-120"/>
                <a:ea typeface="標楷體" panose="03000509000000000000" pitchFamily="65" charset="-120"/>
              </a:rPr>
              <a:t>服務傳輸系統</a:t>
            </a:r>
            <a:r>
              <a:rPr lang="zh-TW" altLang="en-US" sz="3000">
                <a:latin typeface="標楷體" panose="03000509000000000000" pitchFamily="65" charset="-120"/>
                <a:ea typeface="標楷體" panose="03000509000000000000" pitchFamily="65" charset="-120"/>
              </a:rPr>
              <a:t>、</a:t>
            </a:r>
            <a:r>
              <a:rPr lang="zh-TW" altLang="en-US" sz="3000" u="sng">
                <a:latin typeface="標楷體" panose="03000509000000000000" pitchFamily="65" charset="-120"/>
                <a:ea typeface="標楷體" panose="03000509000000000000" pitchFamily="65" charset="-120"/>
              </a:rPr>
              <a:t>強調動作問題的</a:t>
            </a:r>
            <a:r>
              <a:rPr lang="zh-TW" altLang="en-US" sz="3000" u="sng">
                <a:solidFill>
                  <a:srgbClr val="FF0000"/>
                </a:solidFill>
                <a:latin typeface="標楷體" panose="03000509000000000000" pitchFamily="65" charset="-120"/>
                <a:ea typeface="標楷體" panose="03000509000000000000" pitchFamily="65" charset="-120"/>
              </a:rPr>
              <a:t>發現、評估和矯治</a:t>
            </a:r>
            <a:r>
              <a:rPr lang="zh-TW" altLang="en-US" sz="3000">
                <a:latin typeface="標楷體" panose="03000509000000000000" pitchFamily="65" charset="-120"/>
                <a:ea typeface="標楷體" panose="03000509000000000000" pitchFamily="65" charset="-120"/>
              </a:rPr>
              <a:t>的知識體系。</a:t>
            </a:r>
          </a:p>
          <a:p>
            <a:pPr eaLnBrk="1" hangingPunct="1"/>
            <a:r>
              <a:rPr kumimoji="0" lang="zh-TW" altLang="en-US" smtClean="0">
                <a:latin typeface="標楷體" panose="03000509000000000000" pitchFamily="65" charset="-120"/>
                <a:ea typeface="標楷體" panose="03000509000000000000" pitchFamily="65" charset="-120"/>
              </a:rPr>
              <a:t>跨學科的知識體系</a:t>
            </a:r>
          </a:p>
        </p:txBody>
      </p:sp>
    </p:spTree>
    <p:extLst>
      <p:ext uri="{BB962C8B-B14F-4D97-AF65-F5344CB8AC3E}">
        <p14:creationId xmlns:p14="http://schemas.microsoft.com/office/powerpoint/2010/main" val="3022988228"/>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rganization Chart 2"/>
          <p:cNvGrpSpPr>
            <a:grpSpLocks noChangeAspect="1"/>
          </p:cNvGrpSpPr>
          <p:nvPr/>
        </p:nvGrpSpPr>
        <p:grpSpPr bwMode="auto">
          <a:xfrm>
            <a:off x="1524000" y="-387350"/>
            <a:ext cx="9144000" cy="8137525"/>
            <a:chOff x="517" y="1461"/>
            <a:chExt cx="9003" cy="1835"/>
          </a:xfrm>
        </p:grpSpPr>
        <p:cxnSp>
          <p:nvCxnSpPr>
            <p:cNvPr id="3076" name="_s3076"/>
            <p:cNvCxnSpPr>
              <a:cxnSpLocks noChangeShapeType="1"/>
              <a:stCxn id="9" idx="0"/>
              <a:endCxn id="4" idx="2"/>
            </p:cNvCxnSpPr>
            <p:nvPr/>
          </p:nvCxnSpPr>
          <p:spPr bwMode="auto">
            <a:xfrm rot="16200000">
              <a:off x="2247" y="2554"/>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3077" name="_s3077"/>
            <p:cNvCxnSpPr>
              <a:cxnSpLocks noChangeShapeType="1"/>
              <a:stCxn id="8" idx="0"/>
              <a:endCxn id="4" idx="2"/>
            </p:cNvCxnSpPr>
            <p:nvPr/>
          </p:nvCxnSpPr>
          <p:spPr bwMode="auto">
            <a:xfrm rot="5400000" flipH="1">
              <a:off x="2870" y="1931"/>
              <a:ext cx="144" cy="1247"/>
            </a:xfrm>
            <a:prstGeom prst="bentConnector3">
              <a:avLst>
                <a:gd name="adj1" fmla="val 1791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078" name="_s3078"/>
            <p:cNvCxnSpPr>
              <a:cxnSpLocks noChangeShapeType="1"/>
              <a:stCxn id="7" idx="0"/>
              <a:endCxn id="4" idx="2"/>
            </p:cNvCxnSpPr>
            <p:nvPr/>
          </p:nvCxnSpPr>
          <p:spPr bwMode="auto">
            <a:xfrm rot="16200000">
              <a:off x="1622" y="1930"/>
              <a:ext cx="144" cy="1249"/>
            </a:xfrm>
            <a:prstGeom prst="bentConnector3">
              <a:avLst>
                <a:gd name="adj1" fmla="val 1791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079" name="_s3079"/>
            <p:cNvCxnSpPr>
              <a:cxnSpLocks noChangeShapeType="1"/>
              <a:stCxn id="6" idx="0"/>
              <a:endCxn id="3" idx="2"/>
            </p:cNvCxnSpPr>
            <p:nvPr/>
          </p:nvCxnSpPr>
          <p:spPr bwMode="auto">
            <a:xfrm rot="5400000" flipH="1">
              <a:off x="6506" y="565"/>
              <a:ext cx="144" cy="3118"/>
            </a:xfrm>
            <a:prstGeom prst="bentConnector3">
              <a:avLst>
                <a:gd name="adj1" fmla="val 1791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080" name="_s3080"/>
            <p:cNvCxnSpPr>
              <a:cxnSpLocks noChangeShapeType="1"/>
              <a:stCxn id="5" idx="0"/>
              <a:endCxn id="3" idx="2"/>
            </p:cNvCxnSpPr>
            <p:nvPr/>
          </p:nvCxnSpPr>
          <p:spPr bwMode="auto">
            <a:xfrm rot="5400000" flipH="1">
              <a:off x="5052" y="2019"/>
              <a:ext cx="144" cy="209"/>
            </a:xfrm>
            <a:prstGeom prst="bentConnector3">
              <a:avLst>
                <a:gd name="adj1" fmla="val 1791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081" name="_s3081"/>
            <p:cNvCxnSpPr>
              <a:cxnSpLocks noChangeShapeType="1"/>
              <a:stCxn id="4" idx="0"/>
              <a:endCxn id="3" idx="2"/>
            </p:cNvCxnSpPr>
            <p:nvPr/>
          </p:nvCxnSpPr>
          <p:spPr bwMode="auto">
            <a:xfrm rot="16200000">
              <a:off x="3597" y="773"/>
              <a:ext cx="144" cy="2701"/>
            </a:xfrm>
            <a:prstGeom prst="bentConnector3">
              <a:avLst>
                <a:gd name="adj1" fmla="val 1791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3082"/>
            <p:cNvSpPr>
              <a:spLocks noChangeArrowheads="1"/>
            </p:cNvSpPr>
            <p:nvPr/>
          </p:nvSpPr>
          <p:spPr bwMode="auto">
            <a:xfrm>
              <a:off x="3812" y="1766"/>
              <a:ext cx="2412" cy="286"/>
            </a:xfrm>
            <a:prstGeom prst="roundRect">
              <a:avLst>
                <a:gd name="adj" fmla="val 16667"/>
              </a:avLst>
            </a:prstGeom>
            <a:solidFill>
              <a:schemeClr val="bg1"/>
            </a:solidFill>
            <a:ln w="9525">
              <a:solidFill>
                <a:schemeClr val="tx1"/>
              </a:solidFill>
              <a:round/>
              <a:headEnd/>
              <a:tailEnd/>
            </a:ln>
          </p:spPr>
          <p:txBody>
            <a:bodyPr vert="horz" wrap="none" lIns="2070" tIns="1035" rIns="2070" bIns="1035" numCol="1" anchor="ctr" anchorCtr="0" compatLnSpc="1">
              <a:prstTxWarp prst="textNoShape">
                <a:avLst/>
              </a:prstTxWarp>
            </a:bodyPr>
            <a:lstStyle/>
            <a:p>
              <a:pPr algn="ctr" fontAlgn="base">
                <a:spcBef>
                  <a:spcPct val="0"/>
                </a:spcBef>
                <a:spcAft>
                  <a:spcPct val="0"/>
                </a:spcAft>
              </a:pPr>
              <a:r>
                <a:rPr kumimoji="1" lang="zh-TW" altLang="en-US" sz="2800">
                  <a:latin typeface="Tahoma" panose="020B0604030504040204" pitchFamily="34" charset="0"/>
                  <a:ea typeface="新細明體" panose="02020500000000000000" pitchFamily="18" charset="-120"/>
                </a:rPr>
                <a:t>適應身體活動</a:t>
              </a:r>
            </a:p>
            <a:p>
              <a:pPr algn="ctr" fontAlgn="base">
                <a:spcBef>
                  <a:spcPct val="0"/>
                </a:spcBef>
                <a:spcAft>
                  <a:spcPct val="0"/>
                </a:spcAft>
              </a:pPr>
              <a:r>
                <a:rPr lang="en-US" altLang="zh-TW" sz="1500">
                  <a:latin typeface="Tahoma" panose="020B0604030504040204" pitchFamily="34" charset="0"/>
                  <a:ea typeface="新細明體" panose="02020500000000000000" pitchFamily="18" charset="-120"/>
                </a:rPr>
                <a:t>Adapted physical activity</a:t>
              </a:r>
            </a:p>
          </p:txBody>
        </p:sp>
        <p:sp>
          <p:nvSpPr>
            <p:cNvPr id="4" name="_s3083"/>
            <p:cNvSpPr>
              <a:spLocks noChangeArrowheads="1"/>
            </p:cNvSpPr>
            <p:nvPr/>
          </p:nvSpPr>
          <p:spPr bwMode="auto">
            <a:xfrm>
              <a:off x="934" y="2196"/>
              <a:ext cx="2766" cy="287"/>
            </a:xfrm>
            <a:prstGeom prst="roundRect">
              <a:avLst>
                <a:gd name="adj" fmla="val 16667"/>
              </a:avLst>
            </a:prstGeom>
            <a:solidFill>
              <a:schemeClr val="bg1"/>
            </a:solidFill>
            <a:ln w="9525">
              <a:solidFill>
                <a:schemeClr val="tx1"/>
              </a:solidFill>
              <a:round/>
              <a:headEnd/>
              <a:tailEnd/>
            </a:ln>
          </p:spPr>
          <p:txBody>
            <a:bodyPr vert="horz" wrap="none" lIns="2070" tIns="1035" rIns="2070" bIns="1035" numCol="1" anchor="ctr" anchorCtr="0" compatLnSpc="1">
              <a:prstTxWarp prst="textNoShape">
                <a:avLst/>
              </a:prstTxWarp>
            </a:bodyPr>
            <a:lstStyle/>
            <a:p>
              <a:pPr algn="ctr" fontAlgn="base">
                <a:spcBef>
                  <a:spcPct val="0"/>
                </a:spcBef>
                <a:spcAft>
                  <a:spcPct val="0"/>
                </a:spcAft>
              </a:pPr>
              <a:r>
                <a:rPr kumimoji="1" lang="zh-TW" altLang="en-US" sz="2500">
                  <a:solidFill>
                    <a:srgbClr val="DB0303"/>
                  </a:solidFill>
                  <a:latin typeface="Tahoma" panose="020B0604030504040204" pitchFamily="34" charset="0"/>
                  <a:ea typeface="新細明體" panose="02020500000000000000" pitchFamily="18" charset="-120"/>
                  <a:hlinkClick r:id="rId2" action="ppaction://hlinksldjump"/>
                </a:rPr>
                <a:t>適應體育</a:t>
              </a:r>
              <a:r>
                <a:rPr kumimoji="1" lang="en-US" altLang="zh-TW" sz="2500">
                  <a:solidFill>
                    <a:srgbClr val="DB0303"/>
                  </a:solidFill>
                  <a:latin typeface="Tahoma" panose="020B0604030504040204" pitchFamily="34" charset="0"/>
                  <a:ea typeface="新細明體" panose="02020500000000000000" pitchFamily="18" charset="-120"/>
                  <a:hlinkClick r:id="rId2" action="ppaction://hlinksldjump"/>
                </a:rPr>
                <a:t>/</a:t>
              </a:r>
              <a:r>
                <a:rPr kumimoji="1" lang="zh-TW" altLang="en-US" sz="2500">
                  <a:solidFill>
                    <a:srgbClr val="DB0303"/>
                  </a:solidFill>
                  <a:latin typeface="Tahoma" panose="020B0604030504040204" pitchFamily="34" charset="0"/>
                  <a:ea typeface="新細明體" panose="02020500000000000000" pitchFamily="18" charset="-120"/>
                  <a:hlinkClick r:id="rId2" action="ppaction://hlinksldjump"/>
                </a:rPr>
                <a:t>特殊體育</a:t>
              </a:r>
            </a:p>
            <a:p>
              <a:pPr algn="ctr" fontAlgn="base">
                <a:spcBef>
                  <a:spcPct val="0"/>
                </a:spcBef>
                <a:spcAft>
                  <a:spcPct val="0"/>
                </a:spcAft>
              </a:pPr>
              <a:r>
                <a:rPr lang="en-US" altLang="zh-TW" sz="1200">
                  <a:latin typeface="Tahoma" panose="020B0604030504040204" pitchFamily="34" charset="0"/>
                  <a:ea typeface="新細明體" panose="02020500000000000000" pitchFamily="18" charset="-120"/>
                  <a:hlinkClick r:id="" action="ppaction://noaction"/>
                </a:rPr>
                <a:t>Adapted physical education/</a:t>
              </a:r>
            </a:p>
            <a:p>
              <a:pPr algn="ctr" fontAlgn="base">
                <a:spcBef>
                  <a:spcPct val="0"/>
                </a:spcBef>
                <a:spcAft>
                  <a:spcPct val="0"/>
                </a:spcAft>
              </a:pPr>
              <a:r>
                <a:rPr lang="en-US" altLang="zh-TW" sz="1200">
                  <a:latin typeface="Tahoma" panose="020B0604030504040204" pitchFamily="34" charset="0"/>
                  <a:ea typeface="新細明體" panose="02020500000000000000" pitchFamily="18" charset="-120"/>
                  <a:hlinkClick r:id="" action="ppaction://noaction"/>
                </a:rPr>
                <a:t>special physical education</a:t>
              </a:r>
              <a:endParaRPr lang="en-US" altLang="zh-TW" sz="1200">
                <a:latin typeface="Tahoma" panose="020B0604030504040204" pitchFamily="34" charset="0"/>
                <a:ea typeface="新細明體" panose="02020500000000000000" pitchFamily="18" charset="-120"/>
              </a:endParaRPr>
            </a:p>
            <a:p>
              <a:pPr algn="ctr" fontAlgn="base">
                <a:spcBef>
                  <a:spcPct val="0"/>
                </a:spcBef>
                <a:spcAft>
                  <a:spcPct val="0"/>
                </a:spcAft>
              </a:pPr>
              <a:r>
                <a:rPr lang="en-US" altLang="zh-TW" sz="400">
                  <a:latin typeface="Tahoma" panose="020B0604030504040204" pitchFamily="34" charset="0"/>
                  <a:ea typeface="新細明體" panose="02020500000000000000" pitchFamily="18" charset="-120"/>
                </a:rPr>
                <a:t> </a:t>
              </a:r>
            </a:p>
          </p:txBody>
        </p:sp>
        <p:sp>
          <p:nvSpPr>
            <p:cNvPr id="5" name="_s3084"/>
            <p:cNvSpPr>
              <a:spLocks noChangeArrowheads="1"/>
            </p:cNvSpPr>
            <p:nvPr/>
          </p:nvSpPr>
          <p:spPr bwMode="auto">
            <a:xfrm>
              <a:off x="3844" y="2196"/>
              <a:ext cx="2766" cy="287"/>
            </a:xfrm>
            <a:prstGeom prst="roundRect">
              <a:avLst>
                <a:gd name="adj" fmla="val 16667"/>
              </a:avLst>
            </a:prstGeom>
            <a:solidFill>
              <a:schemeClr val="bg1"/>
            </a:solidFill>
            <a:ln w="9525">
              <a:solidFill>
                <a:schemeClr val="tx1"/>
              </a:solidFill>
              <a:round/>
              <a:headEnd/>
              <a:tailEnd/>
            </a:ln>
          </p:spPr>
          <p:txBody>
            <a:bodyPr vert="horz" wrap="none" lIns="2070" tIns="1035" rIns="2070" bIns="1035" numCol="1" anchor="ctr" anchorCtr="0" compatLnSpc="1">
              <a:prstTxWarp prst="textNoShape">
                <a:avLst/>
              </a:prstTxWarp>
            </a:bodyPr>
            <a:lstStyle/>
            <a:p>
              <a:pPr algn="ctr" fontAlgn="base">
                <a:spcBef>
                  <a:spcPct val="0"/>
                </a:spcBef>
                <a:spcAft>
                  <a:spcPct val="0"/>
                </a:spcAft>
              </a:pPr>
              <a:r>
                <a:rPr kumimoji="1" lang="zh-TW" altLang="en-US" sz="2400">
                  <a:latin typeface="Tahoma" panose="020B0604030504040204" pitchFamily="34" charset="0"/>
                  <a:ea typeface="新細明體" panose="02020500000000000000" pitchFamily="18" charset="-120"/>
                  <a:hlinkClick r:id="rId3" action="ppaction://hlinksldjump"/>
                </a:rPr>
                <a:t>適應</a:t>
              </a:r>
              <a:r>
                <a:rPr kumimoji="1" lang="zh-TW" altLang="en-US" sz="2400">
                  <a:solidFill>
                    <a:srgbClr val="FF0000"/>
                  </a:solidFill>
                  <a:latin typeface="Tahoma" panose="020B0604030504040204" pitchFamily="34" charset="0"/>
                  <a:ea typeface="新細明體" panose="02020500000000000000" pitchFamily="18" charset="-120"/>
                  <a:hlinkClick r:id="rId3" action="ppaction://hlinksldjump"/>
                </a:rPr>
                <a:t>競技</a:t>
              </a:r>
              <a:r>
                <a:rPr kumimoji="1" lang="zh-TW" altLang="en-US" sz="2400">
                  <a:latin typeface="Tahoma" panose="020B0604030504040204" pitchFamily="34" charset="0"/>
                  <a:ea typeface="新細明體" panose="02020500000000000000" pitchFamily="18" charset="-120"/>
                  <a:hlinkClick r:id="rId3" action="ppaction://hlinksldjump"/>
                </a:rPr>
                <a:t>活動</a:t>
              </a:r>
              <a:endParaRPr kumimoji="1" lang="zh-TW" altLang="en-US" sz="2400">
                <a:latin typeface="Tahoma" panose="020B0604030504040204" pitchFamily="34" charset="0"/>
                <a:ea typeface="新細明體" panose="02020500000000000000" pitchFamily="18" charset="-120"/>
              </a:endParaRPr>
            </a:p>
            <a:p>
              <a:pPr algn="ctr" fontAlgn="base">
                <a:spcBef>
                  <a:spcPct val="0"/>
                </a:spcBef>
                <a:spcAft>
                  <a:spcPct val="0"/>
                </a:spcAft>
              </a:pPr>
              <a:r>
                <a:rPr kumimoji="1" lang="en-US" altLang="zh-TW" sz="1200">
                  <a:latin typeface="Tahoma" panose="020B0604030504040204" pitchFamily="34" charset="0"/>
                  <a:ea typeface="新細明體" panose="02020500000000000000" pitchFamily="18" charset="-120"/>
                </a:rPr>
                <a:t>Adapted sports</a:t>
              </a:r>
            </a:p>
          </p:txBody>
        </p:sp>
        <p:sp>
          <p:nvSpPr>
            <p:cNvPr id="6" name="_s3085"/>
            <p:cNvSpPr>
              <a:spLocks noChangeArrowheads="1"/>
            </p:cNvSpPr>
            <p:nvPr/>
          </p:nvSpPr>
          <p:spPr bwMode="auto">
            <a:xfrm>
              <a:off x="6754" y="2196"/>
              <a:ext cx="2766" cy="287"/>
            </a:xfrm>
            <a:prstGeom prst="roundRect">
              <a:avLst>
                <a:gd name="adj" fmla="val 16667"/>
              </a:avLst>
            </a:prstGeom>
            <a:solidFill>
              <a:schemeClr val="bg1"/>
            </a:solidFill>
            <a:ln w="9525">
              <a:solidFill>
                <a:schemeClr val="tx1"/>
              </a:solidFill>
              <a:round/>
              <a:headEnd/>
              <a:tailEnd/>
            </a:ln>
          </p:spPr>
          <p:txBody>
            <a:bodyPr vert="horz" wrap="none" lIns="2070" tIns="1035" rIns="2070" bIns="1035" numCol="1" anchor="ctr" anchorCtr="0" compatLnSpc="1">
              <a:prstTxWarp prst="textNoShape">
                <a:avLst/>
              </a:prstTxWarp>
            </a:bodyPr>
            <a:lstStyle/>
            <a:p>
              <a:pPr algn="ctr" fontAlgn="base">
                <a:spcBef>
                  <a:spcPct val="0"/>
                </a:spcBef>
                <a:spcAft>
                  <a:spcPct val="0"/>
                </a:spcAft>
              </a:pPr>
              <a:r>
                <a:rPr kumimoji="1" lang="zh-TW" altLang="en-US" sz="2400">
                  <a:latin typeface="Tahoma" panose="020B0604030504040204" pitchFamily="34" charset="0"/>
                  <a:ea typeface="新細明體" panose="02020500000000000000" pitchFamily="18" charset="-120"/>
                </a:rPr>
                <a:t>適應</a:t>
              </a:r>
              <a:r>
                <a:rPr kumimoji="1" lang="zh-TW" altLang="en-US" sz="2400">
                  <a:solidFill>
                    <a:srgbClr val="FF0000"/>
                  </a:solidFill>
                  <a:latin typeface="Tahoma" panose="020B0604030504040204" pitchFamily="34" charset="0"/>
                  <a:ea typeface="新細明體" panose="02020500000000000000" pitchFamily="18" charset="-120"/>
                </a:rPr>
                <a:t>休閒</a:t>
              </a:r>
              <a:r>
                <a:rPr kumimoji="1" lang="zh-TW" altLang="en-US" sz="2400">
                  <a:latin typeface="Tahoma" panose="020B0604030504040204" pitchFamily="34" charset="0"/>
                  <a:ea typeface="新細明體" panose="02020500000000000000" pitchFamily="18" charset="-120"/>
                </a:rPr>
                <a:t>活動</a:t>
              </a:r>
            </a:p>
            <a:p>
              <a:pPr algn="ctr" fontAlgn="base">
                <a:spcBef>
                  <a:spcPct val="0"/>
                </a:spcBef>
                <a:spcAft>
                  <a:spcPct val="0"/>
                </a:spcAft>
              </a:pPr>
              <a:r>
                <a:rPr lang="en-US" altLang="zh-TW" sz="1200">
                  <a:latin typeface="Tahoma" panose="020B0604030504040204" pitchFamily="34" charset="0"/>
                  <a:ea typeface="新細明體" panose="02020500000000000000" pitchFamily="18" charset="-120"/>
                </a:rPr>
                <a:t>Adapted recreation</a:t>
              </a:r>
            </a:p>
          </p:txBody>
        </p:sp>
        <p:sp>
          <p:nvSpPr>
            <p:cNvPr id="7" name="_s3086"/>
            <p:cNvSpPr>
              <a:spLocks noChangeArrowheads="1"/>
            </p:cNvSpPr>
            <p:nvPr/>
          </p:nvSpPr>
          <p:spPr bwMode="auto">
            <a:xfrm>
              <a:off x="517" y="2627"/>
              <a:ext cx="1104" cy="287"/>
            </a:xfrm>
            <a:prstGeom prst="roundRect">
              <a:avLst>
                <a:gd name="adj" fmla="val 16667"/>
              </a:avLst>
            </a:prstGeom>
            <a:solidFill>
              <a:schemeClr val="bg1"/>
            </a:solidFill>
            <a:ln w="9525">
              <a:solidFill>
                <a:schemeClr val="tx1"/>
              </a:solidFill>
              <a:round/>
              <a:headEnd/>
              <a:tailEnd/>
            </a:ln>
          </p:spPr>
          <p:txBody>
            <a:bodyPr vert="horz" wrap="none" lIns="2070" tIns="1035" rIns="2070" bIns="1035" numCol="1" anchor="ctr" anchorCtr="0" compatLnSpc="1">
              <a:prstTxWarp prst="textNoShape">
                <a:avLst/>
              </a:prstTxWarp>
            </a:bodyPr>
            <a:lstStyle/>
            <a:p>
              <a:pPr algn="ctr" fontAlgn="base">
                <a:spcBef>
                  <a:spcPct val="0"/>
                </a:spcBef>
                <a:spcAft>
                  <a:spcPct val="0"/>
                </a:spcAft>
              </a:pPr>
              <a:r>
                <a:rPr kumimoji="1" lang="zh-TW" altLang="en-US" sz="2400">
                  <a:latin typeface="Tahoma" panose="020B0604030504040204" pitchFamily="34" charset="0"/>
                  <a:ea typeface="新細明體" panose="02020500000000000000" pitchFamily="18" charset="-120"/>
                </a:rPr>
                <a:t>矯正性</a:t>
              </a:r>
            </a:p>
            <a:p>
              <a:pPr algn="ctr" fontAlgn="base">
                <a:spcBef>
                  <a:spcPct val="0"/>
                </a:spcBef>
                <a:spcAft>
                  <a:spcPct val="0"/>
                </a:spcAft>
              </a:pPr>
              <a:r>
                <a:rPr kumimoji="1" lang="en-US" altLang="zh-TW" sz="1000">
                  <a:latin typeface="Tahoma" panose="020B0604030504040204" pitchFamily="34" charset="0"/>
                  <a:ea typeface="新細明體" panose="02020500000000000000" pitchFamily="18" charset="-120"/>
                </a:rPr>
                <a:t>corrective</a:t>
              </a:r>
            </a:p>
          </p:txBody>
        </p:sp>
        <p:sp>
          <p:nvSpPr>
            <p:cNvPr id="8" name="_s3087"/>
            <p:cNvSpPr>
              <a:spLocks noChangeArrowheads="1"/>
            </p:cNvSpPr>
            <p:nvPr/>
          </p:nvSpPr>
          <p:spPr bwMode="auto">
            <a:xfrm>
              <a:off x="3013" y="2627"/>
              <a:ext cx="1104" cy="287"/>
            </a:xfrm>
            <a:prstGeom prst="roundRect">
              <a:avLst>
                <a:gd name="adj" fmla="val 16667"/>
              </a:avLst>
            </a:prstGeom>
            <a:solidFill>
              <a:schemeClr val="bg1"/>
            </a:solidFill>
            <a:ln w="9525">
              <a:solidFill>
                <a:schemeClr val="tx1"/>
              </a:solidFill>
              <a:round/>
              <a:headEnd/>
              <a:tailEnd/>
            </a:ln>
          </p:spPr>
          <p:txBody>
            <a:bodyPr vert="horz" wrap="none" lIns="2070" tIns="1035" rIns="2070" bIns="1035" numCol="1" anchor="ctr" anchorCtr="0" compatLnSpc="1">
              <a:prstTxWarp prst="textNoShape">
                <a:avLst/>
              </a:prstTxWarp>
            </a:bodyPr>
            <a:lstStyle/>
            <a:p>
              <a:pPr algn="ctr" fontAlgn="base">
                <a:spcBef>
                  <a:spcPct val="0"/>
                </a:spcBef>
                <a:spcAft>
                  <a:spcPct val="0"/>
                </a:spcAft>
              </a:pPr>
              <a:r>
                <a:rPr kumimoji="1" lang="zh-TW" altLang="en-US" sz="2500">
                  <a:latin typeface="Tahoma" panose="020B0604030504040204" pitchFamily="34" charset="0"/>
                  <a:ea typeface="新細明體" panose="02020500000000000000" pitchFamily="18" charset="-120"/>
                </a:rPr>
                <a:t>修正性</a:t>
              </a:r>
            </a:p>
            <a:p>
              <a:pPr algn="ctr" fontAlgn="base">
                <a:spcBef>
                  <a:spcPct val="0"/>
                </a:spcBef>
                <a:spcAft>
                  <a:spcPct val="0"/>
                </a:spcAft>
              </a:pPr>
              <a:r>
                <a:rPr lang="en-US" altLang="zh-TW" sz="1100">
                  <a:latin typeface="Tahoma" panose="020B0604030504040204" pitchFamily="34" charset="0"/>
                  <a:ea typeface="新細明體" panose="02020500000000000000" pitchFamily="18" charset="-120"/>
                </a:rPr>
                <a:t>modified</a:t>
              </a:r>
            </a:p>
          </p:txBody>
        </p:sp>
        <p:sp>
          <p:nvSpPr>
            <p:cNvPr id="9" name="_s3088"/>
            <p:cNvSpPr>
              <a:spLocks noChangeArrowheads="1"/>
            </p:cNvSpPr>
            <p:nvPr/>
          </p:nvSpPr>
          <p:spPr bwMode="auto">
            <a:xfrm>
              <a:off x="1765" y="2627"/>
              <a:ext cx="1104" cy="287"/>
            </a:xfrm>
            <a:prstGeom prst="roundRect">
              <a:avLst>
                <a:gd name="adj" fmla="val 16667"/>
              </a:avLst>
            </a:prstGeom>
            <a:solidFill>
              <a:schemeClr val="bg1"/>
            </a:solidFill>
            <a:ln w="9525">
              <a:solidFill>
                <a:schemeClr val="tx1"/>
              </a:solidFill>
              <a:round/>
              <a:headEnd/>
              <a:tailEnd/>
            </a:ln>
          </p:spPr>
          <p:txBody>
            <a:bodyPr vert="horz" wrap="none" lIns="2070" tIns="1035" rIns="2070" bIns="1035" numCol="1" anchor="ctr" anchorCtr="0" compatLnSpc="1">
              <a:prstTxWarp prst="textNoShape">
                <a:avLst/>
              </a:prstTxWarp>
            </a:bodyPr>
            <a:lstStyle/>
            <a:p>
              <a:pPr algn="ctr" fontAlgn="base">
                <a:spcBef>
                  <a:spcPct val="0"/>
                </a:spcBef>
                <a:spcAft>
                  <a:spcPct val="0"/>
                </a:spcAft>
              </a:pPr>
              <a:r>
                <a:rPr kumimoji="1" lang="en-US" altLang="zh-TW" sz="700">
                  <a:latin typeface="Tahoma" panose="020B0604030504040204" pitchFamily="34" charset="0"/>
                  <a:ea typeface="新細明體" panose="02020500000000000000" pitchFamily="18" charset="-120"/>
                </a:rPr>
                <a:t> </a:t>
              </a:r>
              <a:r>
                <a:rPr kumimoji="1" lang="zh-TW" altLang="en-US" sz="2500">
                  <a:latin typeface="Tahoma" panose="020B0604030504040204" pitchFamily="34" charset="0"/>
                  <a:ea typeface="新細明體" panose="02020500000000000000" pitchFamily="18" charset="-120"/>
                </a:rPr>
                <a:t>發展性</a:t>
              </a:r>
            </a:p>
            <a:p>
              <a:pPr algn="ctr" fontAlgn="base">
                <a:spcBef>
                  <a:spcPct val="0"/>
                </a:spcBef>
                <a:spcAft>
                  <a:spcPct val="0"/>
                </a:spcAft>
              </a:pPr>
              <a:r>
                <a:rPr kumimoji="1" lang="en-US" altLang="zh-TW" sz="1000">
                  <a:latin typeface="Tahoma" panose="020B0604030504040204" pitchFamily="34" charset="0"/>
                  <a:ea typeface="新細明體" panose="02020500000000000000" pitchFamily="18" charset="-120"/>
                </a:rPr>
                <a:t>developmental</a:t>
              </a:r>
            </a:p>
          </p:txBody>
        </p:sp>
      </p:grpSp>
      <p:sp>
        <p:nvSpPr>
          <p:cNvPr id="35857" name="Rectangle 17"/>
          <p:cNvSpPr>
            <a:spLocks noGrp="1" noChangeArrowheads="1"/>
          </p:cNvSpPr>
          <p:nvPr>
            <p:ph type="title"/>
          </p:nvPr>
        </p:nvSpPr>
        <p:spPr>
          <a:xfrm>
            <a:off x="2351088" y="-171450"/>
            <a:ext cx="7772400" cy="1143000"/>
          </a:xfrm>
        </p:spPr>
        <p:txBody>
          <a:bodyPr/>
          <a:lstStyle/>
          <a:p>
            <a:r>
              <a:rPr lang="zh-TW" altLang="en-US" sz="4000">
                <a:latin typeface="標楷體" panose="03000509000000000000" pitchFamily="65" charset="-120"/>
                <a:ea typeface="標楷體" panose="03000509000000000000" pitchFamily="65" charset="-120"/>
              </a:rPr>
              <a:t>適應身體活動之分類</a:t>
            </a:r>
          </a:p>
        </p:txBody>
      </p:sp>
    </p:spTree>
    <p:extLst>
      <p:ext uri="{BB962C8B-B14F-4D97-AF65-F5344CB8AC3E}">
        <p14:creationId xmlns:p14="http://schemas.microsoft.com/office/powerpoint/2010/main" val="3364597806"/>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Rectangle 2"/>
          <p:cNvSpPr>
            <a:spLocks noGrp="1" noChangeArrowheads="1"/>
          </p:cNvSpPr>
          <p:nvPr>
            <p:ph type="title"/>
          </p:nvPr>
        </p:nvSpPr>
        <p:spPr>
          <a:xfrm>
            <a:off x="8975725" y="5229225"/>
            <a:ext cx="1258888" cy="1143000"/>
          </a:xfrm>
        </p:spPr>
        <p:txBody>
          <a:bodyPr>
            <a:normAutofit fontScale="90000"/>
          </a:bodyPr>
          <a:lstStyle/>
          <a:p>
            <a:pPr eaLnBrk="1" hangingPunct="1"/>
            <a:r>
              <a:rPr lang="zh-TW" altLang="en-US" sz="2000">
                <a:latin typeface="標楷體" panose="03000509000000000000" pitchFamily="65" charset="-120"/>
                <a:ea typeface="標楷體" panose="03000509000000000000" pitchFamily="65" charset="-120"/>
              </a:rPr>
              <a:t>適應 團體活動</a:t>
            </a:r>
            <a:r>
              <a:rPr lang="en-US" altLang="zh-TW" sz="2000">
                <a:latin typeface="標楷體" panose="03000509000000000000" pitchFamily="65" charset="-120"/>
                <a:ea typeface="標楷體" panose="03000509000000000000" pitchFamily="65" charset="-120"/>
              </a:rPr>
              <a:t>/</a:t>
            </a:r>
            <a:r>
              <a:rPr lang="zh-TW" altLang="en-US" sz="2000">
                <a:latin typeface="標楷體" panose="03000509000000000000" pitchFamily="65" charset="-120"/>
                <a:ea typeface="標楷體" panose="03000509000000000000" pitchFamily="65" charset="-120"/>
              </a:rPr>
              <a:t>身體活動之分類</a:t>
            </a:r>
          </a:p>
        </p:txBody>
      </p:sp>
      <p:grpSp>
        <p:nvGrpSpPr>
          <p:cNvPr id="3" name="Organization Chart 3"/>
          <p:cNvGrpSpPr>
            <a:grpSpLocks noChangeAspect="1"/>
          </p:cNvGrpSpPr>
          <p:nvPr/>
        </p:nvGrpSpPr>
        <p:grpSpPr bwMode="auto">
          <a:xfrm>
            <a:off x="1774826" y="765176"/>
            <a:ext cx="8893175" cy="6092825"/>
            <a:chOff x="597" y="1478"/>
            <a:chExt cx="6828" cy="1148"/>
          </a:xfrm>
        </p:grpSpPr>
        <p:cxnSp>
          <p:nvCxnSpPr>
            <p:cNvPr id="4100" name="_s4100"/>
            <p:cNvCxnSpPr>
              <a:cxnSpLocks noChangeShapeType="1"/>
              <a:stCxn id="10" idx="0"/>
              <a:endCxn id="5" idx="2"/>
            </p:cNvCxnSpPr>
            <p:nvPr/>
          </p:nvCxnSpPr>
          <p:spPr bwMode="auto">
            <a:xfrm rot="16200000">
              <a:off x="2217" y="2266"/>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4101" name="_s4101"/>
            <p:cNvCxnSpPr>
              <a:cxnSpLocks noChangeShapeType="1"/>
              <a:stCxn id="9" idx="0"/>
              <a:endCxn id="5" idx="2"/>
            </p:cNvCxnSpPr>
            <p:nvPr/>
          </p:nvCxnSpPr>
          <p:spPr bwMode="auto">
            <a:xfrm rot="5400000" flipH="1">
              <a:off x="2804" y="1679"/>
              <a:ext cx="144" cy="1175"/>
            </a:xfrm>
            <a:prstGeom prst="bentConnector3">
              <a:avLst>
                <a:gd name="adj1" fmla="val 1494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102" name="_s4102"/>
            <p:cNvCxnSpPr>
              <a:cxnSpLocks noChangeShapeType="1"/>
              <a:stCxn id="8" idx="0"/>
              <a:endCxn id="5" idx="2"/>
            </p:cNvCxnSpPr>
            <p:nvPr/>
          </p:nvCxnSpPr>
          <p:spPr bwMode="auto">
            <a:xfrm rot="16200000">
              <a:off x="1629" y="1679"/>
              <a:ext cx="144" cy="1175"/>
            </a:xfrm>
            <a:prstGeom prst="bentConnector3">
              <a:avLst>
                <a:gd name="adj1" fmla="val 1494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103" name="_s4103"/>
            <p:cNvCxnSpPr>
              <a:cxnSpLocks noChangeShapeType="1"/>
              <a:stCxn id="7" idx="0"/>
              <a:endCxn id="4" idx="2"/>
            </p:cNvCxnSpPr>
            <p:nvPr/>
          </p:nvCxnSpPr>
          <p:spPr bwMode="auto">
            <a:xfrm rot="5400000" flipH="1">
              <a:off x="5341" y="794"/>
              <a:ext cx="144" cy="2084"/>
            </a:xfrm>
            <a:prstGeom prst="bentConnector3">
              <a:avLst>
                <a:gd name="adj1" fmla="val 1494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104" name="_s4104"/>
            <p:cNvCxnSpPr>
              <a:cxnSpLocks noChangeShapeType="1"/>
              <a:stCxn id="6" idx="0"/>
              <a:endCxn id="4" idx="2"/>
            </p:cNvCxnSpPr>
            <p:nvPr/>
          </p:nvCxnSpPr>
          <p:spPr bwMode="auto">
            <a:xfrm rot="5400000" flipH="1">
              <a:off x="4300" y="1835"/>
              <a:ext cx="144" cy="1"/>
            </a:xfrm>
            <a:prstGeom prst="bentConnector3">
              <a:avLst>
                <a:gd name="adj1" fmla="val 1494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105" name="_s4105"/>
            <p:cNvCxnSpPr>
              <a:cxnSpLocks noChangeShapeType="1"/>
              <a:stCxn id="5" idx="0"/>
              <a:endCxn id="4" idx="2"/>
            </p:cNvCxnSpPr>
            <p:nvPr/>
          </p:nvCxnSpPr>
          <p:spPr bwMode="auto">
            <a:xfrm rot="16200000">
              <a:off x="3257" y="794"/>
              <a:ext cx="144" cy="2084"/>
            </a:xfrm>
            <a:prstGeom prst="bentConnector3">
              <a:avLst>
                <a:gd name="adj1" fmla="val 1494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4" name="_s4106"/>
            <p:cNvSpPr>
              <a:spLocks noChangeArrowheads="1"/>
            </p:cNvSpPr>
            <p:nvPr/>
          </p:nvSpPr>
          <p:spPr bwMode="auto">
            <a:xfrm>
              <a:off x="2996" y="1478"/>
              <a:ext cx="2750" cy="286"/>
            </a:xfrm>
            <a:prstGeom prst="roundRect">
              <a:avLst>
                <a:gd name="adj" fmla="val 16667"/>
              </a:avLst>
            </a:prstGeom>
            <a:solidFill>
              <a:schemeClr val="bg1"/>
            </a:solidFill>
            <a:ln w="9525">
              <a:solidFill>
                <a:schemeClr val="tx1"/>
              </a:solidFill>
              <a:round/>
              <a:headEnd/>
              <a:tailEnd/>
            </a:ln>
          </p:spPr>
          <p:txBody>
            <a:bodyPr vert="horz" wrap="none" lIns="33435" tIns="16713" rIns="33435" bIns="16713" numCol="1" anchor="ctr" anchorCtr="0" compatLnSpc="1">
              <a:prstTxWarp prst="textNoShape">
                <a:avLst/>
              </a:prstTxWarp>
            </a:bodyPr>
            <a:lstStyle/>
            <a:p>
              <a:pPr algn="ctr" fontAlgn="base">
                <a:spcBef>
                  <a:spcPct val="0"/>
                </a:spcBef>
                <a:spcAft>
                  <a:spcPct val="0"/>
                </a:spcAft>
              </a:pPr>
              <a:r>
                <a:rPr kumimoji="1" lang="zh-TW" altLang="en-US" sz="2000">
                  <a:latin typeface="Tahoma" panose="020B0604030504040204" pitchFamily="34" charset="0"/>
                  <a:ea typeface="新細明體" panose="02020500000000000000" pitchFamily="18" charset="-120"/>
                </a:rPr>
                <a:t>適應身體活動</a:t>
              </a:r>
            </a:p>
            <a:p>
              <a:pPr algn="ctr" fontAlgn="base">
                <a:spcBef>
                  <a:spcPct val="0"/>
                </a:spcBef>
                <a:spcAft>
                  <a:spcPct val="0"/>
                </a:spcAft>
              </a:pPr>
              <a:r>
                <a:rPr kumimoji="1" lang="en-US" altLang="zh-TW" sz="2000">
                  <a:latin typeface="Tahoma" panose="020B0604030504040204" pitchFamily="34" charset="0"/>
                  <a:ea typeface="新細明體" panose="02020500000000000000" pitchFamily="18" charset="-120"/>
                </a:rPr>
                <a:t>Adapted physical activity</a:t>
              </a:r>
            </a:p>
          </p:txBody>
        </p:sp>
        <p:sp>
          <p:nvSpPr>
            <p:cNvPr id="5" name="_s4107"/>
            <p:cNvSpPr>
              <a:spLocks noChangeArrowheads="1"/>
            </p:cNvSpPr>
            <p:nvPr/>
          </p:nvSpPr>
          <p:spPr bwMode="auto">
            <a:xfrm>
              <a:off x="1317" y="1908"/>
              <a:ext cx="1940" cy="287"/>
            </a:xfrm>
            <a:prstGeom prst="roundRect">
              <a:avLst>
                <a:gd name="adj" fmla="val 16667"/>
              </a:avLst>
            </a:prstGeom>
            <a:solidFill>
              <a:schemeClr val="bg1"/>
            </a:solidFill>
            <a:ln w="9525">
              <a:solidFill>
                <a:schemeClr val="tx1"/>
              </a:solidFill>
              <a:round/>
              <a:headEnd/>
              <a:tailEnd/>
            </a:ln>
          </p:spPr>
          <p:txBody>
            <a:bodyPr vert="horz" wrap="none" lIns="33435" tIns="16713" rIns="33435" bIns="16713" numCol="1" anchor="ctr" anchorCtr="0" compatLnSpc="1">
              <a:prstTxWarp prst="textNoShape">
                <a:avLst/>
              </a:prstTxWarp>
            </a:bodyPr>
            <a:lstStyle/>
            <a:p>
              <a:pPr algn="ctr" fontAlgn="base">
                <a:spcBef>
                  <a:spcPct val="0"/>
                </a:spcBef>
                <a:spcAft>
                  <a:spcPct val="0"/>
                </a:spcAft>
              </a:pPr>
              <a:r>
                <a:rPr kumimoji="1" lang="zh-TW" altLang="en-US" sz="2000">
                  <a:latin typeface="Tahoma" panose="020B0604030504040204" pitchFamily="34" charset="0"/>
                  <a:ea typeface="新細明體" panose="02020500000000000000" pitchFamily="18" charset="-120"/>
                </a:rPr>
                <a:t>適應體育</a:t>
              </a:r>
              <a:r>
                <a:rPr kumimoji="1" lang="en-US" altLang="zh-TW" sz="2000">
                  <a:latin typeface="Tahoma" panose="020B0604030504040204" pitchFamily="34" charset="0"/>
                  <a:ea typeface="新細明體" panose="02020500000000000000" pitchFamily="18" charset="-120"/>
                </a:rPr>
                <a:t>/</a:t>
              </a:r>
              <a:r>
                <a:rPr kumimoji="1" lang="zh-TW" altLang="en-US" sz="2000">
                  <a:latin typeface="Tahoma" panose="020B0604030504040204" pitchFamily="34" charset="0"/>
                  <a:ea typeface="新細明體" panose="02020500000000000000" pitchFamily="18" charset="-120"/>
                </a:rPr>
                <a:t>特殊體育</a:t>
              </a:r>
            </a:p>
            <a:p>
              <a:pPr algn="ctr" fontAlgn="base">
                <a:spcBef>
                  <a:spcPct val="0"/>
                </a:spcBef>
                <a:spcAft>
                  <a:spcPct val="0"/>
                </a:spcAft>
              </a:pPr>
              <a:r>
                <a:rPr kumimoji="1" lang="en-US" altLang="zh-TW" sz="1600">
                  <a:latin typeface="Tahoma" panose="020B0604030504040204" pitchFamily="34" charset="0"/>
                  <a:ea typeface="新細明體" panose="02020500000000000000" pitchFamily="18" charset="-120"/>
                </a:rPr>
                <a:t>Adapted physical education/</a:t>
              </a:r>
            </a:p>
            <a:p>
              <a:pPr algn="ctr" fontAlgn="base">
                <a:spcBef>
                  <a:spcPct val="0"/>
                </a:spcBef>
                <a:spcAft>
                  <a:spcPct val="0"/>
                </a:spcAft>
              </a:pPr>
              <a:r>
                <a:rPr kumimoji="1" lang="en-US" altLang="zh-TW" sz="1600">
                  <a:latin typeface="Tahoma" panose="020B0604030504040204" pitchFamily="34" charset="0"/>
                  <a:ea typeface="新細明體" panose="02020500000000000000" pitchFamily="18" charset="-120"/>
                </a:rPr>
                <a:t>special physical education</a:t>
              </a:r>
            </a:p>
            <a:p>
              <a:pPr algn="ctr" fontAlgn="base">
                <a:spcBef>
                  <a:spcPct val="0"/>
                </a:spcBef>
                <a:spcAft>
                  <a:spcPct val="0"/>
                </a:spcAft>
              </a:pPr>
              <a:r>
                <a:rPr kumimoji="1" lang="en-US" altLang="zh-TW" sz="500">
                  <a:latin typeface="Tahoma" panose="020B0604030504040204" pitchFamily="34" charset="0"/>
                  <a:ea typeface="新細明體" panose="02020500000000000000" pitchFamily="18" charset="-120"/>
                </a:rPr>
                <a:t> </a:t>
              </a:r>
            </a:p>
          </p:txBody>
        </p:sp>
        <p:sp>
          <p:nvSpPr>
            <p:cNvPr id="6" name="_s4108"/>
            <p:cNvSpPr>
              <a:spLocks noChangeArrowheads="1"/>
            </p:cNvSpPr>
            <p:nvPr/>
          </p:nvSpPr>
          <p:spPr bwMode="auto">
            <a:xfrm>
              <a:off x="3401" y="1908"/>
              <a:ext cx="1940" cy="287"/>
            </a:xfrm>
            <a:prstGeom prst="roundRect">
              <a:avLst>
                <a:gd name="adj" fmla="val 16667"/>
              </a:avLst>
            </a:prstGeom>
            <a:solidFill>
              <a:schemeClr val="bg1"/>
            </a:solidFill>
            <a:ln w="9525">
              <a:solidFill>
                <a:schemeClr val="tx1"/>
              </a:solidFill>
              <a:round/>
              <a:headEnd/>
              <a:tailEnd/>
            </a:ln>
          </p:spPr>
          <p:txBody>
            <a:bodyPr vert="horz" wrap="none" lIns="33435" tIns="16713" rIns="33435" bIns="16713" numCol="1" anchor="ctr" anchorCtr="0" compatLnSpc="1">
              <a:prstTxWarp prst="textNoShape">
                <a:avLst/>
              </a:prstTxWarp>
            </a:bodyPr>
            <a:lstStyle/>
            <a:p>
              <a:pPr algn="ctr" fontAlgn="base">
                <a:spcBef>
                  <a:spcPct val="0"/>
                </a:spcBef>
                <a:spcAft>
                  <a:spcPct val="0"/>
                </a:spcAft>
              </a:pPr>
              <a:r>
                <a:rPr kumimoji="1" lang="zh-TW" altLang="en-US" sz="2000">
                  <a:latin typeface="Tahoma" panose="020B0604030504040204" pitchFamily="34" charset="0"/>
                  <a:ea typeface="新細明體" panose="02020500000000000000" pitchFamily="18" charset="-120"/>
                </a:rPr>
                <a:t>適應競技活動</a:t>
              </a:r>
            </a:p>
            <a:p>
              <a:pPr algn="ctr" fontAlgn="base">
                <a:spcBef>
                  <a:spcPct val="0"/>
                </a:spcBef>
                <a:spcAft>
                  <a:spcPct val="0"/>
                </a:spcAft>
              </a:pPr>
              <a:r>
                <a:rPr kumimoji="1" lang="en-US" altLang="zh-TW" sz="1900">
                  <a:latin typeface="Tahoma" panose="020B0604030504040204" pitchFamily="34" charset="0"/>
                  <a:ea typeface="新細明體" panose="02020500000000000000" pitchFamily="18" charset="-120"/>
                </a:rPr>
                <a:t>Adapted sports</a:t>
              </a:r>
            </a:p>
          </p:txBody>
        </p:sp>
        <p:sp>
          <p:nvSpPr>
            <p:cNvPr id="7" name="_s4109"/>
            <p:cNvSpPr>
              <a:spLocks noChangeArrowheads="1"/>
            </p:cNvSpPr>
            <p:nvPr/>
          </p:nvSpPr>
          <p:spPr bwMode="auto">
            <a:xfrm>
              <a:off x="5485" y="1908"/>
              <a:ext cx="1940" cy="287"/>
            </a:xfrm>
            <a:prstGeom prst="roundRect">
              <a:avLst>
                <a:gd name="adj" fmla="val 16667"/>
              </a:avLst>
            </a:prstGeom>
            <a:solidFill>
              <a:schemeClr val="bg1"/>
            </a:solidFill>
            <a:ln w="9525">
              <a:solidFill>
                <a:schemeClr val="tx1"/>
              </a:solidFill>
              <a:round/>
              <a:headEnd/>
              <a:tailEnd/>
            </a:ln>
          </p:spPr>
          <p:txBody>
            <a:bodyPr vert="horz" wrap="none" lIns="33435" tIns="16713" rIns="33435" bIns="16713" numCol="1" anchor="ctr" anchorCtr="0" compatLnSpc="1">
              <a:prstTxWarp prst="textNoShape">
                <a:avLst/>
              </a:prstTxWarp>
            </a:bodyPr>
            <a:lstStyle/>
            <a:p>
              <a:pPr algn="ctr" fontAlgn="base">
                <a:spcBef>
                  <a:spcPct val="0"/>
                </a:spcBef>
                <a:spcAft>
                  <a:spcPct val="0"/>
                </a:spcAft>
              </a:pPr>
              <a:r>
                <a:rPr kumimoji="1" lang="zh-TW" altLang="en-US" sz="2000">
                  <a:latin typeface="Tahoma" panose="020B0604030504040204" pitchFamily="34" charset="0"/>
                  <a:ea typeface="新細明體" panose="02020500000000000000" pitchFamily="18" charset="-120"/>
                </a:rPr>
                <a:t>適應休閒活動</a:t>
              </a:r>
            </a:p>
            <a:p>
              <a:pPr algn="ctr" fontAlgn="base">
                <a:spcBef>
                  <a:spcPct val="0"/>
                </a:spcBef>
                <a:spcAft>
                  <a:spcPct val="0"/>
                </a:spcAft>
              </a:pPr>
              <a:r>
                <a:rPr kumimoji="1" lang="en-US" altLang="zh-TW" sz="1900">
                  <a:latin typeface="Tahoma" panose="020B0604030504040204" pitchFamily="34" charset="0"/>
                  <a:ea typeface="新細明體" panose="02020500000000000000" pitchFamily="18" charset="-120"/>
                </a:rPr>
                <a:t>Adapted recreation</a:t>
              </a:r>
            </a:p>
          </p:txBody>
        </p:sp>
        <p:sp>
          <p:nvSpPr>
            <p:cNvPr id="8" name="_s4110"/>
            <p:cNvSpPr>
              <a:spLocks noChangeArrowheads="1"/>
            </p:cNvSpPr>
            <p:nvPr/>
          </p:nvSpPr>
          <p:spPr bwMode="auto">
            <a:xfrm>
              <a:off x="597" y="2339"/>
              <a:ext cx="1031" cy="287"/>
            </a:xfrm>
            <a:prstGeom prst="roundRect">
              <a:avLst>
                <a:gd name="adj" fmla="val 16667"/>
              </a:avLst>
            </a:prstGeom>
            <a:solidFill>
              <a:schemeClr val="bg1"/>
            </a:solidFill>
            <a:ln w="9525">
              <a:solidFill>
                <a:schemeClr val="tx1"/>
              </a:solidFill>
              <a:round/>
              <a:headEnd/>
              <a:tailEnd/>
            </a:ln>
          </p:spPr>
          <p:txBody>
            <a:bodyPr vert="horz" wrap="none" lIns="33435" tIns="16713" rIns="33435" bIns="16713" numCol="1" anchor="ctr" anchorCtr="0" compatLnSpc="1">
              <a:prstTxWarp prst="textNoShape">
                <a:avLst/>
              </a:prstTxWarp>
            </a:bodyPr>
            <a:lstStyle/>
            <a:p>
              <a:pPr algn="ctr" fontAlgn="base">
                <a:spcBef>
                  <a:spcPct val="0"/>
                </a:spcBef>
                <a:spcAft>
                  <a:spcPct val="0"/>
                </a:spcAft>
              </a:pPr>
              <a:r>
                <a:rPr kumimoji="1" lang="zh-TW" altLang="en-US" sz="2000">
                  <a:latin typeface="Tahoma" panose="020B0604030504040204" pitchFamily="34" charset="0"/>
                  <a:ea typeface="新細明體" panose="02020500000000000000" pitchFamily="18" charset="-120"/>
                </a:rPr>
                <a:t>矯正性</a:t>
              </a:r>
            </a:p>
            <a:p>
              <a:pPr algn="ctr" fontAlgn="base">
                <a:spcBef>
                  <a:spcPct val="0"/>
                </a:spcBef>
                <a:spcAft>
                  <a:spcPct val="0"/>
                </a:spcAft>
              </a:pPr>
              <a:r>
                <a:rPr kumimoji="1" lang="en-US" altLang="zh-TW" sz="2000">
                  <a:latin typeface="Tahoma" panose="020B0604030504040204" pitchFamily="34" charset="0"/>
                  <a:ea typeface="新細明體" panose="02020500000000000000" pitchFamily="18" charset="-120"/>
                </a:rPr>
                <a:t>corrective</a:t>
              </a:r>
            </a:p>
          </p:txBody>
        </p:sp>
        <p:sp>
          <p:nvSpPr>
            <p:cNvPr id="9" name="_s4111"/>
            <p:cNvSpPr>
              <a:spLocks noChangeArrowheads="1"/>
            </p:cNvSpPr>
            <p:nvPr/>
          </p:nvSpPr>
          <p:spPr bwMode="auto">
            <a:xfrm>
              <a:off x="2947" y="2339"/>
              <a:ext cx="1031" cy="287"/>
            </a:xfrm>
            <a:prstGeom prst="roundRect">
              <a:avLst>
                <a:gd name="adj" fmla="val 16667"/>
              </a:avLst>
            </a:prstGeom>
            <a:solidFill>
              <a:schemeClr val="bg1"/>
            </a:solidFill>
            <a:ln w="9525">
              <a:solidFill>
                <a:schemeClr val="tx1"/>
              </a:solidFill>
              <a:round/>
              <a:headEnd/>
              <a:tailEnd/>
            </a:ln>
          </p:spPr>
          <p:txBody>
            <a:bodyPr vert="horz" wrap="none" lIns="33435" tIns="16713" rIns="33435" bIns="16713" numCol="1" anchor="ctr" anchorCtr="0" compatLnSpc="1">
              <a:prstTxWarp prst="textNoShape">
                <a:avLst/>
              </a:prstTxWarp>
            </a:bodyPr>
            <a:lstStyle/>
            <a:p>
              <a:pPr algn="ctr" fontAlgn="base">
                <a:spcBef>
                  <a:spcPct val="0"/>
                </a:spcBef>
                <a:spcAft>
                  <a:spcPct val="0"/>
                </a:spcAft>
              </a:pPr>
              <a:r>
                <a:rPr kumimoji="1" lang="zh-TW" altLang="en-US" sz="2000">
                  <a:latin typeface="Tahoma" panose="020B0604030504040204" pitchFamily="34" charset="0"/>
                  <a:ea typeface="新細明體" panose="02020500000000000000" pitchFamily="18" charset="-120"/>
                </a:rPr>
                <a:t>修正性</a:t>
              </a:r>
            </a:p>
            <a:p>
              <a:pPr algn="ctr" fontAlgn="base">
                <a:spcBef>
                  <a:spcPct val="0"/>
                </a:spcBef>
                <a:spcAft>
                  <a:spcPct val="0"/>
                </a:spcAft>
              </a:pPr>
              <a:r>
                <a:rPr kumimoji="1" lang="en-US" altLang="zh-TW">
                  <a:latin typeface="Tahoma" panose="020B0604030504040204" pitchFamily="34" charset="0"/>
                  <a:ea typeface="新細明體" panose="02020500000000000000" pitchFamily="18" charset="-120"/>
                </a:rPr>
                <a:t>modified</a:t>
              </a:r>
            </a:p>
          </p:txBody>
        </p:sp>
        <p:sp>
          <p:nvSpPr>
            <p:cNvPr id="10" name="_s4112"/>
            <p:cNvSpPr>
              <a:spLocks noChangeArrowheads="1"/>
            </p:cNvSpPr>
            <p:nvPr/>
          </p:nvSpPr>
          <p:spPr bwMode="auto">
            <a:xfrm>
              <a:off x="1772" y="2339"/>
              <a:ext cx="1031" cy="287"/>
            </a:xfrm>
            <a:prstGeom prst="roundRect">
              <a:avLst>
                <a:gd name="adj" fmla="val 16667"/>
              </a:avLst>
            </a:prstGeom>
            <a:solidFill>
              <a:schemeClr val="bg1"/>
            </a:solidFill>
            <a:ln w="9525">
              <a:solidFill>
                <a:schemeClr val="tx1"/>
              </a:solidFill>
              <a:round/>
              <a:headEnd/>
              <a:tailEnd/>
            </a:ln>
          </p:spPr>
          <p:txBody>
            <a:bodyPr vert="horz" wrap="none" lIns="33435" tIns="16713" rIns="33435" bIns="16713" numCol="1" anchor="ctr" anchorCtr="0" compatLnSpc="1">
              <a:prstTxWarp prst="textNoShape">
                <a:avLst/>
              </a:prstTxWarp>
            </a:bodyPr>
            <a:lstStyle/>
            <a:p>
              <a:pPr algn="ctr" fontAlgn="base">
                <a:spcBef>
                  <a:spcPct val="0"/>
                </a:spcBef>
                <a:spcAft>
                  <a:spcPct val="0"/>
                </a:spcAft>
              </a:pPr>
              <a:r>
                <a:rPr kumimoji="1" lang="en-US" altLang="zh-TW" sz="1100">
                  <a:latin typeface="Tahoma" panose="020B0604030504040204" pitchFamily="34" charset="0"/>
                  <a:ea typeface="新細明體" panose="02020500000000000000" pitchFamily="18" charset="-120"/>
                </a:rPr>
                <a:t> </a:t>
              </a:r>
              <a:r>
                <a:rPr kumimoji="1" lang="zh-TW" altLang="en-US" sz="2000">
                  <a:latin typeface="Tahoma" panose="020B0604030504040204" pitchFamily="34" charset="0"/>
                  <a:ea typeface="新細明體" panose="02020500000000000000" pitchFamily="18" charset="-120"/>
                </a:rPr>
                <a:t>發展性</a:t>
              </a:r>
            </a:p>
            <a:p>
              <a:pPr algn="ctr" fontAlgn="base">
                <a:spcBef>
                  <a:spcPct val="0"/>
                </a:spcBef>
                <a:spcAft>
                  <a:spcPct val="0"/>
                </a:spcAft>
              </a:pPr>
              <a:r>
                <a:rPr kumimoji="1" lang="en-US" altLang="zh-TW" sz="1600">
                  <a:latin typeface="Tahoma" panose="020B0604030504040204" pitchFamily="34" charset="0"/>
                  <a:ea typeface="新細明體" panose="02020500000000000000" pitchFamily="18" charset="-120"/>
                </a:rPr>
                <a:t>developmental</a:t>
              </a:r>
            </a:p>
          </p:txBody>
        </p:sp>
      </p:grpSp>
      <p:sp>
        <p:nvSpPr>
          <p:cNvPr id="1042" name="AutoShape 18"/>
          <p:cNvSpPr>
            <a:spLocks/>
          </p:cNvSpPr>
          <p:nvPr/>
        </p:nvSpPr>
        <p:spPr bwMode="auto">
          <a:xfrm>
            <a:off x="3719513" y="1052513"/>
            <a:ext cx="914400" cy="609600"/>
          </a:xfrm>
          <a:prstGeom prst="borderCallout3">
            <a:avLst>
              <a:gd name="adj1" fmla="val 18750"/>
              <a:gd name="adj2" fmla="val -8333"/>
              <a:gd name="adj3" fmla="val 18750"/>
              <a:gd name="adj4" fmla="val -95833"/>
              <a:gd name="adj5" fmla="val 169273"/>
              <a:gd name="adj6" fmla="val -95833"/>
              <a:gd name="adj7" fmla="val 247917"/>
              <a:gd name="adj8" fmla="val 322051"/>
            </a:avLst>
          </a:prstGeom>
          <a:noFill/>
          <a:ln w="9525">
            <a:solidFill>
              <a:srgbClr val="FF0000"/>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ClrTx/>
              <a:buSzTx/>
              <a:buFontTx/>
              <a:buNone/>
            </a:pPr>
            <a:r>
              <a:rPr lang="zh-TW" altLang="en-US" sz="1800"/>
              <a:t>適應體育課程</a:t>
            </a:r>
          </a:p>
        </p:txBody>
      </p:sp>
      <p:sp>
        <p:nvSpPr>
          <p:cNvPr id="1043" name="AutoShape 19"/>
          <p:cNvSpPr>
            <a:spLocks/>
          </p:cNvSpPr>
          <p:nvPr/>
        </p:nvSpPr>
        <p:spPr bwMode="auto">
          <a:xfrm>
            <a:off x="8759825" y="908050"/>
            <a:ext cx="1296988" cy="611188"/>
          </a:xfrm>
          <a:prstGeom prst="borderCallout3">
            <a:avLst>
              <a:gd name="adj1" fmla="val 18699"/>
              <a:gd name="adj2" fmla="val 105875"/>
              <a:gd name="adj3" fmla="val 18699"/>
              <a:gd name="adj4" fmla="val 118481"/>
              <a:gd name="adj5" fmla="val 151167"/>
              <a:gd name="adj6" fmla="val 118481"/>
              <a:gd name="adj7" fmla="val 302338"/>
              <a:gd name="adj8" fmla="val -158875"/>
            </a:avLst>
          </a:prstGeom>
          <a:noFill/>
          <a:ln w="9525">
            <a:solidFill>
              <a:srgbClr val="FF0000"/>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ClrTx/>
              <a:buSzTx/>
              <a:buFontTx/>
              <a:buNone/>
            </a:pPr>
            <a:r>
              <a:rPr lang="zh-TW" altLang="en-US" sz="1800"/>
              <a:t>適應體育團體活動</a:t>
            </a:r>
          </a:p>
        </p:txBody>
      </p:sp>
      <p:sp>
        <p:nvSpPr>
          <p:cNvPr id="1044" name="AutoShape 20"/>
          <p:cNvSpPr>
            <a:spLocks/>
          </p:cNvSpPr>
          <p:nvPr/>
        </p:nvSpPr>
        <p:spPr bwMode="auto">
          <a:xfrm>
            <a:off x="2279651" y="2349500"/>
            <a:ext cx="1146175" cy="609600"/>
          </a:xfrm>
          <a:prstGeom prst="borderCallout2">
            <a:avLst>
              <a:gd name="adj1" fmla="val 18750"/>
              <a:gd name="adj2" fmla="val 106648"/>
              <a:gd name="adj3" fmla="val 18750"/>
              <a:gd name="adj4" fmla="val 152079"/>
              <a:gd name="adj5" fmla="val 66926"/>
              <a:gd name="adj6" fmla="val 384486"/>
            </a:avLst>
          </a:prstGeom>
          <a:noFill/>
          <a:ln w="9525">
            <a:solidFill>
              <a:srgbClr val="FF0000"/>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ClrTx/>
              <a:buSzTx/>
              <a:buFontTx/>
              <a:buNone/>
            </a:pPr>
            <a:r>
              <a:rPr lang="zh-TW" altLang="en-US" sz="1800"/>
              <a:t>適應體育個人活動</a:t>
            </a:r>
          </a:p>
        </p:txBody>
      </p:sp>
      <p:sp>
        <p:nvSpPr>
          <p:cNvPr id="1045" name="AutoShape 21"/>
          <p:cNvSpPr>
            <a:spLocks/>
          </p:cNvSpPr>
          <p:nvPr/>
        </p:nvSpPr>
        <p:spPr bwMode="auto">
          <a:xfrm>
            <a:off x="6096000" y="4797425"/>
            <a:ext cx="933450" cy="609600"/>
          </a:xfrm>
          <a:prstGeom prst="borderCallout2">
            <a:avLst>
              <a:gd name="adj1" fmla="val 18750"/>
              <a:gd name="adj2" fmla="val -8162"/>
              <a:gd name="adj3" fmla="val 18750"/>
              <a:gd name="adj4" fmla="val -102722"/>
              <a:gd name="adj5" fmla="val -75782"/>
              <a:gd name="adj6" fmla="val -170579"/>
            </a:avLst>
          </a:prstGeom>
          <a:noFill/>
          <a:ln w="9525">
            <a:solidFill>
              <a:srgbClr val="FF0000"/>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ClrTx/>
              <a:buSzTx/>
              <a:buFontTx/>
              <a:buNone/>
            </a:pPr>
            <a:r>
              <a:rPr lang="zh-TW" altLang="en-US" sz="1800"/>
              <a:t>健康體適能</a:t>
            </a:r>
          </a:p>
        </p:txBody>
      </p:sp>
      <p:sp>
        <p:nvSpPr>
          <p:cNvPr id="1046" name="AutoShape 22"/>
          <p:cNvSpPr>
            <a:spLocks/>
          </p:cNvSpPr>
          <p:nvPr/>
        </p:nvSpPr>
        <p:spPr bwMode="auto">
          <a:xfrm>
            <a:off x="7824788" y="4797425"/>
            <a:ext cx="914400" cy="609600"/>
          </a:xfrm>
          <a:prstGeom prst="borderCallout2">
            <a:avLst>
              <a:gd name="adj1" fmla="val 18750"/>
              <a:gd name="adj2" fmla="val -8333"/>
              <a:gd name="adj3" fmla="val 18750"/>
              <a:gd name="adj4" fmla="val -58856"/>
              <a:gd name="adj5" fmla="val -81250"/>
              <a:gd name="adj6" fmla="val -110764"/>
            </a:avLst>
          </a:prstGeom>
          <a:noFill/>
          <a:ln w="9525">
            <a:solidFill>
              <a:srgbClr val="FF0000"/>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ClrTx/>
              <a:buSzTx/>
              <a:buFontTx/>
              <a:buNone/>
            </a:pPr>
            <a:r>
              <a:rPr lang="zh-TW" altLang="en-US" sz="1800"/>
              <a:t>競技體適能</a:t>
            </a:r>
          </a:p>
        </p:txBody>
      </p:sp>
      <p:sp>
        <p:nvSpPr>
          <p:cNvPr id="1047" name="AutoShape 23"/>
          <p:cNvSpPr>
            <a:spLocks/>
          </p:cNvSpPr>
          <p:nvPr/>
        </p:nvSpPr>
        <p:spPr bwMode="auto">
          <a:xfrm>
            <a:off x="9480550" y="2205038"/>
            <a:ext cx="914400" cy="609600"/>
          </a:xfrm>
          <a:prstGeom prst="borderCallout2">
            <a:avLst>
              <a:gd name="adj1" fmla="val 18750"/>
              <a:gd name="adj2" fmla="val -8333"/>
              <a:gd name="adj3" fmla="val 18750"/>
              <a:gd name="adj4" fmla="val -54343"/>
              <a:gd name="adj5" fmla="val 117968"/>
              <a:gd name="adj6" fmla="val -307120"/>
            </a:avLst>
          </a:prstGeom>
          <a:noFill/>
          <a:ln w="9525">
            <a:solidFill>
              <a:srgbClr val="FF0000"/>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ClrTx/>
              <a:buSzTx/>
              <a:buFontTx/>
              <a:buNone/>
            </a:pPr>
            <a:r>
              <a:rPr lang="zh-TW" altLang="en-US" sz="1800"/>
              <a:t>進階動作技能</a:t>
            </a:r>
          </a:p>
        </p:txBody>
      </p:sp>
      <p:sp>
        <p:nvSpPr>
          <p:cNvPr id="1048" name="AutoShape 24"/>
          <p:cNvSpPr>
            <a:spLocks/>
          </p:cNvSpPr>
          <p:nvPr/>
        </p:nvSpPr>
        <p:spPr bwMode="auto">
          <a:xfrm>
            <a:off x="4224339" y="260350"/>
            <a:ext cx="1868487" cy="495300"/>
          </a:xfrm>
          <a:prstGeom prst="borderCallout1">
            <a:avLst>
              <a:gd name="adj1" fmla="val 23079"/>
              <a:gd name="adj2" fmla="val 104079"/>
              <a:gd name="adj3" fmla="val 90384"/>
              <a:gd name="adj4" fmla="val 132116"/>
            </a:avLst>
          </a:prstGeom>
          <a:noFill/>
          <a:ln w="9525">
            <a:solidFill>
              <a:srgbClr val="FF0000"/>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ClrTx/>
              <a:buSzTx/>
              <a:buFontTx/>
              <a:buNone/>
            </a:pPr>
            <a:r>
              <a:rPr lang="zh-TW" altLang="en-US" sz="1800"/>
              <a:t>健康生活型態</a:t>
            </a:r>
          </a:p>
        </p:txBody>
      </p:sp>
      <p:sp>
        <p:nvSpPr>
          <p:cNvPr id="2" name="投影片編號版面配置區 1"/>
          <p:cNvSpPr>
            <a:spLocks noGrp="1"/>
          </p:cNvSpPr>
          <p:nvPr>
            <p:ph type="sldNum" sz="quarter" idx="11"/>
          </p:nvPr>
        </p:nvSpPr>
        <p:spPr/>
        <p:txBody>
          <a:bodyPr/>
          <a:lstStyle/>
          <a:p>
            <a:pPr>
              <a:defRPr/>
            </a:pPr>
            <a:fld id="{09AC080A-45B2-40B7-A504-1841EBE79C68}" type="slidenum">
              <a:rPr lang="en-US" altLang="zh-TW" smtClean="0"/>
              <a:pPr>
                <a:defRPr/>
              </a:pPr>
              <a:t>76</a:t>
            </a:fld>
            <a:endParaRPr lang="en-US" altLang="zh-TW"/>
          </a:p>
        </p:txBody>
      </p:sp>
    </p:spTree>
    <p:extLst>
      <p:ext uri="{BB962C8B-B14F-4D97-AF65-F5344CB8AC3E}">
        <p14:creationId xmlns:p14="http://schemas.microsoft.com/office/powerpoint/2010/main" val="257963917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774825" y="0"/>
            <a:ext cx="8686800" cy="566738"/>
          </a:xfrm>
        </p:spPr>
        <p:txBody>
          <a:bodyPr>
            <a:normAutofit fontScale="90000"/>
          </a:bodyPr>
          <a:lstStyle/>
          <a:p>
            <a:pPr eaLnBrk="1" hangingPunct="1"/>
            <a:r>
              <a:rPr lang="zh-TW" altLang="en-US" sz="3600">
                <a:latin typeface="標楷體" panose="03000509000000000000" pitchFamily="65" charset="-120"/>
                <a:ea typeface="標楷體" panose="03000509000000000000" pitchFamily="65" charset="-120"/>
              </a:rPr>
              <a:t>適應體育之</a:t>
            </a:r>
            <a:r>
              <a:rPr lang="zh-TW" altLang="en-US" sz="3600" b="1">
                <a:latin typeface="標楷體" panose="03000509000000000000" pitchFamily="65" charset="-120"/>
                <a:ea typeface="標楷體" panose="03000509000000000000" pitchFamily="65" charset="-120"/>
              </a:rPr>
              <a:t>家庭</a:t>
            </a:r>
            <a:r>
              <a:rPr lang="en-US" altLang="zh-TW" sz="3600" b="1">
                <a:latin typeface="標楷體" panose="03000509000000000000" pitchFamily="65" charset="-120"/>
                <a:ea typeface="標楷體" panose="03000509000000000000" pitchFamily="65" charset="-120"/>
              </a:rPr>
              <a:t>-</a:t>
            </a:r>
            <a:r>
              <a:rPr lang="zh-TW" altLang="en-US" sz="3600" b="1">
                <a:latin typeface="標楷體" panose="03000509000000000000" pitchFamily="65" charset="-120"/>
                <a:ea typeface="標楷體" panose="03000509000000000000" pitchFamily="65" charset="-120"/>
              </a:rPr>
              <a:t>學校</a:t>
            </a:r>
            <a:r>
              <a:rPr lang="en-US" altLang="zh-TW" sz="3600" b="1">
                <a:latin typeface="標楷體" panose="03000509000000000000" pitchFamily="65" charset="-120"/>
                <a:ea typeface="標楷體" panose="03000509000000000000" pitchFamily="65" charset="-120"/>
              </a:rPr>
              <a:t>-</a:t>
            </a:r>
            <a:r>
              <a:rPr lang="zh-TW" altLang="en-US" sz="3600" b="1">
                <a:latin typeface="標楷體" panose="03000509000000000000" pitchFamily="65" charset="-120"/>
                <a:ea typeface="標楷體" panose="03000509000000000000" pitchFamily="65" charset="-120"/>
              </a:rPr>
              <a:t>社區團隊工作</a:t>
            </a:r>
            <a:r>
              <a:rPr lang="zh-TW" altLang="en-US" sz="3600">
                <a:latin typeface="標楷體" panose="03000509000000000000" pitchFamily="65" charset="-120"/>
                <a:ea typeface="標楷體" panose="03000509000000000000" pitchFamily="65" charset="-120"/>
              </a:rPr>
              <a:t>模式</a:t>
            </a:r>
          </a:p>
        </p:txBody>
      </p:sp>
      <p:grpSp>
        <p:nvGrpSpPr>
          <p:cNvPr id="14339" name="Group 3"/>
          <p:cNvGrpSpPr>
            <a:grpSpLocks/>
          </p:cNvGrpSpPr>
          <p:nvPr/>
        </p:nvGrpSpPr>
        <p:grpSpPr bwMode="auto">
          <a:xfrm>
            <a:off x="1698625" y="765176"/>
            <a:ext cx="8839200" cy="5503863"/>
            <a:chOff x="110" y="482"/>
            <a:chExt cx="5568" cy="3467"/>
          </a:xfrm>
        </p:grpSpPr>
        <p:sp>
          <p:nvSpPr>
            <p:cNvPr id="14340" name="Text Box 4"/>
            <p:cNvSpPr txBox="1">
              <a:spLocks noChangeArrowheads="1"/>
            </p:cNvSpPr>
            <p:nvPr/>
          </p:nvSpPr>
          <p:spPr bwMode="auto">
            <a:xfrm>
              <a:off x="249" y="482"/>
              <a:ext cx="5322" cy="256"/>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pPr>
              <a:r>
                <a:rPr lang="zh-TW" altLang="en-US" sz="2000">
                  <a:latin typeface="標楷體" panose="03000509000000000000" pitchFamily="65" charset="-120"/>
                  <a:ea typeface="標楷體" panose="03000509000000000000" pitchFamily="65" charset="-120"/>
                </a:rPr>
                <a:t>階段三</a:t>
              </a:r>
              <a:r>
                <a:rPr lang="en-US" altLang="zh-TW" sz="2000">
                  <a:latin typeface="標楷體" panose="03000509000000000000" pitchFamily="65" charset="-120"/>
                  <a:ea typeface="標楷體" panose="03000509000000000000" pitchFamily="65" charset="-120"/>
                </a:rPr>
                <a:t>:</a:t>
              </a:r>
              <a:r>
                <a:rPr lang="zh-TW" altLang="en-US" sz="2000">
                  <a:latin typeface="標楷體" panose="03000509000000000000" pitchFamily="65" charset="-120"/>
                  <a:ea typeface="標楷體" panose="03000509000000000000" pitchFamily="65" charset="-120"/>
                </a:rPr>
                <a:t>增強創造力及做決定的能力，促進終身主動、健全的生活</a:t>
              </a:r>
            </a:p>
          </p:txBody>
        </p:sp>
        <p:sp>
          <p:nvSpPr>
            <p:cNvPr id="14341" name="Text Box 5"/>
            <p:cNvSpPr txBox="1">
              <a:spLocks noChangeArrowheads="1"/>
            </p:cNvSpPr>
            <p:nvPr/>
          </p:nvSpPr>
          <p:spPr bwMode="auto">
            <a:xfrm>
              <a:off x="2544" y="1480"/>
              <a:ext cx="726" cy="371"/>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3200">
                  <a:solidFill>
                    <a:srgbClr val="DB0303"/>
                  </a:solidFill>
                  <a:latin typeface="Tahoma" panose="020B0604030504040204" pitchFamily="34" charset="0"/>
                </a:rPr>
                <a:t>家庭</a:t>
              </a:r>
            </a:p>
          </p:txBody>
        </p:sp>
        <p:sp>
          <p:nvSpPr>
            <p:cNvPr id="14342" name="Text Box 6"/>
            <p:cNvSpPr txBox="1">
              <a:spLocks noChangeArrowheads="1"/>
            </p:cNvSpPr>
            <p:nvPr/>
          </p:nvSpPr>
          <p:spPr bwMode="auto">
            <a:xfrm>
              <a:off x="204" y="2231"/>
              <a:ext cx="1927" cy="25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pPr>
              <a:r>
                <a:rPr lang="zh-TW" altLang="en-US" sz="2000">
                  <a:latin typeface="Tahoma" panose="020B0604030504040204" pitchFamily="34" charset="0"/>
                </a:rPr>
                <a:t>提供直接服務之專業人員</a:t>
              </a:r>
            </a:p>
          </p:txBody>
        </p:sp>
        <p:sp>
          <p:nvSpPr>
            <p:cNvPr id="14343" name="Text Box 7"/>
            <p:cNvSpPr txBox="1">
              <a:spLocks noChangeArrowheads="1"/>
            </p:cNvSpPr>
            <p:nvPr/>
          </p:nvSpPr>
          <p:spPr bwMode="auto">
            <a:xfrm>
              <a:off x="2256" y="2244"/>
              <a:ext cx="1920" cy="256"/>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pPr>
              <a:r>
                <a:rPr lang="zh-TW" altLang="en-US" sz="2000">
                  <a:latin typeface="Tahoma" panose="020B0604030504040204" pitchFamily="34" charset="0"/>
                </a:rPr>
                <a:t>提供相關服務之專業人員</a:t>
              </a:r>
            </a:p>
          </p:txBody>
        </p:sp>
        <p:sp>
          <p:nvSpPr>
            <p:cNvPr id="14344" name="Text Box 8"/>
            <p:cNvSpPr txBox="1">
              <a:spLocks noChangeArrowheads="1"/>
            </p:cNvSpPr>
            <p:nvPr/>
          </p:nvSpPr>
          <p:spPr bwMode="auto">
            <a:xfrm>
              <a:off x="4304" y="2227"/>
              <a:ext cx="1261" cy="25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pPr>
              <a:r>
                <a:rPr lang="zh-TW" altLang="en-US" sz="2000">
                  <a:latin typeface="Tahoma" panose="020B0604030504040204" pitchFamily="34" charset="0"/>
                </a:rPr>
                <a:t>行政人員</a:t>
              </a:r>
            </a:p>
          </p:txBody>
        </p:sp>
        <p:sp>
          <p:nvSpPr>
            <p:cNvPr id="14345" name="Text Box 9"/>
            <p:cNvSpPr txBox="1">
              <a:spLocks noChangeArrowheads="1"/>
            </p:cNvSpPr>
            <p:nvPr/>
          </p:nvSpPr>
          <p:spPr bwMode="auto">
            <a:xfrm>
              <a:off x="110" y="3693"/>
              <a:ext cx="5568" cy="256"/>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2000">
                  <a:latin typeface="標楷體" panose="03000509000000000000" pitchFamily="65" charset="-120"/>
                  <a:ea typeface="標楷體" panose="03000509000000000000" pitchFamily="65" charset="-120"/>
                </a:rPr>
                <a:t>階段一</a:t>
              </a:r>
              <a:r>
                <a:rPr lang="en-US" altLang="zh-TW" sz="2000">
                  <a:latin typeface="標楷體" panose="03000509000000000000" pitchFamily="65" charset="-120"/>
                  <a:ea typeface="標楷體" panose="03000509000000000000" pitchFamily="65" charset="-120"/>
                </a:rPr>
                <a:t>:</a:t>
              </a:r>
              <a:r>
                <a:rPr lang="zh-TW" altLang="en-US" sz="2000">
                  <a:latin typeface="標楷體" panose="03000509000000000000" pitchFamily="65" charset="-120"/>
                  <a:ea typeface="標楷體" panose="03000509000000000000" pitchFamily="65" charset="-120"/>
                </a:rPr>
                <a:t>以學校為本位之一般體育及適應體育工作團隊與家長及整合所有資源</a:t>
              </a:r>
            </a:p>
          </p:txBody>
        </p:sp>
        <p:sp>
          <p:nvSpPr>
            <p:cNvPr id="14346" name="Text Box 10"/>
            <p:cNvSpPr txBox="1">
              <a:spLocks noChangeArrowheads="1"/>
            </p:cNvSpPr>
            <p:nvPr/>
          </p:nvSpPr>
          <p:spPr bwMode="auto">
            <a:xfrm>
              <a:off x="385" y="2523"/>
              <a:ext cx="1497" cy="1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fontAlgn="ctr" hangingPunct="1">
                <a:spcBef>
                  <a:spcPct val="50000"/>
                </a:spcBef>
              </a:pPr>
              <a:r>
                <a:rPr lang="zh-TW" altLang="en-US" sz="1600">
                  <a:latin typeface="Tahoma" panose="020B0604030504040204" pitchFamily="34" charset="0"/>
                </a:rPr>
                <a:t>一般體育老師</a:t>
              </a:r>
            </a:p>
            <a:p>
              <a:pPr eaLnBrk="1" fontAlgn="ctr" hangingPunct="1">
                <a:spcBef>
                  <a:spcPct val="50000"/>
                </a:spcBef>
              </a:pPr>
              <a:r>
                <a:rPr lang="zh-TW" altLang="en-US" sz="1600">
                  <a:latin typeface="Tahoma" panose="020B0604030504040204" pitchFamily="34" charset="0"/>
                </a:rPr>
                <a:t>適應體育專業人員</a:t>
              </a:r>
            </a:p>
            <a:p>
              <a:pPr eaLnBrk="1" fontAlgn="ctr" hangingPunct="1">
                <a:spcBef>
                  <a:spcPct val="50000"/>
                </a:spcBef>
              </a:pPr>
              <a:r>
                <a:rPr lang="zh-TW" altLang="en-US" sz="1600">
                  <a:latin typeface="Tahoma" panose="020B0604030504040204" pitchFamily="34" charset="0"/>
                </a:rPr>
                <a:t>特殊教育老師</a:t>
              </a:r>
            </a:p>
            <a:p>
              <a:pPr eaLnBrk="1" fontAlgn="ctr" hangingPunct="1">
                <a:spcBef>
                  <a:spcPct val="50000"/>
                </a:spcBef>
              </a:pPr>
              <a:r>
                <a:rPr lang="zh-TW" altLang="en-US" sz="1600">
                  <a:latin typeface="Tahoma" panose="020B0604030504040204" pitchFamily="34" charset="0"/>
                </a:rPr>
                <a:t>半專業人員  志工</a:t>
              </a:r>
            </a:p>
            <a:p>
              <a:pPr eaLnBrk="1" fontAlgn="ctr" hangingPunct="1">
                <a:spcBef>
                  <a:spcPct val="50000"/>
                </a:spcBef>
              </a:pPr>
              <a:r>
                <a:rPr lang="zh-TW" altLang="en-US" sz="1600">
                  <a:latin typeface="Tahoma" panose="020B0604030504040204" pitchFamily="34" charset="0"/>
                </a:rPr>
                <a:t>傑出身心障礙運動員</a:t>
              </a:r>
            </a:p>
          </p:txBody>
        </p:sp>
        <p:sp>
          <p:nvSpPr>
            <p:cNvPr id="14347" name="Text Box 11"/>
            <p:cNvSpPr txBox="1">
              <a:spLocks noChangeArrowheads="1"/>
            </p:cNvSpPr>
            <p:nvPr/>
          </p:nvSpPr>
          <p:spPr bwMode="auto">
            <a:xfrm>
              <a:off x="2381" y="2478"/>
              <a:ext cx="1633" cy="1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fontAlgn="ctr" hangingPunct="1">
                <a:spcBef>
                  <a:spcPct val="50000"/>
                </a:spcBef>
              </a:pPr>
              <a:r>
                <a:rPr lang="zh-TW" altLang="en-US" sz="1600">
                  <a:latin typeface="Tahoma" panose="020B0604030504040204" pitchFamily="34" charset="0"/>
                </a:rPr>
                <a:t>職能治療</a:t>
              </a:r>
            </a:p>
            <a:p>
              <a:pPr eaLnBrk="1" fontAlgn="ctr" hangingPunct="1">
                <a:spcBef>
                  <a:spcPct val="50000"/>
                </a:spcBef>
              </a:pPr>
              <a:r>
                <a:rPr lang="zh-TW" altLang="en-US" sz="1600">
                  <a:latin typeface="Tahoma" panose="020B0604030504040204" pitchFamily="34" charset="0"/>
                </a:rPr>
                <a:t>運動治療</a:t>
              </a:r>
              <a:r>
                <a:rPr lang="en-US" altLang="zh-TW" sz="1600">
                  <a:latin typeface="Tahoma" panose="020B0604030504040204" pitchFamily="34" charset="0"/>
                </a:rPr>
                <a:t>/</a:t>
              </a:r>
              <a:r>
                <a:rPr lang="zh-TW" altLang="en-US" sz="1600">
                  <a:latin typeface="Tahoma" panose="020B0604030504040204" pitchFamily="34" charset="0"/>
                </a:rPr>
                <a:t>物理治療</a:t>
              </a:r>
            </a:p>
            <a:p>
              <a:pPr eaLnBrk="1" fontAlgn="ctr" hangingPunct="1">
                <a:spcBef>
                  <a:spcPct val="50000"/>
                </a:spcBef>
              </a:pPr>
              <a:r>
                <a:rPr lang="zh-TW" altLang="en-US" sz="1600">
                  <a:latin typeface="Tahoma" panose="020B0604030504040204" pitchFamily="34" charset="0"/>
                </a:rPr>
                <a:t>語言治療</a:t>
              </a:r>
            </a:p>
            <a:p>
              <a:pPr eaLnBrk="1" fontAlgn="ctr" hangingPunct="1">
                <a:spcBef>
                  <a:spcPct val="50000"/>
                </a:spcBef>
              </a:pPr>
              <a:r>
                <a:rPr lang="zh-TW" altLang="en-US" sz="1600">
                  <a:latin typeface="Tahoma" panose="020B0604030504040204" pitchFamily="34" charset="0"/>
                </a:rPr>
                <a:t>休閒活動  藝術</a:t>
              </a:r>
              <a:r>
                <a:rPr lang="en-US" altLang="zh-TW" sz="1600">
                  <a:latin typeface="Tahoma" panose="020B0604030504040204" pitchFamily="34" charset="0"/>
                </a:rPr>
                <a:t>/</a:t>
              </a:r>
              <a:r>
                <a:rPr lang="zh-TW" altLang="en-US" sz="1600">
                  <a:latin typeface="Tahoma" panose="020B0604030504040204" pitchFamily="34" charset="0"/>
                </a:rPr>
                <a:t>舞蹈  </a:t>
              </a:r>
            </a:p>
            <a:p>
              <a:pPr eaLnBrk="1" fontAlgn="ctr" hangingPunct="1">
                <a:spcBef>
                  <a:spcPct val="50000"/>
                </a:spcBef>
              </a:pPr>
              <a:r>
                <a:rPr lang="zh-TW" altLang="en-US" sz="1600">
                  <a:latin typeface="Tahoma" panose="020B0604030504040204" pitchFamily="34" charset="0"/>
                </a:rPr>
                <a:t>交通運輸</a:t>
              </a:r>
            </a:p>
          </p:txBody>
        </p:sp>
        <p:sp>
          <p:nvSpPr>
            <p:cNvPr id="14348" name="Text Box 12"/>
            <p:cNvSpPr txBox="1">
              <a:spLocks noChangeArrowheads="1"/>
            </p:cNvSpPr>
            <p:nvPr/>
          </p:nvSpPr>
          <p:spPr bwMode="auto">
            <a:xfrm>
              <a:off x="4422" y="2523"/>
              <a:ext cx="1152" cy="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fontAlgn="ctr" hangingPunct="1">
                <a:spcBef>
                  <a:spcPct val="50000"/>
                </a:spcBef>
              </a:pPr>
              <a:r>
                <a:rPr lang="zh-TW" altLang="en-US" sz="1600">
                  <a:latin typeface="Tahoma" panose="020B0604030504040204" pitchFamily="34" charset="0"/>
                </a:rPr>
                <a:t>校長</a:t>
              </a:r>
            </a:p>
            <a:p>
              <a:pPr eaLnBrk="1" fontAlgn="ctr" hangingPunct="1">
                <a:spcBef>
                  <a:spcPct val="50000"/>
                </a:spcBef>
              </a:pPr>
              <a:r>
                <a:rPr lang="zh-TW" altLang="en-US" sz="1600">
                  <a:latin typeface="Tahoma" panose="020B0604030504040204" pitchFamily="34" charset="0"/>
                </a:rPr>
                <a:t>特殊教育督學</a:t>
              </a:r>
            </a:p>
            <a:p>
              <a:pPr eaLnBrk="1" fontAlgn="ctr" hangingPunct="1">
                <a:spcBef>
                  <a:spcPct val="50000"/>
                </a:spcBef>
              </a:pPr>
              <a:r>
                <a:rPr lang="zh-TW" altLang="en-US" sz="1600">
                  <a:latin typeface="Tahoma" panose="020B0604030504040204" pitchFamily="34" charset="0"/>
                </a:rPr>
                <a:t>體育主管醫療督導</a:t>
              </a:r>
            </a:p>
            <a:p>
              <a:pPr eaLnBrk="1" fontAlgn="ctr" hangingPunct="1">
                <a:spcBef>
                  <a:spcPct val="50000"/>
                </a:spcBef>
              </a:pPr>
              <a:r>
                <a:rPr lang="zh-TW" altLang="en-US" sz="1600">
                  <a:latin typeface="Tahoma" panose="020B0604030504040204" pitchFamily="34" charset="0"/>
                </a:rPr>
                <a:t>適應體育督學</a:t>
              </a:r>
            </a:p>
          </p:txBody>
        </p:sp>
        <p:cxnSp>
          <p:nvCxnSpPr>
            <p:cNvPr id="14349" name="AutoShape 13"/>
            <p:cNvCxnSpPr>
              <a:cxnSpLocks noChangeShapeType="1"/>
              <a:stCxn id="14340" idx="2"/>
            </p:cNvCxnSpPr>
            <p:nvPr/>
          </p:nvCxnSpPr>
          <p:spPr bwMode="auto">
            <a:xfrm flipH="1">
              <a:off x="2907" y="738"/>
              <a:ext cx="3" cy="288"/>
            </a:xfrm>
            <a:prstGeom prst="straightConnector1">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50" name="Text Box 14"/>
            <p:cNvSpPr txBox="1">
              <a:spLocks noChangeArrowheads="1"/>
            </p:cNvSpPr>
            <p:nvPr/>
          </p:nvSpPr>
          <p:spPr bwMode="auto">
            <a:xfrm>
              <a:off x="249" y="1026"/>
              <a:ext cx="5322" cy="256"/>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pPr>
              <a:r>
                <a:rPr lang="zh-TW" altLang="en-US" sz="2000">
                  <a:latin typeface="標楷體" panose="03000509000000000000" pitchFamily="65" charset="-120"/>
                  <a:ea typeface="標楷體" panose="03000509000000000000" pitchFamily="65" charset="-120"/>
                </a:rPr>
                <a:t>階段二</a:t>
              </a:r>
              <a:r>
                <a:rPr lang="en-US" altLang="zh-TW" sz="2000">
                  <a:latin typeface="標楷體" panose="03000509000000000000" pitchFamily="65" charset="-120"/>
                  <a:ea typeface="標楷體" panose="03000509000000000000" pitchFamily="65" charset="-120"/>
                </a:rPr>
                <a:t>:</a:t>
              </a:r>
              <a:r>
                <a:rPr lang="zh-TW" altLang="en-US" sz="2000">
                  <a:latin typeface="標楷體" panose="03000509000000000000" pitchFamily="65" charset="-120"/>
                  <a:ea typeface="標楷體" panose="03000509000000000000" pitchFamily="65" charset="-120"/>
                </a:rPr>
                <a:t>轉銜至社區活動</a:t>
              </a:r>
              <a:r>
                <a:rPr lang="en-US" altLang="zh-TW" sz="2000">
                  <a:latin typeface="標楷體" panose="03000509000000000000" pitchFamily="65" charset="-120"/>
                  <a:ea typeface="標楷體" panose="03000509000000000000" pitchFamily="65" charset="-120"/>
                </a:rPr>
                <a:t>,</a:t>
              </a:r>
              <a:r>
                <a:rPr lang="zh-TW" altLang="en-US" sz="2000">
                  <a:latin typeface="標楷體" panose="03000509000000000000" pitchFamily="65" charset="-120"/>
                  <a:ea typeface="標楷體" panose="03000509000000000000" pitchFamily="65" charset="-120"/>
                </a:rPr>
                <a:t>使用社區設施及資源</a:t>
              </a:r>
            </a:p>
          </p:txBody>
        </p:sp>
        <p:cxnSp>
          <p:nvCxnSpPr>
            <p:cNvPr id="14351" name="AutoShape 15"/>
            <p:cNvCxnSpPr>
              <a:cxnSpLocks noChangeShapeType="1"/>
              <a:stCxn id="14350" idx="2"/>
              <a:endCxn id="14341" idx="0"/>
            </p:cNvCxnSpPr>
            <p:nvPr/>
          </p:nvCxnSpPr>
          <p:spPr bwMode="auto">
            <a:xfrm flipH="1">
              <a:off x="2907" y="1282"/>
              <a:ext cx="3" cy="198"/>
            </a:xfrm>
            <a:prstGeom prst="straightConnector1">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52" name="AutoShape 16"/>
            <p:cNvCxnSpPr>
              <a:cxnSpLocks noChangeShapeType="1"/>
              <a:stCxn id="14341" idx="2"/>
              <a:endCxn id="14342" idx="0"/>
            </p:cNvCxnSpPr>
            <p:nvPr/>
          </p:nvCxnSpPr>
          <p:spPr bwMode="auto">
            <a:xfrm rot="5400000">
              <a:off x="1848" y="1171"/>
              <a:ext cx="380" cy="1739"/>
            </a:xfrm>
            <a:prstGeom prst="bentConnector3">
              <a:avLst>
                <a:gd name="adj1" fmla="val 50000"/>
              </a:avLst>
            </a:prstGeom>
            <a:noFill/>
            <a:ln w="38100">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53" name="AutoShape 17"/>
            <p:cNvCxnSpPr>
              <a:cxnSpLocks noChangeShapeType="1"/>
              <a:stCxn id="14341" idx="2"/>
              <a:endCxn id="14343" idx="0"/>
            </p:cNvCxnSpPr>
            <p:nvPr/>
          </p:nvCxnSpPr>
          <p:spPr bwMode="auto">
            <a:xfrm rot="16200000" flipH="1">
              <a:off x="2865" y="1893"/>
              <a:ext cx="393" cy="309"/>
            </a:xfrm>
            <a:prstGeom prst="bentConnector3">
              <a:avLst>
                <a:gd name="adj1" fmla="val 49875"/>
              </a:avLst>
            </a:prstGeom>
            <a:noFill/>
            <a:ln w="38100">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54" name="AutoShape 18"/>
            <p:cNvCxnSpPr>
              <a:cxnSpLocks noChangeShapeType="1"/>
              <a:stCxn id="14341" idx="2"/>
              <a:endCxn id="14344" idx="0"/>
            </p:cNvCxnSpPr>
            <p:nvPr/>
          </p:nvCxnSpPr>
          <p:spPr bwMode="auto">
            <a:xfrm rot="16200000" flipH="1">
              <a:off x="3733" y="1025"/>
              <a:ext cx="376" cy="2028"/>
            </a:xfrm>
            <a:prstGeom prst="bentConnector3">
              <a:avLst>
                <a:gd name="adj1" fmla="val 50000"/>
              </a:avLst>
            </a:prstGeom>
            <a:noFill/>
            <a:ln w="38100">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546802805"/>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855914" y="457200"/>
            <a:ext cx="7354887" cy="1371600"/>
          </a:xfrm>
        </p:spPr>
        <p:txBody>
          <a:bodyPr/>
          <a:lstStyle/>
          <a:p>
            <a:r>
              <a:rPr lang="zh-TW" altLang="en-US" dirty="0">
                <a:latin typeface="標楷體" panose="03000509000000000000" pitchFamily="65" charset="-120"/>
                <a:ea typeface="標楷體" panose="03000509000000000000" pitchFamily="65" charset="-120"/>
              </a:rPr>
              <a:t>進階動作</a:t>
            </a:r>
            <a:r>
              <a:rPr lang="zh-TW" altLang="en-US" dirty="0" smtClean="0">
                <a:latin typeface="標楷體" panose="03000509000000000000" pitchFamily="65" charset="-120"/>
                <a:ea typeface="標楷體" panose="03000509000000000000" pitchFamily="65" charset="-120"/>
              </a:rPr>
              <a:t>技能</a:t>
            </a:r>
            <a:r>
              <a:rPr lang="en-US" altLang="zh-TW" dirty="0" smtClean="0">
                <a:latin typeface="標楷體" panose="03000509000000000000" pitchFamily="65" charset="-120"/>
                <a:ea typeface="標楷體" panose="03000509000000000000" pitchFamily="65" charset="-120"/>
              </a:rPr>
              <a:t/>
            </a:r>
            <a:br>
              <a:rPr lang="en-US" altLang="zh-TW" dirty="0" smtClean="0">
                <a:latin typeface="標楷體" panose="03000509000000000000" pitchFamily="65" charset="-120"/>
                <a:ea typeface="標楷體" panose="03000509000000000000" pitchFamily="65" charset="-120"/>
              </a:rPr>
            </a:br>
            <a:r>
              <a:rPr lang="zh-TW" altLang="en-US" dirty="0" smtClean="0">
                <a:latin typeface="標楷體" panose="03000509000000000000" pitchFamily="65" charset="-120"/>
                <a:ea typeface="標楷體" panose="03000509000000000000" pitchFamily="65" charset="-120"/>
              </a:rPr>
              <a:t>動作</a:t>
            </a:r>
            <a:r>
              <a:rPr lang="zh-TW" altLang="en-US" dirty="0">
                <a:latin typeface="標楷體" panose="03000509000000000000" pitchFamily="65" charset="-120"/>
                <a:ea typeface="標楷體" panose="03000509000000000000" pitchFamily="65" charset="-120"/>
              </a:rPr>
              <a:t>發展四期</a:t>
            </a:r>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9219" name="Rectangle 3"/>
          <p:cNvSpPr>
            <a:spLocks noGrp="1" noChangeArrowheads="1"/>
          </p:cNvSpPr>
          <p:nvPr>
            <p:ph type="body" idx="1"/>
          </p:nvPr>
        </p:nvSpPr>
        <p:spPr>
          <a:xfrm>
            <a:off x="1671500" y="1789976"/>
            <a:ext cx="7772400" cy="4114800"/>
          </a:xfrm>
        </p:spPr>
        <p:txBody>
          <a:bodyPr/>
          <a:lstStyle/>
          <a:p>
            <a:pPr>
              <a:spcBef>
                <a:spcPct val="50000"/>
              </a:spcBef>
              <a:buClr>
                <a:srgbClr val="0000FF"/>
              </a:buClr>
              <a:buFontTx/>
              <a:buChar char="•"/>
            </a:pPr>
            <a:r>
              <a:rPr lang="zh-TW" altLang="en-US" b="1" dirty="0" smtClean="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一）反射動作期</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嬰兒</a:t>
            </a:r>
            <a:r>
              <a:rPr lang="en-US" altLang="zh-TW" b="1" dirty="0">
                <a:latin typeface="標楷體" panose="03000509000000000000" pitchFamily="65" charset="-120"/>
                <a:ea typeface="標楷體" panose="03000509000000000000" pitchFamily="65" charset="-120"/>
              </a:rPr>
              <a:t>)</a:t>
            </a:r>
          </a:p>
          <a:p>
            <a:pPr>
              <a:spcBef>
                <a:spcPct val="50000"/>
              </a:spcBef>
              <a:buClr>
                <a:srgbClr val="0000FF"/>
              </a:buClr>
              <a:buFontTx/>
              <a:buChar char="•"/>
            </a:pPr>
            <a:r>
              <a:rPr lang="zh-TW" altLang="en-US" b="1" dirty="0">
                <a:latin typeface="標楷體" panose="03000509000000000000" pitchFamily="65" charset="-120"/>
                <a:ea typeface="標楷體" panose="03000509000000000000" pitchFamily="65" charset="-120"/>
              </a:rPr>
              <a:t>（二）初始動作期</a:t>
            </a:r>
            <a:r>
              <a:rPr lang="en-US" altLang="zh-TW" b="1" dirty="0">
                <a:latin typeface="標楷體" panose="03000509000000000000" pitchFamily="65" charset="-120"/>
                <a:ea typeface="標楷體" panose="03000509000000000000" pitchFamily="65" charset="-120"/>
              </a:rPr>
              <a:t>(0-3/6</a:t>
            </a:r>
            <a:r>
              <a:rPr lang="zh-TW" altLang="en-US" b="1" dirty="0">
                <a:latin typeface="標楷體" panose="03000509000000000000" pitchFamily="65" charset="-120"/>
                <a:ea typeface="標楷體" panose="03000509000000000000" pitchFamily="65" charset="-120"/>
              </a:rPr>
              <a:t>歲</a:t>
            </a:r>
            <a:r>
              <a:rPr lang="en-US" altLang="zh-TW" b="1" dirty="0">
                <a:latin typeface="標楷體" panose="03000509000000000000" pitchFamily="65" charset="-120"/>
                <a:ea typeface="標楷體" panose="03000509000000000000" pitchFamily="65" charset="-120"/>
              </a:rPr>
              <a:t>)</a:t>
            </a:r>
          </a:p>
          <a:p>
            <a:pPr>
              <a:spcBef>
                <a:spcPct val="50000"/>
              </a:spcBef>
              <a:buClr>
                <a:srgbClr val="0000FF"/>
              </a:buClr>
              <a:buFontTx/>
              <a:buChar char="•"/>
            </a:pPr>
            <a:r>
              <a:rPr lang="zh-TW" altLang="en-US" b="1" dirty="0">
                <a:latin typeface="標楷體" panose="03000509000000000000" pitchFamily="65" charset="-120"/>
                <a:ea typeface="標楷體" panose="03000509000000000000" pitchFamily="65" charset="-120"/>
              </a:rPr>
              <a:t>（三）基本動作期</a:t>
            </a:r>
            <a:r>
              <a:rPr lang="en-US" altLang="zh-TW" b="1" dirty="0">
                <a:latin typeface="標楷體" panose="03000509000000000000" pitchFamily="65" charset="-120"/>
                <a:ea typeface="標楷體" panose="03000509000000000000" pitchFamily="65" charset="-120"/>
              </a:rPr>
              <a:t>(6-12</a:t>
            </a:r>
            <a:r>
              <a:rPr lang="zh-TW" altLang="en-US" b="1" dirty="0">
                <a:latin typeface="標楷體" panose="03000509000000000000" pitchFamily="65" charset="-120"/>
                <a:ea typeface="標楷體" panose="03000509000000000000" pitchFamily="65" charset="-120"/>
              </a:rPr>
              <a:t>歲</a:t>
            </a:r>
            <a:r>
              <a:rPr lang="en-US" altLang="zh-TW" b="1" dirty="0">
                <a:latin typeface="標楷體" panose="03000509000000000000" pitchFamily="65" charset="-120"/>
                <a:ea typeface="標楷體" panose="03000509000000000000" pitchFamily="65" charset="-120"/>
              </a:rPr>
              <a:t>)</a:t>
            </a:r>
          </a:p>
          <a:p>
            <a:pPr>
              <a:spcBef>
                <a:spcPct val="50000"/>
              </a:spcBef>
              <a:buClr>
                <a:srgbClr val="0000FF"/>
              </a:buClr>
              <a:buFontTx/>
              <a:buChar char="•"/>
            </a:pPr>
            <a:r>
              <a:rPr lang="zh-TW" altLang="en-US" b="1" dirty="0">
                <a:latin typeface="標楷體" panose="03000509000000000000" pitchFamily="65" charset="-120"/>
                <a:ea typeface="標楷體" panose="03000509000000000000" pitchFamily="65" charset="-120"/>
              </a:rPr>
              <a:t>（四）特殊化動作期</a:t>
            </a:r>
            <a:r>
              <a:rPr lang="zh-TW" altLang="en-US" dirty="0">
                <a:latin typeface="標楷體" panose="03000509000000000000" pitchFamily="65" charset="-120"/>
                <a:ea typeface="標楷體" panose="03000509000000000000" pitchFamily="65" charset="-120"/>
              </a:rPr>
              <a:t> </a:t>
            </a:r>
            <a:r>
              <a:rPr lang="en-US" altLang="zh-TW" b="1" dirty="0">
                <a:latin typeface="標楷體" panose="03000509000000000000" pitchFamily="65" charset="-120"/>
                <a:ea typeface="標楷體" panose="03000509000000000000" pitchFamily="65" charset="-120"/>
              </a:rPr>
              <a:t>(13</a:t>
            </a:r>
            <a:r>
              <a:rPr lang="zh-TW" altLang="en-US" b="1" dirty="0">
                <a:latin typeface="標楷體" panose="03000509000000000000" pitchFamily="65" charset="-120"/>
                <a:ea typeface="標楷體" panose="03000509000000000000" pitchFamily="65" charset="-120"/>
              </a:rPr>
              <a:t>歲</a:t>
            </a:r>
            <a:r>
              <a:rPr lang="zh-TW" altLang="en-US" b="1" dirty="0">
                <a:latin typeface="標楷體" panose="03000509000000000000" pitchFamily="65" charset="-120"/>
                <a:ea typeface="標楷體" panose="03000509000000000000" pitchFamily="65" charset="-120"/>
                <a:sym typeface="Wingdings" panose="05000000000000000000" pitchFamily="2" charset="2"/>
              </a:rPr>
              <a:t></a:t>
            </a:r>
            <a:r>
              <a:rPr lang="en-US" altLang="zh-TW" b="1" dirty="0">
                <a:latin typeface="標楷體" panose="03000509000000000000" pitchFamily="65" charset="-120"/>
                <a:ea typeface="標楷體" panose="03000509000000000000" pitchFamily="65" charset="-120"/>
              </a:rPr>
              <a:t>)</a:t>
            </a:r>
          </a:p>
          <a:p>
            <a:endParaRPr lang="en-US" altLang="zh-TW" b="1" dirty="0">
              <a:latin typeface="標楷體" panose="03000509000000000000" pitchFamily="65" charset="-120"/>
              <a:ea typeface="標楷體" panose="03000509000000000000" pitchFamily="65" charset="-120"/>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8263" y="4581525"/>
            <a:ext cx="5265737"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693700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zh-TW" altLang="zh-TW" smtClean="0">
              <a:latin typeface="標楷體" panose="03000509000000000000" pitchFamily="65" charset="-120"/>
              <a:ea typeface="標楷體" panose="03000509000000000000" pitchFamily="65" charset="-120"/>
            </a:endParaRPr>
          </a:p>
        </p:txBody>
      </p:sp>
      <p:sp>
        <p:nvSpPr>
          <p:cNvPr id="16387" name="Rectangle 3"/>
          <p:cNvSpPr>
            <a:spLocks noGrp="1" noChangeArrowheads="1"/>
          </p:cNvSpPr>
          <p:nvPr>
            <p:ph idx="1"/>
          </p:nvPr>
        </p:nvSpPr>
        <p:spPr/>
        <p:txBody>
          <a:bodyPr/>
          <a:lstStyle/>
          <a:p>
            <a:pPr eaLnBrk="1" hangingPunct="1"/>
            <a:endParaRPr lang="zh-TW" altLang="zh-TW" smtClean="0"/>
          </a:p>
        </p:txBody>
      </p:sp>
      <p:pic>
        <p:nvPicPr>
          <p:cNvPr id="16388" name="Picture 4" descr="動作內容結構圖"/>
          <p:cNvPicPr>
            <a:picLocks noChangeAspect="1" noChangeArrowheads="1"/>
          </p:cNvPicPr>
          <p:nvPr/>
        </p:nvPicPr>
        <p:blipFill>
          <a:blip r:embed="rId2">
            <a:extLst>
              <a:ext uri="{28A0092B-C50C-407E-A947-70E740481C1C}">
                <a14:useLocalDpi xmlns:a14="http://schemas.microsoft.com/office/drawing/2010/main" val="0"/>
              </a:ext>
            </a:extLst>
          </a:blip>
          <a:srcRect l="21700" r="19711" b="11734"/>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8229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752600" y="533400"/>
            <a:ext cx="8915400" cy="1143000"/>
          </a:xfrm>
        </p:spPr>
        <p:txBody>
          <a:bodyPr/>
          <a:lstStyle/>
          <a:p>
            <a:pPr eaLnBrk="1" hangingPunct="1">
              <a:defRPr/>
            </a:pPr>
            <a:r>
              <a:rPr lang="zh-TW" altLang="en-US" sz="5100">
                <a:effectLst>
                  <a:outerShdw blurRad="38100" dist="38100" dir="2700000" algn="tl">
                    <a:srgbClr val="C0C0C0"/>
                  </a:outerShdw>
                </a:effectLst>
                <a:latin typeface="標楷體" panose="03000509000000000000" pitchFamily="65" charset="-120"/>
                <a:ea typeface="標楷體" panose="03000509000000000000" pitchFamily="65" charset="-120"/>
              </a:rPr>
              <a:t>常見專業團隊合作模式</a:t>
            </a:r>
            <a:endParaRPr lang="zh-TW" altLang="en-US" smtClean="0">
              <a:solidFill>
                <a:schemeClr val="tx1"/>
              </a:solidFill>
              <a:latin typeface="標楷體" panose="03000509000000000000" pitchFamily="65" charset="-120"/>
              <a:ea typeface="標楷體" panose="03000509000000000000" pitchFamily="65" charset="-120"/>
            </a:endParaRPr>
          </a:p>
        </p:txBody>
      </p:sp>
      <p:sp>
        <p:nvSpPr>
          <p:cNvPr id="41987" name="Rectangle 3"/>
          <p:cNvSpPr>
            <a:spLocks noGrp="1" noChangeArrowheads="1"/>
          </p:cNvSpPr>
          <p:nvPr>
            <p:ph idx="1"/>
          </p:nvPr>
        </p:nvSpPr>
        <p:spPr>
          <a:xfrm>
            <a:off x="1862138" y="1981201"/>
            <a:ext cx="8602662" cy="4543425"/>
          </a:xfrm>
        </p:spPr>
        <p:txBody>
          <a:bodyPr/>
          <a:lstStyle/>
          <a:p>
            <a:pPr eaLnBrk="1" hangingPunct="1">
              <a:lnSpc>
                <a:spcPct val="120000"/>
              </a:lnSpc>
              <a:spcBef>
                <a:spcPct val="25000"/>
              </a:spcBef>
              <a:spcAft>
                <a:spcPct val="25000"/>
              </a:spcAft>
              <a:buFont typeface="Wingdings" panose="05000000000000000000" pitchFamily="2" charset="2"/>
              <a:buNone/>
            </a:pPr>
            <a:r>
              <a:rPr lang="en-US" altLang="zh-TW" sz="3000" b="1">
                <a:latin typeface="標楷體" panose="03000509000000000000" pitchFamily="65" charset="-120"/>
                <a:ea typeface="標楷體" panose="03000509000000000000" pitchFamily="65" charset="-120"/>
              </a:rPr>
              <a:t>*</a:t>
            </a:r>
            <a:r>
              <a:rPr lang="zh-TW" altLang="en-US" sz="3000" b="1">
                <a:latin typeface="標楷體" panose="03000509000000000000" pitchFamily="65" charset="-120"/>
                <a:ea typeface="標楷體" panose="03000509000000000000" pitchFamily="65" charset="-120"/>
              </a:rPr>
              <a:t>多專業團隊模式（</a:t>
            </a:r>
            <a:r>
              <a:rPr lang="en-US" altLang="zh-TW" sz="3000" b="1">
                <a:latin typeface="標楷體" panose="03000509000000000000" pitchFamily="65" charset="-120"/>
                <a:ea typeface="標楷體" panose="03000509000000000000" pitchFamily="65" charset="-120"/>
              </a:rPr>
              <a:t>multi-disciplinary model</a:t>
            </a:r>
            <a:r>
              <a:rPr lang="zh-TW" altLang="en-US" sz="3000" b="1">
                <a:latin typeface="標楷體" panose="03000509000000000000" pitchFamily="65" charset="-120"/>
                <a:ea typeface="標楷體" panose="03000509000000000000" pitchFamily="65" charset="-120"/>
              </a:rPr>
              <a:t>）</a:t>
            </a:r>
          </a:p>
          <a:p>
            <a:pPr eaLnBrk="1" hangingPunct="1">
              <a:lnSpc>
                <a:spcPct val="120000"/>
              </a:lnSpc>
              <a:spcBef>
                <a:spcPct val="25000"/>
              </a:spcBef>
              <a:spcAft>
                <a:spcPct val="25000"/>
              </a:spcAft>
              <a:buFont typeface="Wingdings" panose="05000000000000000000" pitchFamily="2" charset="2"/>
              <a:buNone/>
            </a:pPr>
            <a:r>
              <a:rPr lang="zh-TW" altLang="en-US" sz="3000" b="1">
                <a:latin typeface="標楷體" panose="03000509000000000000" pitchFamily="65" charset="-120"/>
                <a:ea typeface="標楷體" panose="03000509000000000000" pitchFamily="65" charset="-120"/>
              </a:rPr>
              <a:t>*專業間團隊模式（</a:t>
            </a:r>
            <a:r>
              <a:rPr lang="en-US" altLang="zh-TW" sz="3000" b="1">
                <a:latin typeface="標楷體" panose="03000509000000000000" pitchFamily="65" charset="-120"/>
                <a:ea typeface="標楷體" panose="03000509000000000000" pitchFamily="65" charset="-120"/>
              </a:rPr>
              <a:t>inter-disciplinary model</a:t>
            </a:r>
            <a:r>
              <a:rPr lang="zh-TW" altLang="en-US" sz="3000" b="1">
                <a:latin typeface="標楷體" panose="03000509000000000000" pitchFamily="65" charset="-120"/>
                <a:ea typeface="標楷體" panose="03000509000000000000" pitchFamily="65" charset="-120"/>
              </a:rPr>
              <a:t>）</a:t>
            </a:r>
          </a:p>
          <a:p>
            <a:pPr eaLnBrk="1" hangingPunct="1">
              <a:lnSpc>
                <a:spcPct val="120000"/>
              </a:lnSpc>
              <a:spcBef>
                <a:spcPct val="25000"/>
              </a:spcBef>
              <a:spcAft>
                <a:spcPct val="25000"/>
              </a:spcAft>
              <a:buFont typeface="Wingdings" panose="05000000000000000000" pitchFamily="2" charset="2"/>
              <a:buNone/>
            </a:pPr>
            <a:r>
              <a:rPr lang="zh-TW" altLang="en-US" sz="3000" b="1">
                <a:latin typeface="標楷體" panose="03000509000000000000" pitchFamily="65" charset="-120"/>
                <a:ea typeface="標楷體" panose="03000509000000000000" pitchFamily="65" charset="-120"/>
              </a:rPr>
              <a:t>*跨專業團隊模式（</a:t>
            </a:r>
            <a:r>
              <a:rPr lang="en-US" altLang="zh-TW" sz="3000" b="1">
                <a:latin typeface="標楷體" panose="03000509000000000000" pitchFamily="65" charset="-120"/>
                <a:ea typeface="標楷體" panose="03000509000000000000" pitchFamily="65" charset="-120"/>
              </a:rPr>
              <a:t>trans-disciplinary model</a:t>
            </a:r>
            <a:r>
              <a:rPr lang="zh-TW" altLang="en-US" sz="3000" b="1">
                <a:latin typeface="標楷體" panose="03000509000000000000" pitchFamily="65" charset="-120"/>
                <a:ea typeface="標楷體" panose="03000509000000000000" pitchFamily="65" charset="-120"/>
              </a:rPr>
              <a:t>）</a:t>
            </a:r>
          </a:p>
          <a:p>
            <a:pPr eaLnBrk="1" hangingPunct="1">
              <a:lnSpc>
                <a:spcPct val="120000"/>
              </a:lnSpc>
              <a:spcBef>
                <a:spcPct val="25000"/>
              </a:spcBef>
              <a:spcAft>
                <a:spcPct val="25000"/>
              </a:spcAft>
              <a:buFont typeface="Wingdings" panose="05000000000000000000" pitchFamily="2" charset="2"/>
              <a:buNone/>
            </a:pPr>
            <a:r>
              <a:rPr lang="zh-TW" altLang="en-US" sz="3000" b="1">
                <a:latin typeface="標楷體" panose="03000509000000000000" pitchFamily="65" charset="-120"/>
                <a:ea typeface="標楷體" panose="03000509000000000000" pitchFamily="65" charset="-120"/>
              </a:rPr>
              <a:t>*合作式專業團隊模式（</a:t>
            </a:r>
            <a:r>
              <a:rPr lang="en-US" altLang="zh-TW" sz="3000" b="1">
                <a:latin typeface="標楷體" panose="03000509000000000000" pitchFamily="65" charset="-120"/>
                <a:ea typeface="標楷體" panose="03000509000000000000" pitchFamily="65" charset="-120"/>
              </a:rPr>
              <a:t>collaborate team model</a:t>
            </a:r>
            <a:r>
              <a:rPr lang="zh-TW" altLang="en-US" sz="3000" b="1">
                <a:latin typeface="標楷體" panose="03000509000000000000" pitchFamily="65" charset="-120"/>
                <a:ea typeface="標楷體" panose="03000509000000000000" pitchFamily="65" charset="-120"/>
              </a:rPr>
              <a:t>）</a:t>
            </a:r>
            <a:endParaRPr lang="zh-TW" altLang="en-US" sz="300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68295197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zh-TW" altLang="zh-TW" smtClean="0">
              <a:latin typeface="標楷體" panose="03000509000000000000" pitchFamily="65" charset="-120"/>
              <a:ea typeface="標楷體" panose="03000509000000000000" pitchFamily="65" charset="-120"/>
            </a:endParaRPr>
          </a:p>
        </p:txBody>
      </p:sp>
      <p:sp>
        <p:nvSpPr>
          <p:cNvPr id="17411" name="Rectangle 3"/>
          <p:cNvSpPr>
            <a:spLocks noGrp="1" noChangeArrowheads="1"/>
          </p:cNvSpPr>
          <p:nvPr>
            <p:ph idx="1"/>
          </p:nvPr>
        </p:nvSpPr>
        <p:spPr/>
        <p:txBody>
          <a:bodyPr/>
          <a:lstStyle/>
          <a:p>
            <a:pPr eaLnBrk="1" hangingPunct="1"/>
            <a:endParaRPr lang="zh-TW" altLang="zh-TW" smtClean="0"/>
          </a:p>
        </p:txBody>
      </p:sp>
      <p:pic>
        <p:nvPicPr>
          <p:cNvPr id="17412" name="Picture 4" descr="評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531813"/>
            <a:ext cx="7493000" cy="792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1156858"/>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640014" y="457200"/>
            <a:ext cx="7570787" cy="1371600"/>
          </a:xfrm>
        </p:spPr>
        <p:txBody>
          <a:bodyPr/>
          <a:lstStyle/>
          <a:p>
            <a:r>
              <a:rPr lang="zh-TW" altLang="en-US">
                <a:latin typeface="標楷體" panose="03000509000000000000" pitchFamily="65" charset="-120"/>
                <a:ea typeface="標楷體" panose="03000509000000000000" pitchFamily="65" charset="-120"/>
              </a:rPr>
              <a:t>功能性身體活動設計要領</a:t>
            </a:r>
          </a:p>
        </p:txBody>
      </p:sp>
      <p:sp>
        <p:nvSpPr>
          <p:cNvPr id="13315" name="Rectangle 3"/>
          <p:cNvSpPr>
            <a:spLocks noGrp="1" noChangeArrowheads="1"/>
          </p:cNvSpPr>
          <p:nvPr>
            <p:ph type="body" idx="1"/>
          </p:nvPr>
        </p:nvSpPr>
        <p:spPr/>
        <p:txBody>
          <a:bodyPr/>
          <a:lstStyle/>
          <a:p>
            <a:pPr>
              <a:buFont typeface="Wingdings" panose="05000000000000000000" pitchFamily="2" charset="2"/>
              <a:buNone/>
            </a:pPr>
            <a:r>
              <a:rPr lang="en-US" altLang="zh-TW" b="1" dirty="0">
                <a:latin typeface="標楷體" panose="03000509000000000000" pitchFamily="65" charset="-120"/>
                <a:ea typeface="標楷體" panose="03000509000000000000" pitchFamily="65" charset="-120"/>
              </a:rPr>
              <a:t>1.</a:t>
            </a:r>
            <a:r>
              <a:rPr lang="zh-TW" altLang="en-US" b="1" dirty="0">
                <a:latin typeface="標楷體" panose="03000509000000000000" pitchFamily="65" charset="-120"/>
                <a:ea typeface="標楷體" panose="03000509000000000000" pitchFamily="65" charset="-120"/>
              </a:rPr>
              <a:t>進行能力評估</a:t>
            </a:r>
            <a:r>
              <a:rPr lang="en-US" altLang="zh-TW" b="1" dirty="0">
                <a:latin typeface="標楷體" panose="03000509000000000000" pitchFamily="65" charset="-120"/>
                <a:ea typeface="標楷體" panose="03000509000000000000" pitchFamily="65" charset="-120"/>
              </a:rPr>
              <a:t>(assessment)</a:t>
            </a:r>
            <a:r>
              <a:rPr lang="zh-TW" altLang="en-US" b="1" dirty="0">
                <a:latin typeface="標楷體" panose="03000509000000000000" pitchFamily="65" charset="-120"/>
                <a:ea typeface="標楷體" panose="03000509000000000000" pitchFamily="65" charset="-120"/>
              </a:rPr>
              <a:t>：</a:t>
            </a:r>
            <a:r>
              <a:rPr lang="en-US" altLang="zh-TW" b="1" dirty="0">
                <a:latin typeface="標楷體" panose="03000509000000000000" pitchFamily="65" charset="-120"/>
                <a:ea typeface="標楷體" panose="03000509000000000000" pitchFamily="65" charset="-120"/>
              </a:rPr>
              <a:t>(1)</a:t>
            </a:r>
            <a:r>
              <a:rPr lang="zh-TW" altLang="en-US" b="1" dirty="0">
                <a:latin typeface="標楷體" panose="03000509000000000000" pitchFamily="65" charset="-120"/>
                <a:ea typeface="標楷體" panose="03000509000000000000" pitchFamily="65" charset="-120"/>
              </a:rPr>
              <a:t>觀察</a:t>
            </a:r>
            <a:r>
              <a:rPr lang="en-US" altLang="zh-TW" b="1" dirty="0">
                <a:latin typeface="標楷體" panose="03000509000000000000" pitchFamily="65" charset="-120"/>
                <a:ea typeface="標楷體" panose="03000509000000000000" pitchFamily="65" charset="-120"/>
              </a:rPr>
              <a:t>(2)</a:t>
            </a:r>
            <a:r>
              <a:rPr lang="zh-TW" altLang="en-US" b="1" dirty="0">
                <a:latin typeface="標楷體" panose="03000509000000000000" pitchFamily="65" charset="-120"/>
                <a:ea typeface="標楷體" panose="03000509000000000000" pitchFamily="65" charset="-120"/>
              </a:rPr>
              <a:t>檢測</a:t>
            </a:r>
          </a:p>
          <a:p>
            <a:pPr>
              <a:buFont typeface="Wingdings" panose="05000000000000000000" pitchFamily="2" charset="2"/>
              <a:buNone/>
            </a:pPr>
            <a:r>
              <a:rPr lang="en-US" altLang="zh-TW" b="1" dirty="0">
                <a:latin typeface="標楷體" panose="03000509000000000000" pitchFamily="65" charset="-120"/>
                <a:ea typeface="標楷體" panose="03000509000000000000" pitchFamily="65" charset="-120"/>
              </a:rPr>
              <a:t>2.</a:t>
            </a:r>
            <a:r>
              <a:rPr lang="zh-TW" altLang="en-US" b="1" dirty="0">
                <a:latin typeface="標楷體" panose="03000509000000000000" pitchFamily="65" charset="-120"/>
                <a:ea typeface="標楷體" panose="03000509000000000000" pitchFamily="65" charset="-120"/>
              </a:rPr>
              <a:t>進行工作分析</a:t>
            </a:r>
            <a:r>
              <a:rPr lang="en-US" altLang="zh-TW" b="1" dirty="0">
                <a:latin typeface="標楷體" panose="03000509000000000000" pitchFamily="65" charset="-120"/>
                <a:ea typeface="標楷體" panose="03000509000000000000" pitchFamily="65" charset="-120"/>
              </a:rPr>
              <a:t>(task analysis)</a:t>
            </a:r>
            <a:r>
              <a:rPr lang="zh-TW" altLang="en-US" b="1" dirty="0">
                <a:latin typeface="標楷體" panose="03000509000000000000" pitchFamily="65" charset="-120"/>
                <a:ea typeface="標楷體" panose="03000509000000000000" pitchFamily="65" charset="-120"/>
              </a:rPr>
              <a:t>：</a:t>
            </a:r>
            <a:r>
              <a:rPr lang="en-US" altLang="zh-TW" b="1" dirty="0">
                <a:latin typeface="標楷體" panose="03000509000000000000" pitchFamily="65" charset="-120"/>
                <a:ea typeface="標楷體" panose="03000509000000000000" pitchFamily="65" charset="-120"/>
              </a:rPr>
              <a:t>(1)</a:t>
            </a:r>
            <a:r>
              <a:rPr lang="zh-TW" altLang="en-US" b="1" dirty="0">
                <a:latin typeface="標楷體" panose="03000509000000000000" pitchFamily="65" charset="-120"/>
                <a:ea typeface="標楷體" panose="03000509000000000000" pitchFamily="65" charset="-120"/>
              </a:rPr>
              <a:t>發展式</a:t>
            </a:r>
            <a:r>
              <a:rPr lang="en-US" altLang="zh-TW" b="1" dirty="0">
                <a:latin typeface="標楷體" panose="03000509000000000000" pitchFamily="65" charset="-120"/>
                <a:ea typeface="標楷體" panose="03000509000000000000" pitchFamily="65" charset="-120"/>
              </a:rPr>
              <a:t>(2) </a:t>
            </a:r>
            <a:r>
              <a:rPr lang="zh-TW" altLang="en-US" b="1" dirty="0">
                <a:latin typeface="標楷體" panose="03000509000000000000" pitchFamily="65" charset="-120"/>
                <a:ea typeface="標楷體" panose="03000509000000000000" pitchFamily="65" charset="-120"/>
              </a:rPr>
              <a:t>生態式</a:t>
            </a:r>
          </a:p>
          <a:p>
            <a:pPr>
              <a:buFont typeface="Wingdings" panose="05000000000000000000" pitchFamily="2" charset="2"/>
              <a:buNone/>
            </a:pPr>
            <a:r>
              <a:rPr lang="en-US" altLang="zh-TW" b="1" dirty="0">
                <a:latin typeface="標楷體" panose="03000509000000000000" pitchFamily="65" charset="-120"/>
                <a:ea typeface="標楷體" panose="03000509000000000000" pitchFamily="65" charset="-120"/>
              </a:rPr>
              <a:t>3.</a:t>
            </a:r>
            <a:r>
              <a:rPr lang="zh-TW" altLang="en-US" b="1" dirty="0">
                <a:latin typeface="標楷體" panose="03000509000000000000" pitchFamily="65" charset="-120"/>
                <a:ea typeface="標楷體" panose="03000509000000000000" pitchFamily="65" charset="-120"/>
              </a:rPr>
              <a:t>偵察關鍵性”限制”</a:t>
            </a:r>
            <a:r>
              <a:rPr lang="en-US" altLang="zh-TW" b="1" dirty="0">
                <a:latin typeface="標楷體" panose="03000509000000000000" pitchFamily="65" charset="-120"/>
                <a:ea typeface="標楷體" panose="03000509000000000000" pitchFamily="65" charset="-120"/>
              </a:rPr>
              <a:t>(constraints)</a:t>
            </a:r>
            <a:r>
              <a:rPr lang="zh-TW" altLang="en-US" b="1" dirty="0">
                <a:latin typeface="標楷體" panose="03000509000000000000" pitchFamily="65" charset="-120"/>
                <a:ea typeface="標楷體" panose="03000509000000000000" pitchFamily="65" charset="-120"/>
              </a:rPr>
              <a:t>因素</a:t>
            </a:r>
            <a:r>
              <a:rPr lang="zh-TW" altLang="en-US" b="1" dirty="0" smtClean="0">
                <a:latin typeface="標楷體" panose="03000509000000000000" pitchFamily="65" charset="-120"/>
                <a:ea typeface="標楷體" panose="03000509000000000000" pitchFamily="65" charset="-120"/>
              </a:rPr>
              <a:t>：</a:t>
            </a:r>
            <a:endParaRPr lang="en-US" altLang="zh-TW" b="1" dirty="0" smtClean="0">
              <a:latin typeface="標楷體" panose="03000509000000000000" pitchFamily="65" charset="-120"/>
              <a:ea typeface="標楷體" panose="03000509000000000000" pitchFamily="65" charset="-120"/>
            </a:endParaRPr>
          </a:p>
          <a:p>
            <a:pPr>
              <a:buFont typeface="Wingdings" panose="05000000000000000000" pitchFamily="2" charset="2"/>
              <a:buNone/>
            </a:pPr>
            <a:r>
              <a:rPr lang="en-US" altLang="zh-TW" b="1" dirty="0" smtClean="0">
                <a:latin typeface="標楷體" panose="03000509000000000000" pitchFamily="65" charset="-120"/>
                <a:ea typeface="標楷體" panose="03000509000000000000" pitchFamily="65" charset="-120"/>
              </a:rPr>
              <a:t>(</a:t>
            </a:r>
            <a:r>
              <a:rPr lang="en-US" altLang="zh-TW" b="1" dirty="0">
                <a:latin typeface="標楷體" panose="03000509000000000000" pitchFamily="65" charset="-120"/>
                <a:ea typeface="標楷體" panose="03000509000000000000" pitchFamily="65" charset="-120"/>
              </a:rPr>
              <a:t>1)</a:t>
            </a:r>
            <a:r>
              <a:rPr lang="zh-TW" altLang="en-US" b="1" dirty="0">
                <a:latin typeface="標楷體" panose="03000509000000000000" pitchFamily="65" charset="-120"/>
                <a:ea typeface="標楷體" panose="03000509000000000000" pitchFamily="65" charset="-120"/>
              </a:rPr>
              <a:t>環境</a:t>
            </a:r>
            <a:r>
              <a:rPr lang="en-US" altLang="zh-TW" b="1" dirty="0">
                <a:latin typeface="標楷體" panose="03000509000000000000" pitchFamily="65" charset="-120"/>
                <a:ea typeface="標楷體" panose="03000509000000000000" pitchFamily="65" charset="-120"/>
              </a:rPr>
              <a:t>(2)</a:t>
            </a:r>
            <a:r>
              <a:rPr lang="zh-TW" altLang="en-US" b="1" dirty="0">
                <a:latin typeface="標楷體" panose="03000509000000000000" pitchFamily="65" charset="-120"/>
                <a:ea typeface="標楷體" panose="03000509000000000000" pitchFamily="65" charset="-120"/>
              </a:rPr>
              <a:t>工作</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任務</a:t>
            </a:r>
            <a:r>
              <a:rPr lang="en-US" altLang="zh-TW" b="1" dirty="0">
                <a:latin typeface="標楷體" panose="03000509000000000000" pitchFamily="65" charset="-120"/>
                <a:ea typeface="標楷體" panose="03000509000000000000" pitchFamily="65" charset="-120"/>
              </a:rPr>
              <a:t>(3)</a:t>
            </a:r>
            <a:r>
              <a:rPr lang="zh-TW" altLang="en-US" b="1" dirty="0">
                <a:latin typeface="標楷體" panose="03000509000000000000" pitchFamily="65" charset="-120"/>
                <a:ea typeface="標楷體" panose="03000509000000000000" pitchFamily="65" charset="-120"/>
              </a:rPr>
              <a:t>個體</a:t>
            </a:r>
          </a:p>
          <a:p>
            <a:pPr>
              <a:buFont typeface="Wingdings" panose="05000000000000000000" pitchFamily="2" charset="2"/>
              <a:buNone/>
            </a:pPr>
            <a:r>
              <a:rPr lang="en-US" altLang="zh-TW" b="1" dirty="0">
                <a:latin typeface="標楷體" panose="03000509000000000000" pitchFamily="65" charset="-120"/>
                <a:ea typeface="標楷體" panose="03000509000000000000" pitchFamily="65" charset="-120"/>
              </a:rPr>
              <a:t>4.</a:t>
            </a:r>
            <a:r>
              <a:rPr lang="zh-TW" altLang="en-US" b="1" dirty="0">
                <a:latin typeface="標楷體" panose="03000509000000000000" pitchFamily="65" charset="-120"/>
                <a:ea typeface="標楷體" panose="03000509000000000000" pitchFamily="65" charset="-120"/>
              </a:rPr>
              <a:t>改變環境限制與工作限制：從能夠做的</a:t>
            </a:r>
            <a:r>
              <a:rPr lang="zh-TW" altLang="en-US" b="1" dirty="0" smtClean="0">
                <a:latin typeface="標楷體" panose="03000509000000000000" pitchFamily="65" charset="-120"/>
                <a:ea typeface="標楷體" panose="03000509000000000000" pitchFamily="65" charset="-120"/>
              </a:rPr>
              <a:t>做起</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2307868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4"/>
          <p:cNvSpPr>
            <a:spLocks noGrp="1"/>
          </p:cNvSpPr>
          <p:nvPr>
            <p:ph type="sldNum" sz="quarter" idx="11"/>
          </p:nvPr>
        </p:nvSpPr>
        <p:spPr/>
        <p:txBody>
          <a:bodyPr/>
          <a:lstStyle/>
          <a:p>
            <a:fld id="{DF2085ED-5305-4770-BD78-51FDBDB96123}" type="slidenum">
              <a:rPr lang="en-US" altLang="zh-TW"/>
              <a:pPr/>
              <a:t>82</a:t>
            </a:fld>
            <a:endParaRPr lang="en-US" altLang="zh-TW"/>
          </a:p>
        </p:txBody>
      </p:sp>
      <p:sp>
        <p:nvSpPr>
          <p:cNvPr id="14338" name="Rectangle 2"/>
          <p:cNvSpPr>
            <a:spLocks noGrp="1" noChangeArrowheads="1"/>
          </p:cNvSpPr>
          <p:nvPr>
            <p:ph type="title"/>
          </p:nvPr>
        </p:nvSpPr>
        <p:spPr>
          <a:xfrm>
            <a:off x="2640014" y="457200"/>
            <a:ext cx="7570787" cy="1371600"/>
          </a:xfrm>
        </p:spPr>
        <p:txBody>
          <a:bodyPr/>
          <a:lstStyle/>
          <a:p>
            <a:r>
              <a:rPr lang="zh-TW" altLang="en-US" dirty="0">
                <a:latin typeface="標楷體" panose="03000509000000000000" pitchFamily="65" charset="-120"/>
                <a:ea typeface="標楷體" panose="03000509000000000000" pitchFamily="65" charset="-120"/>
              </a:rPr>
              <a:t>功能性身體活動設計要領</a:t>
            </a:r>
          </a:p>
        </p:txBody>
      </p:sp>
      <p:sp>
        <p:nvSpPr>
          <p:cNvPr id="14339" name="Rectangle 3"/>
          <p:cNvSpPr>
            <a:spLocks noGrp="1" noChangeArrowheads="1"/>
          </p:cNvSpPr>
          <p:nvPr>
            <p:ph type="body" idx="1"/>
          </p:nvPr>
        </p:nvSpPr>
        <p:spPr/>
        <p:txBody>
          <a:bodyPr/>
          <a:lstStyle/>
          <a:p>
            <a:pPr>
              <a:lnSpc>
                <a:spcPct val="90000"/>
              </a:lnSpc>
              <a:buFont typeface="Wingdings" panose="05000000000000000000" pitchFamily="2" charset="2"/>
              <a:buNone/>
            </a:pPr>
            <a:r>
              <a:rPr lang="en-US" altLang="zh-TW" b="1" dirty="0">
                <a:latin typeface="標楷體" panose="03000509000000000000" pitchFamily="65" charset="-120"/>
                <a:ea typeface="標楷體" panose="03000509000000000000" pitchFamily="65" charset="-120"/>
              </a:rPr>
              <a:t>5.</a:t>
            </a:r>
            <a:r>
              <a:rPr lang="zh-TW" altLang="en-US" b="1" dirty="0">
                <a:latin typeface="標楷體" panose="03000509000000000000" pitchFamily="65" charset="-120"/>
                <a:ea typeface="標楷體" panose="03000509000000000000" pitchFamily="65" charset="-120"/>
              </a:rPr>
              <a:t>應用”環境賦使”</a:t>
            </a:r>
            <a:r>
              <a:rPr lang="en-US" altLang="zh-TW" b="1" dirty="0">
                <a:latin typeface="標楷體" panose="03000509000000000000" pitchFamily="65" charset="-120"/>
                <a:ea typeface="標楷體" panose="03000509000000000000" pitchFamily="65" charset="-120"/>
              </a:rPr>
              <a:t>(affordance)</a:t>
            </a:r>
            <a:r>
              <a:rPr lang="zh-TW" altLang="en-US" b="1" dirty="0">
                <a:latin typeface="標楷體" panose="03000509000000000000" pitchFamily="65" charset="-120"/>
                <a:ea typeface="標楷體" panose="03000509000000000000" pitchFamily="65" charset="-120"/>
              </a:rPr>
              <a:t>觀念</a:t>
            </a:r>
            <a:endParaRPr lang="zh-TW" altLang="en-US" dirty="0">
              <a:latin typeface="標楷體" panose="03000509000000000000" pitchFamily="65" charset="-120"/>
              <a:ea typeface="標楷體" panose="03000509000000000000" pitchFamily="65" charset="-120"/>
            </a:endParaRPr>
          </a:p>
          <a:p>
            <a:pPr>
              <a:lnSpc>
                <a:spcPct val="90000"/>
              </a:lnSpc>
              <a:buFont typeface="Wingdings" panose="05000000000000000000" pitchFamily="2" charset="2"/>
              <a:buNone/>
            </a:pPr>
            <a:r>
              <a:rPr lang="en-US" altLang="zh-TW" b="1" dirty="0">
                <a:latin typeface="標楷體" panose="03000509000000000000" pitchFamily="65" charset="-120"/>
                <a:ea typeface="標楷體" panose="03000509000000000000" pitchFamily="65" charset="-120"/>
              </a:rPr>
              <a:t>6.</a:t>
            </a:r>
            <a:r>
              <a:rPr lang="zh-TW" altLang="en-US" b="1" dirty="0">
                <a:latin typeface="標楷體" panose="03000509000000000000" pitchFamily="65" charset="-120"/>
                <a:ea typeface="標楷體" panose="03000509000000000000" pitchFamily="65" charset="-120"/>
              </a:rPr>
              <a:t>考量發展適宜性</a:t>
            </a:r>
          </a:p>
          <a:p>
            <a:pPr>
              <a:lnSpc>
                <a:spcPct val="90000"/>
              </a:lnSpc>
              <a:buFont typeface="Wingdings" panose="05000000000000000000" pitchFamily="2" charset="2"/>
              <a:buNone/>
            </a:pPr>
            <a:r>
              <a:rPr lang="en-US" altLang="zh-TW" b="1" dirty="0">
                <a:latin typeface="標楷體" panose="03000509000000000000" pitchFamily="65" charset="-120"/>
                <a:ea typeface="標楷體" panose="03000509000000000000" pitchFamily="65" charset="-120"/>
              </a:rPr>
              <a:t>7.</a:t>
            </a:r>
            <a:r>
              <a:rPr lang="zh-TW" altLang="en-US" b="1" dirty="0">
                <a:latin typeface="標楷體" panose="03000509000000000000" pitchFamily="65" charset="-120"/>
                <a:ea typeface="標楷體" panose="03000509000000000000" pitchFamily="65" charset="-120"/>
              </a:rPr>
              <a:t>應用行為管理</a:t>
            </a:r>
            <a:r>
              <a:rPr lang="en-US" altLang="zh-TW" b="1" dirty="0">
                <a:latin typeface="標楷體" panose="03000509000000000000" pitchFamily="65" charset="-120"/>
                <a:ea typeface="標楷體" panose="03000509000000000000" pitchFamily="65" charset="-120"/>
              </a:rPr>
              <a:t>(behavior management) </a:t>
            </a:r>
            <a:r>
              <a:rPr lang="zh-TW" altLang="en-US" b="1" dirty="0">
                <a:latin typeface="標楷體" panose="03000509000000000000" pitchFamily="65" charset="-120"/>
                <a:ea typeface="標楷體" panose="03000509000000000000" pitchFamily="65" charset="-120"/>
              </a:rPr>
              <a:t>原則</a:t>
            </a:r>
          </a:p>
          <a:p>
            <a:pPr>
              <a:lnSpc>
                <a:spcPct val="90000"/>
              </a:lnSpc>
              <a:buFont typeface="Wingdings" panose="05000000000000000000" pitchFamily="2" charset="2"/>
              <a:buNone/>
            </a:pPr>
            <a:r>
              <a:rPr lang="en-US" altLang="zh-TW" b="1" dirty="0">
                <a:latin typeface="標楷體" panose="03000509000000000000" pitchFamily="65" charset="-120"/>
                <a:ea typeface="標楷體" panose="03000509000000000000" pitchFamily="65" charset="-120"/>
              </a:rPr>
              <a:t>8.</a:t>
            </a:r>
            <a:r>
              <a:rPr lang="zh-TW" altLang="en-US" b="1" dirty="0">
                <a:latin typeface="標楷體" panose="03000509000000000000" pitchFamily="65" charset="-120"/>
                <a:ea typeface="標楷體" panose="03000509000000000000" pitchFamily="65" charset="-120"/>
              </a:rPr>
              <a:t>應用動作學習理論</a:t>
            </a:r>
          </a:p>
          <a:p>
            <a:pPr>
              <a:lnSpc>
                <a:spcPct val="90000"/>
              </a:lnSpc>
              <a:buFont typeface="Wingdings" panose="05000000000000000000" pitchFamily="2" charset="2"/>
              <a:buNone/>
            </a:pPr>
            <a:r>
              <a:rPr lang="en-US" altLang="zh-TW" b="1" dirty="0">
                <a:latin typeface="標楷體" panose="03000509000000000000" pitchFamily="65" charset="-120"/>
                <a:ea typeface="標楷體" panose="03000509000000000000" pitchFamily="65" charset="-120"/>
              </a:rPr>
              <a:t>9.</a:t>
            </a:r>
            <a:r>
              <a:rPr lang="zh-TW" altLang="en-US" b="1" dirty="0">
                <a:latin typeface="標楷體" panose="03000509000000000000" pitchFamily="65" charset="-120"/>
                <a:ea typeface="標楷體" panose="03000509000000000000" pitchFamily="65" charset="-120"/>
              </a:rPr>
              <a:t>從遊戲中快樂學習</a:t>
            </a:r>
          </a:p>
          <a:p>
            <a:pPr>
              <a:lnSpc>
                <a:spcPct val="90000"/>
              </a:lnSpc>
              <a:buFont typeface="Wingdings" panose="05000000000000000000" pitchFamily="2" charset="2"/>
              <a:buNone/>
            </a:pPr>
            <a:r>
              <a:rPr lang="en-US" altLang="zh-TW" b="1" dirty="0">
                <a:latin typeface="標楷體" panose="03000509000000000000" pitchFamily="65" charset="-120"/>
                <a:ea typeface="標楷體" panose="03000509000000000000" pitchFamily="65" charset="-120"/>
              </a:rPr>
              <a:t>10.</a:t>
            </a:r>
            <a:r>
              <a:rPr lang="zh-TW" altLang="en-US" b="1" dirty="0">
                <a:latin typeface="標楷體" panose="03000509000000000000" pitchFamily="65" charset="-120"/>
                <a:ea typeface="標楷體" panose="03000509000000000000" pitchFamily="65" charset="-120"/>
              </a:rPr>
              <a:t>結合</a:t>
            </a:r>
            <a:r>
              <a:rPr lang="en-US" altLang="zh-TW" b="1" dirty="0">
                <a:latin typeface="標楷體" panose="03000509000000000000" pitchFamily="65" charset="-120"/>
                <a:ea typeface="標楷體" panose="03000509000000000000" pitchFamily="65" charset="-120"/>
              </a:rPr>
              <a:t>IEP</a:t>
            </a:r>
            <a:r>
              <a:rPr lang="zh-TW" altLang="en-US" b="1" dirty="0">
                <a:latin typeface="標楷體" panose="03000509000000000000" pitchFamily="65" charset="-120"/>
                <a:ea typeface="標楷體" panose="03000509000000000000" pitchFamily="65" charset="-120"/>
              </a:rPr>
              <a:t>，朝向功能性訓練</a:t>
            </a:r>
          </a:p>
          <a:p>
            <a:pPr>
              <a:lnSpc>
                <a:spcPct val="90000"/>
              </a:lnSpc>
            </a:pPr>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596808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527852" y="731838"/>
            <a:ext cx="8229600" cy="557212"/>
          </a:xfrm>
        </p:spPr>
        <p:txBody>
          <a:bodyPr>
            <a:normAutofit fontScale="90000"/>
          </a:bodyPr>
          <a:lstStyle/>
          <a:p>
            <a:pPr eaLnBrk="1" hangingPunct="1"/>
            <a:r>
              <a:rPr lang="zh-TW" altLang="en-US" sz="4000" dirty="0">
                <a:solidFill>
                  <a:schemeClr val="accent1"/>
                </a:solidFill>
                <a:latin typeface="標楷體" panose="03000509000000000000" pitchFamily="65" charset="-120"/>
                <a:ea typeface="標楷體" panose="03000509000000000000" pitchFamily="65" charset="-120"/>
              </a:rPr>
              <a:t>遊戲</a:t>
            </a:r>
            <a:r>
              <a:rPr lang="zh-TW" altLang="en-US" sz="4000" dirty="0">
                <a:latin typeface="標楷體" panose="03000509000000000000" pitchFamily="65" charset="-120"/>
                <a:ea typeface="標楷體" panose="03000509000000000000" pitchFamily="65" charset="-120"/>
              </a:rPr>
              <a:t>設計概念</a:t>
            </a:r>
          </a:p>
        </p:txBody>
      </p:sp>
      <p:sp>
        <p:nvSpPr>
          <p:cNvPr id="21507" name="Rectangle 3"/>
          <p:cNvSpPr>
            <a:spLocks noGrp="1" noChangeArrowheads="1"/>
          </p:cNvSpPr>
          <p:nvPr>
            <p:ph idx="1"/>
          </p:nvPr>
        </p:nvSpPr>
        <p:spPr>
          <a:xfrm>
            <a:off x="1853165" y="2021026"/>
            <a:ext cx="8229600" cy="4616450"/>
          </a:xfrm>
        </p:spPr>
        <p:txBody>
          <a:bodyPr/>
          <a:lstStyle/>
          <a:p>
            <a:pPr eaLnBrk="1" hangingPunct="1">
              <a:lnSpc>
                <a:spcPct val="80000"/>
              </a:lnSpc>
            </a:pPr>
            <a:r>
              <a:rPr lang="en-US" altLang="zh-TW" sz="3600" dirty="0">
                <a:latin typeface="標楷體" panose="03000509000000000000" pitchFamily="65" charset="-120"/>
                <a:ea typeface="標楷體" panose="03000509000000000000" pitchFamily="65" charset="-120"/>
              </a:rPr>
              <a:t>1.</a:t>
            </a:r>
            <a:r>
              <a:rPr lang="zh-TW" altLang="en-US" sz="3600" dirty="0">
                <a:solidFill>
                  <a:srgbClr val="DB0303"/>
                </a:solidFill>
                <a:latin typeface="標楷體" panose="03000509000000000000" pitchFamily="65" charset="-120"/>
                <a:ea typeface="標楷體" panose="03000509000000000000" pitchFamily="65" charset="-120"/>
              </a:rPr>
              <a:t>遊戲者</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需要多少人參與、讓每個人了解在遊戲中扮演的角色。</a:t>
            </a:r>
          </a:p>
          <a:p>
            <a:pPr eaLnBrk="1" hangingPunct="1">
              <a:lnSpc>
                <a:spcPct val="80000"/>
              </a:lnSpc>
            </a:pPr>
            <a:r>
              <a:rPr lang="en-US" altLang="zh-TW" sz="3600" dirty="0">
                <a:latin typeface="標楷體" panose="03000509000000000000" pitchFamily="65" charset="-120"/>
                <a:ea typeface="標楷體" panose="03000509000000000000" pitchFamily="65" charset="-120"/>
              </a:rPr>
              <a:t>2.</a:t>
            </a:r>
            <a:r>
              <a:rPr lang="zh-TW" altLang="en-US" sz="3600" dirty="0">
                <a:solidFill>
                  <a:srgbClr val="DB0303"/>
                </a:solidFill>
                <a:latin typeface="標楷體" panose="03000509000000000000" pitchFamily="65" charset="-120"/>
                <a:ea typeface="標楷體" panose="03000509000000000000" pitchFamily="65" charset="-120"/>
              </a:rPr>
              <a:t>設備</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利用適合的設備設計符合程度的遊戲、教導安全的使用設備與愛護設備。</a:t>
            </a:r>
          </a:p>
          <a:p>
            <a:pPr eaLnBrk="1" hangingPunct="1">
              <a:lnSpc>
                <a:spcPct val="80000"/>
              </a:lnSpc>
            </a:pPr>
            <a:r>
              <a:rPr lang="en-US" altLang="zh-TW" sz="3600" dirty="0">
                <a:latin typeface="標楷體" panose="03000509000000000000" pitchFamily="65" charset="-120"/>
                <a:ea typeface="標楷體" panose="03000509000000000000" pitchFamily="65" charset="-120"/>
              </a:rPr>
              <a:t>3.</a:t>
            </a:r>
            <a:r>
              <a:rPr lang="zh-TW" altLang="en-US" sz="3600" dirty="0">
                <a:solidFill>
                  <a:srgbClr val="DB0303"/>
                </a:solidFill>
                <a:latin typeface="標楷體" panose="03000509000000000000" pitchFamily="65" charset="-120"/>
                <a:ea typeface="標楷體" panose="03000509000000000000" pitchFamily="65" charset="-120"/>
              </a:rPr>
              <a:t>動作</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將要訓練的動作技能</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例如走、跑、步伐、伸展、彎曲、平衡、投擲、踢、打擊等等</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融入在遊戲的設計中。</a:t>
            </a:r>
          </a:p>
        </p:txBody>
      </p:sp>
    </p:spTree>
    <p:extLst>
      <p:ext uri="{BB962C8B-B14F-4D97-AF65-F5344CB8AC3E}">
        <p14:creationId xmlns:p14="http://schemas.microsoft.com/office/powerpoint/2010/main" val="129424270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587487" y="672204"/>
            <a:ext cx="8229600" cy="557212"/>
          </a:xfrm>
        </p:spPr>
        <p:txBody>
          <a:bodyPr>
            <a:normAutofit fontScale="90000"/>
          </a:bodyPr>
          <a:lstStyle/>
          <a:p>
            <a:pPr eaLnBrk="1" hangingPunct="1"/>
            <a:r>
              <a:rPr lang="zh-TW" altLang="en-US" sz="4000">
                <a:latin typeface="標楷體" panose="03000509000000000000" pitchFamily="65" charset="-120"/>
                <a:ea typeface="標楷體" panose="03000509000000000000" pitchFamily="65" charset="-120"/>
              </a:rPr>
              <a:t>遊戲設計概念</a:t>
            </a:r>
          </a:p>
        </p:txBody>
      </p:sp>
      <p:sp>
        <p:nvSpPr>
          <p:cNvPr id="22531" name="Rectangle 3"/>
          <p:cNvSpPr>
            <a:spLocks noGrp="1" noChangeArrowheads="1"/>
          </p:cNvSpPr>
          <p:nvPr>
            <p:ph idx="1"/>
          </p:nvPr>
        </p:nvSpPr>
        <p:spPr>
          <a:xfrm>
            <a:off x="1942618" y="1941513"/>
            <a:ext cx="8229600" cy="4616450"/>
          </a:xfrm>
        </p:spPr>
        <p:txBody>
          <a:bodyPr>
            <a:normAutofit lnSpcReduction="10000"/>
          </a:bodyPr>
          <a:lstStyle/>
          <a:p>
            <a:pPr eaLnBrk="1" hangingPunct="1">
              <a:lnSpc>
                <a:spcPct val="80000"/>
              </a:lnSpc>
            </a:pPr>
            <a:r>
              <a:rPr lang="en-US" altLang="zh-TW" sz="3700" dirty="0">
                <a:latin typeface="標楷體" panose="03000509000000000000" pitchFamily="65" charset="-120"/>
                <a:ea typeface="標楷體" panose="03000509000000000000" pitchFamily="65" charset="-120"/>
              </a:rPr>
              <a:t>4.</a:t>
            </a:r>
            <a:r>
              <a:rPr lang="zh-TW" altLang="en-US" sz="3700" dirty="0">
                <a:solidFill>
                  <a:srgbClr val="DB0303"/>
                </a:solidFill>
                <a:latin typeface="標楷體" panose="03000509000000000000" pitchFamily="65" charset="-120"/>
                <a:ea typeface="標楷體" panose="03000509000000000000" pitchFamily="65" charset="-120"/>
              </a:rPr>
              <a:t>組織方式</a:t>
            </a:r>
            <a:r>
              <a:rPr lang="en-US" altLang="zh-TW" sz="3700" dirty="0">
                <a:latin typeface="標楷體" panose="03000509000000000000" pitchFamily="65" charset="-120"/>
                <a:ea typeface="標楷體" panose="03000509000000000000" pitchFamily="65" charset="-120"/>
              </a:rPr>
              <a:t>: </a:t>
            </a:r>
            <a:r>
              <a:rPr lang="zh-TW" altLang="en-US" sz="3700" dirty="0">
                <a:latin typeface="標楷體" panose="03000509000000000000" pitchFamily="65" charset="-120"/>
                <a:ea typeface="標楷體" panose="03000509000000000000" pitchFamily="65" charset="-120"/>
              </a:rPr>
              <a:t>能讓學員能排出正確的</a:t>
            </a:r>
            <a:r>
              <a:rPr lang="zh-TW" altLang="en-US" sz="3700" u="sng" dirty="0">
                <a:latin typeface="標楷體" panose="03000509000000000000" pitchFamily="65" charset="-120"/>
                <a:ea typeface="標楷體" panose="03000509000000000000" pitchFamily="65" charset="-120"/>
              </a:rPr>
              <a:t>隊形</a:t>
            </a:r>
            <a:r>
              <a:rPr lang="zh-TW" altLang="en-US" sz="3700" dirty="0">
                <a:latin typeface="標楷體" panose="03000509000000000000" pitchFamily="65" charset="-120"/>
                <a:ea typeface="標楷體" panose="03000509000000000000" pitchFamily="65" charset="-120"/>
              </a:rPr>
              <a:t>或在適當的地方</a:t>
            </a:r>
            <a:r>
              <a:rPr lang="zh-TW" altLang="en-US" sz="3700" u="sng" dirty="0">
                <a:latin typeface="標楷體" panose="03000509000000000000" pitchFamily="65" charset="-120"/>
                <a:ea typeface="標楷體" panose="03000509000000000000" pitchFamily="65" charset="-120"/>
              </a:rPr>
              <a:t>等待或輪流</a:t>
            </a:r>
            <a:r>
              <a:rPr lang="zh-TW" altLang="en-US" sz="3700" dirty="0">
                <a:latin typeface="標楷體" panose="03000509000000000000" pitchFamily="65" charset="-120"/>
                <a:ea typeface="標楷體" panose="03000509000000000000" pitchFamily="65" charset="-120"/>
              </a:rPr>
              <a:t>到指定位置。</a:t>
            </a:r>
          </a:p>
          <a:p>
            <a:pPr eaLnBrk="1" hangingPunct="1">
              <a:lnSpc>
                <a:spcPct val="80000"/>
              </a:lnSpc>
            </a:pPr>
            <a:r>
              <a:rPr lang="en-US" altLang="zh-TW" sz="3700" dirty="0">
                <a:latin typeface="標楷體" panose="03000509000000000000" pitchFamily="65" charset="-120"/>
                <a:ea typeface="標楷體" panose="03000509000000000000" pitchFamily="65" charset="-120"/>
              </a:rPr>
              <a:t>5.</a:t>
            </a:r>
            <a:r>
              <a:rPr lang="zh-TW" altLang="en-US" sz="3700" dirty="0">
                <a:solidFill>
                  <a:srgbClr val="DB0303"/>
                </a:solidFill>
                <a:latin typeface="標楷體" panose="03000509000000000000" pitchFamily="65" charset="-120"/>
                <a:ea typeface="標楷體" panose="03000509000000000000" pitchFamily="65" charset="-120"/>
              </a:rPr>
              <a:t>限制或規則</a:t>
            </a:r>
            <a:r>
              <a:rPr lang="en-US" altLang="zh-TW" sz="3700" dirty="0">
                <a:latin typeface="標楷體" panose="03000509000000000000" pitchFamily="65" charset="-120"/>
                <a:ea typeface="標楷體" panose="03000509000000000000" pitchFamily="65" charset="-120"/>
              </a:rPr>
              <a:t>:</a:t>
            </a:r>
            <a:r>
              <a:rPr lang="zh-TW" altLang="en-US" sz="3700" dirty="0">
                <a:latin typeface="標楷體" panose="03000509000000000000" pitchFamily="65" charset="-120"/>
                <a:ea typeface="標楷體" panose="03000509000000000000" pitchFamily="65" charset="-120"/>
              </a:rPr>
              <a:t>為達成訓練目的</a:t>
            </a:r>
            <a:r>
              <a:rPr lang="zh-TW" altLang="en-US" sz="3700" u="sng" dirty="0">
                <a:latin typeface="標楷體" panose="03000509000000000000" pitchFamily="65" charset="-120"/>
                <a:ea typeface="標楷體" panose="03000509000000000000" pitchFamily="65" charset="-120"/>
              </a:rPr>
              <a:t>設計不同層次的規則</a:t>
            </a:r>
            <a:r>
              <a:rPr lang="zh-TW" altLang="en-US" sz="3700" dirty="0">
                <a:latin typeface="標楷體" panose="03000509000000000000" pitchFamily="65" charset="-120"/>
                <a:ea typeface="標楷體" panose="03000509000000000000" pitchFamily="65" charset="-120"/>
              </a:rPr>
              <a:t>，也可在課程進行中引導學員自創遊戲規則或限制，提供創意思考的機會，這些限制可能包括目標區、邊線、暫停和開始、輪流、犯規、比賽開始與結束、如何判定勝負等等。</a:t>
            </a:r>
          </a:p>
        </p:txBody>
      </p:sp>
    </p:spTree>
    <p:extLst>
      <p:ext uri="{BB962C8B-B14F-4D97-AF65-F5344CB8AC3E}">
        <p14:creationId xmlns:p14="http://schemas.microsoft.com/office/powerpoint/2010/main" val="279508288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627243" y="672204"/>
            <a:ext cx="8229600" cy="557212"/>
          </a:xfrm>
        </p:spPr>
        <p:txBody>
          <a:bodyPr>
            <a:normAutofit fontScale="90000"/>
          </a:bodyPr>
          <a:lstStyle/>
          <a:p>
            <a:pPr eaLnBrk="1" hangingPunct="1"/>
            <a:r>
              <a:rPr lang="zh-TW" altLang="en-US" sz="4000" dirty="0">
                <a:latin typeface="標楷體" panose="03000509000000000000" pitchFamily="65" charset="-120"/>
                <a:ea typeface="標楷體" panose="03000509000000000000" pitchFamily="65" charset="-120"/>
              </a:rPr>
              <a:t>遊戲設計概念</a:t>
            </a:r>
          </a:p>
        </p:txBody>
      </p:sp>
      <p:sp>
        <p:nvSpPr>
          <p:cNvPr id="23555" name="Rectangle 3"/>
          <p:cNvSpPr>
            <a:spLocks noGrp="1" noChangeArrowheads="1"/>
          </p:cNvSpPr>
          <p:nvPr>
            <p:ph idx="1"/>
          </p:nvPr>
        </p:nvSpPr>
        <p:spPr>
          <a:xfrm>
            <a:off x="2002252" y="2080661"/>
            <a:ext cx="8229600" cy="4616450"/>
          </a:xfrm>
        </p:spPr>
        <p:txBody>
          <a:bodyPr/>
          <a:lstStyle/>
          <a:p>
            <a:pPr eaLnBrk="1" hangingPunct="1">
              <a:lnSpc>
                <a:spcPct val="80000"/>
              </a:lnSpc>
            </a:pPr>
            <a:r>
              <a:rPr lang="en-US" altLang="zh-TW" sz="3700" dirty="0">
                <a:latin typeface="標楷體" panose="03000509000000000000" pitchFamily="65" charset="-120"/>
                <a:ea typeface="標楷體" panose="03000509000000000000" pitchFamily="65" charset="-120"/>
              </a:rPr>
              <a:t>6.</a:t>
            </a:r>
            <a:r>
              <a:rPr lang="zh-TW" altLang="en-US" sz="3700" dirty="0">
                <a:solidFill>
                  <a:srgbClr val="DB0303"/>
                </a:solidFill>
                <a:latin typeface="標楷體" panose="03000509000000000000" pitchFamily="65" charset="-120"/>
                <a:ea typeface="標楷體" panose="03000509000000000000" pitchFamily="65" charset="-120"/>
              </a:rPr>
              <a:t>遊戲目的</a:t>
            </a:r>
            <a:r>
              <a:rPr lang="en-US" altLang="zh-TW" sz="3700" dirty="0">
                <a:latin typeface="標楷體" panose="03000509000000000000" pitchFamily="65" charset="-120"/>
                <a:ea typeface="標楷體" panose="03000509000000000000" pitchFamily="65" charset="-120"/>
              </a:rPr>
              <a:t>:</a:t>
            </a:r>
            <a:r>
              <a:rPr lang="zh-TW" altLang="en-US" sz="3700" dirty="0">
                <a:latin typeface="標楷體" panose="03000509000000000000" pitchFamily="65" charset="-120"/>
                <a:ea typeface="標楷體" panose="03000509000000000000" pitchFamily="65" charset="-120"/>
              </a:rPr>
              <a:t>設計遊戲時能有</a:t>
            </a:r>
            <a:r>
              <a:rPr lang="zh-TW" altLang="en-US" sz="3700" u="sng" dirty="0">
                <a:latin typeface="標楷體" panose="03000509000000000000" pitchFamily="65" charset="-120"/>
                <a:ea typeface="標楷體" panose="03000509000000000000" pitchFamily="65" charset="-120"/>
              </a:rPr>
              <a:t>主題目標</a:t>
            </a:r>
            <a:r>
              <a:rPr lang="zh-TW" altLang="en-US" sz="3700" dirty="0">
                <a:latin typeface="標楷體" panose="03000509000000000000" pitchFamily="65" charset="-120"/>
                <a:ea typeface="標楷體" panose="03000509000000000000" pitchFamily="65" charset="-120"/>
              </a:rPr>
              <a:t>，並在遊戲中教導學員了解該遊戲的目的。</a:t>
            </a:r>
          </a:p>
          <a:p>
            <a:pPr eaLnBrk="1" hangingPunct="1">
              <a:lnSpc>
                <a:spcPct val="80000"/>
              </a:lnSpc>
            </a:pPr>
            <a:r>
              <a:rPr lang="zh-TW" altLang="zh-TW" dirty="0" smtClean="0">
                <a:solidFill>
                  <a:srgbClr val="DB0303"/>
                </a:solidFill>
                <a:latin typeface="標楷體" panose="03000509000000000000" pitchFamily="65" charset="-120"/>
                <a:ea typeface="標楷體" panose="03000509000000000000" pitchFamily="65" charset="-120"/>
              </a:rPr>
              <a:t>☆</a:t>
            </a:r>
            <a:r>
              <a:rPr lang="zh-TW" altLang="en-US" sz="3700" dirty="0">
                <a:latin typeface="標楷體" panose="03000509000000000000" pitchFamily="65" charset="-120"/>
                <a:ea typeface="標楷體" panose="03000509000000000000" pitchFamily="65" charset="-120"/>
              </a:rPr>
              <a:t>行為改變技術、行為管理</a:t>
            </a:r>
            <a:r>
              <a:rPr lang="en-US" altLang="zh-TW" sz="3700" dirty="0">
                <a:latin typeface="標楷體" panose="03000509000000000000" pitchFamily="65" charset="-120"/>
                <a:ea typeface="標楷體" panose="03000509000000000000" pitchFamily="65" charset="-120"/>
              </a:rPr>
              <a:t>(</a:t>
            </a:r>
            <a:r>
              <a:rPr lang="zh-TW" altLang="en-US" sz="3700" dirty="0">
                <a:latin typeface="標楷體" panose="03000509000000000000" pitchFamily="65" charset="-120"/>
                <a:ea typeface="標楷體" panose="03000509000000000000" pitchFamily="65" charset="-120"/>
              </a:rPr>
              <a:t>忽略、處罰、延遲獎勵</a:t>
            </a:r>
            <a:r>
              <a:rPr lang="en-US" altLang="zh-TW" sz="3700" dirty="0">
                <a:latin typeface="標楷體" panose="03000509000000000000" pitchFamily="65" charset="-120"/>
                <a:ea typeface="標楷體" panose="03000509000000000000" pitchFamily="65" charset="-120"/>
              </a:rPr>
              <a:t>……</a:t>
            </a:r>
            <a:r>
              <a:rPr lang="zh-TW" altLang="en-US" sz="3700" dirty="0">
                <a:latin typeface="標楷體" panose="03000509000000000000" pitchFamily="65" charset="-120"/>
                <a:ea typeface="標楷體" panose="03000509000000000000" pitchFamily="65" charset="-120"/>
              </a:rPr>
              <a:t>等等的使用</a:t>
            </a:r>
            <a:r>
              <a:rPr lang="en-US" altLang="zh-TW" sz="3700" dirty="0">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137960566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4"/>
          <p:cNvSpPr>
            <a:spLocks noGrp="1"/>
          </p:cNvSpPr>
          <p:nvPr>
            <p:ph type="sldNum" sz="quarter" idx="11"/>
          </p:nvPr>
        </p:nvSpPr>
        <p:spPr/>
        <p:txBody>
          <a:bodyPr/>
          <a:lstStyle/>
          <a:p>
            <a:pPr>
              <a:defRPr/>
            </a:pPr>
            <a:fld id="{FBDAFD25-FC8B-4FB7-B566-D42F7B346F43}" type="slidenum">
              <a:rPr lang="en-US" altLang="zh-TW"/>
              <a:pPr>
                <a:defRPr/>
              </a:pPr>
              <a:t>86</a:t>
            </a:fld>
            <a:endParaRPr lang="en-US" altLang="zh-TW"/>
          </a:p>
        </p:txBody>
      </p:sp>
      <p:sp>
        <p:nvSpPr>
          <p:cNvPr id="78851" name="Rectangle 2"/>
          <p:cNvSpPr>
            <a:spLocks noGrp="1" noChangeArrowheads="1"/>
          </p:cNvSpPr>
          <p:nvPr>
            <p:ph type="title"/>
          </p:nvPr>
        </p:nvSpPr>
        <p:spPr>
          <a:xfrm>
            <a:off x="3001964" y="457200"/>
            <a:ext cx="7208837" cy="1371600"/>
          </a:xfrm>
        </p:spPr>
        <p:txBody>
          <a:bodyPr/>
          <a:lstStyle/>
          <a:p>
            <a:pPr eaLnBrk="1" hangingPunct="1"/>
            <a:r>
              <a:rPr lang="zh-TW" altLang="en-US" smtClean="0">
                <a:latin typeface="標楷體" panose="03000509000000000000" pitchFamily="65" charset="-120"/>
                <a:ea typeface="標楷體" panose="03000509000000000000" pitchFamily="65" charset="-120"/>
              </a:rPr>
              <a:t>遊戲隊形教學</a:t>
            </a:r>
          </a:p>
        </p:txBody>
      </p:sp>
      <p:sp>
        <p:nvSpPr>
          <p:cNvPr id="78852" name="Rectangle 3"/>
          <p:cNvSpPr>
            <a:spLocks noGrp="1" noChangeArrowheads="1"/>
          </p:cNvSpPr>
          <p:nvPr>
            <p:ph type="body" idx="1"/>
          </p:nvPr>
        </p:nvSpPr>
        <p:spPr/>
        <p:txBody>
          <a:bodyPr/>
          <a:lstStyle/>
          <a:p>
            <a:pPr eaLnBrk="1" hangingPunct="1">
              <a:lnSpc>
                <a:spcPct val="90000"/>
              </a:lnSpc>
            </a:pPr>
            <a:r>
              <a:rPr lang="zh-TW" altLang="en-US" dirty="0" smtClean="0">
                <a:latin typeface="標楷體" panose="03000509000000000000" pitchFamily="65" charset="-120"/>
                <a:ea typeface="標楷體" panose="03000509000000000000" pitchFamily="65" charset="-120"/>
              </a:rPr>
              <a:t>簡單到複雜的隊形）：圓圈</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行列；雙行縱列；雙行並排；目標投擲隊形；方塊舞隊形</a:t>
            </a:r>
          </a:p>
          <a:p>
            <a:pPr eaLnBrk="1" hangingPunct="1">
              <a:lnSpc>
                <a:spcPct val="90000"/>
              </a:lnSpc>
            </a:pPr>
            <a:r>
              <a:rPr lang="zh-TW" altLang="en-US" dirty="0" smtClean="0">
                <a:latin typeface="標楷體" panose="03000509000000000000" pitchFamily="65" charset="-120"/>
                <a:ea typeface="標楷體" panose="03000509000000000000" pitchFamily="65" charset="-120"/>
              </a:rPr>
              <a:t>兩兩一組</a:t>
            </a:r>
          </a:p>
          <a:p>
            <a:pPr eaLnBrk="1" hangingPunct="1">
              <a:lnSpc>
                <a:spcPct val="90000"/>
              </a:lnSpc>
            </a:pPr>
            <a:r>
              <a:rPr lang="zh-TW" altLang="en-US" dirty="0" smtClean="0">
                <a:latin typeface="標楷體" panose="03000509000000000000" pitchFamily="65" charset="-120"/>
                <a:ea typeface="標楷體" panose="03000509000000000000" pitchFamily="65" charset="-120"/>
              </a:rPr>
              <a:t>順</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逆時鐘方向運行</a:t>
            </a:r>
          </a:p>
          <a:p>
            <a:pPr eaLnBrk="1" hangingPunct="1">
              <a:lnSpc>
                <a:spcPct val="90000"/>
              </a:lnSpc>
            </a:pPr>
            <a:r>
              <a:rPr lang="zh-TW" altLang="en-US" dirty="0" smtClean="0">
                <a:latin typeface="標楷體" panose="03000509000000000000" pitchFamily="65" charset="-120"/>
                <a:ea typeface="標楷體" panose="03000509000000000000" pitchFamily="65" charset="-120"/>
              </a:rPr>
              <a:t>地板遊戲（地板貼圓</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三角</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正方形）</a:t>
            </a:r>
          </a:p>
          <a:p>
            <a:pPr eaLnBrk="1" hangingPunct="1">
              <a:lnSpc>
                <a:spcPct val="90000"/>
              </a:lnSpc>
            </a:pPr>
            <a:r>
              <a:rPr lang="zh-TW" altLang="en-US" dirty="0" smtClean="0">
                <a:latin typeface="標楷體" panose="03000509000000000000" pitchFamily="65" charset="-120"/>
                <a:ea typeface="標楷體" panose="03000509000000000000" pitchFamily="65" charset="-120"/>
              </a:rPr>
              <a:t>類排球遊戲</a:t>
            </a:r>
          </a:p>
          <a:p>
            <a:pPr eaLnBrk="1" hangingPunct="1">
              <a:lnSpc>
                <a:spcPct val="90000"/>
              </a:lnSpc>
            </a:pPr>
            <a:r>
              <a:rPr lang="zh-TW" altLang="en-US" dirty="0" smtClean="0">
                <a:latin typeface="標楷體" panose="03000509000000000000" pitchFamily="65" charset="-120"/>
                <a:ea typeface="標楷體" panose="03000509000000000000" pitchFamily="65" charset="-120"/>
              </a:rPr>
              <a:t>類壘球遊戲</a:t>
            </a:r>
          </a:p>
        </p:txBody>
      </p:sp>
      <p:pic>
        <p:nvPicPr>
          <p:cNvPr id="78853" name="Picture 4" descr="Insects_big_bee_prv"/>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35189" y="620713"/>
            <a:ext cx="88582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379550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640014" y="0"/>
            <a:ext cx="7793037" cy="1462088"/>
          </a:xfrm>
        </p:spPr>
        <p:txBody>
          <a:bodyPr/>
          <a:lstStyle/>
          <a:p>
            <a:pPr eaLnBrk="1" hangingPunct="1"/>
            <a:r>
              <a:rPr lang="zh-TW" altLang="en-US" b="1" smtClean="0">
                <a:solidFill>
                  <a:srgbClr val="000066"/>
                </a:solidFill>
                <a:latin typeface="標楷體" panose="03000509000000000000" pitchFamily="65" charset="-120"/>
                <a:ea typeface="標楷體" panose="03000509000000000000" pitchFamily="65" charset="-120"/>
                <a:cs typeface="華康中黑體" pitchFamily="49" charset="-120"/>
              </a:rPr>
              <a:t>健康體適能的活動</a:t>
            </a:r>
            <a:r>
              <a:rPr lang="en-US" altLang="zh-TW" b="1" smtClean="0">
                <a:solidFill>
                  <a:srgbClr val="000066"/>
                </a:solidFill>
                <a:latin typeface="標楷體" panose="03000509000000000000" pitchFamily="65" charset="-120"/>
                <a:ea typeface="標楷體" panose="03000509000000000000" pitchFamily="65" charset="-120"/>
                <a:cs typeface="華康中黑體" pitchFamily="49" charset="-120"/>
              </a:rPr>
              <a:t>/</a:t>
            </a:r>
            <a:r>
              <a:rPr lang="zh-TW" altLang="en-US" b="1" smtClean="0">
                <a:solidFill>
                  <a:srgbClr val="000066"/>
                </a:solidFill>
                <a:latin typeface="標楷體" panose="03000509000000000000" pitchFamily="65" charset="-120"/>
                <a:ea typeface="標楷體" panose="03000509000000000000" pitchFamily="65" charset="-120"/>
                <a:cs typeface="華康中黑體" pitchFamily="49" charset="-120"/>
              </a:rPr>
              <a:t>處方設計</a:t>
            </a:r>
          </a:p>
        </p:txBody>
      </p:sp>
      <p:sp>
        <p:nvSpPr>
          <p:cNvPr id="65539" name="Rectangle 3"/>
          <p:cNvSpPr>
            <a:spLocks noGrp="1" noChangeArrowheads="1"/>
          </p:cNvSpPr>
          <p:nvPr>
            <p:ph idx="1"/>
          </p:nvPr>
        </p:nvSpPr>
        <p:spPr>
          <a:xfrm>
            <a:off x="1905000" y="1600201"/>
            <a:ext cx="8229600" cy="4525963"/>
          </a:xfrm>
        </p:spPr>
        <p:txBody>
          <a:bodyPr/>
          <a:lstStyle/>
          <a:p>
            <a:pPr eaLnBrk="1" hangingPunct="1">
              <a:spcBef>
                <a:spcPct val="50000"/>
              </a:spcBef>
              <a:buClr>
                <a:srgbClr val="0000FF"/>
              </a:buClr>
              <a:buFont typeface="Wingdings" panose="05000000000000000000" pitchFamily="2" charset="2"/>
              <a:buChar char="l"/>
            </a:pPr>
            <a:r>
              <a:rPr lang="zh-TW" altLang="en-US" b="1" smtClean="0">
                <a:latin typeface="標楷體" panose="03000509000000000000" pitchFamily="65" charset="-120"/>
                <a:ea typeface="標楷體" panose="03000509000000000000" pitchFamily="65" charset="-120"/>
                <a:cs typeface="華康中黑體" pitchFamily="49" charset="-120"/>
              </a:rPr>
              <a:t>設計主要內容</a:t>
            </a:r>
            <a:r>
              <a:rPr lang="en-US" altLang="zh-TW" b="1" smtClean="0">
                <a:latin typeface="標楷體" panose="03000509000000000000" pitchFamily="65" charset="-120"/>
                <a:ea typeface="標楷體" panose="03000509000000000000" pitchFamily="65" charset="-120"/>
                <a:cs typeface="華康中黑體" pitchFamily="49" charset="-120"/>
              </a:rPr>
              <a:t>(FIT-MR   A)</a:t>
            </a:r>
          </a:p>
          <a:p>
            <a:pPr lvl="1" eaLnBrk="1" hangingPunct="1">
              <a:spcBef>
                <a:spcPct val="50000"/>
              </a:spcBef>
              <a:buClr>
                <a:srgbClr val="FF0000"/>
              </a:buClr>
              <a:buFont typeface="Wingdings" panose="05000000000000000000" pitchFamily="2" charset="2"/>
              <a:buChar char="l"/>
            </a:pPr>
            <a:r>
              <a:rPr lang="zh-TW" altLang="en-US" b="1" smtClean="0">
                <a:latin typeface="標楷體" panose="03000509000000000000" pitchFamily="65" charset="-120"/>
                <a:ea typeface="標楷體" panose="03000509000000000000" pitchFamily="65" charset="-120"/>
                <a:cs typeface="華康中黑體" pitchFamily="49" charset="-120"/>
              </a:rPr>
              <a:t>運動頻次</a:t>
            </a:r>
            <a:r>
              <a:rPr lang="en-US" altLang="zh-TW" b="1" smtClean="0">
                <a:latin typeface="標楷體" panose="03000509000000000000" pitchFamily="65" charset="-120"/>
                <a:ea typeface="標楷體" panose="03000509000000000000" pitchFamily="65" charset="-120"/>
                <a:cs typeface="華康中黑體" pitchFamily="49" charset="-120"/>
              </a:rPr>
              <a:t>(Frenquency)</a:t>
            </a:r>
          </a:p>
          <a:p>
            <a:pPr lvl="1" eaLnBrk="1" hangingPunct="1">
              <a:spcBef>
                <a:spcPct val="50000"/>
              </a:spcBef>
              <a:buClr>
                <a:srgbClr val="FF0000"/>
              </a:buClr>
              <a:buFont typeface="Wingdings" panose="05000000000000000000" pitchFamily="2" charset="2"/>
              <a:buChar char="l"/>
            </a:pPr>
            <a:r>
              <a:rPr lang="zh-TW" altLang="en-US" b="1" smtClean="0">
                <a:latin typeface="標楷體" panose="03000509000000000000" pitchFamily="65" charset="-120"/>
                <a:ea typeface="標楷體" panose="03000509000000000000" pitchFamily="65" charset="-120"/>
              </a:rPr>
              <a:t>運動強度</a:t>
            </a:r>
            <a:r>
              <a:rPr lang="en-US" altLang="zh-TW" b="1" smtClean="0">
                <a:latin typeface="標楷體" panose="03000509000000000000" pitchFamily="65" charset="-120"/>
                <a:ea typeface="標楷體" panose="03000509000000000000" pitchFamily="65" charset="-120"/>
              </a:rPr>
              <a:t>(Intensity)</a:t>
            </a:r>
          </a:p>
          <a:p>
            <a:pPr lvl="1" eaLnBrk="1" hangingPunct="1">
              <a:spcBef>
                <a:spcPct val="50000"/>
              </a:spcBef>
              <a:buClr>
                <a:srgbClr val="FF0000"/>
              </a:buClr>
              <a:buFont typeface="Wingdings" panose="05000000000000000000" pitchFamily="2" charset="2"/>
              <a:buChar char="l"/>
            </a:pPr>
            <a:r>
              <a:rPr lang="zh-TW" altLang="en-US" b="1" smtClean="0">
                <a:latin typeface="標楷體" panose="03000509000000000000" pitchFamily="65" charset="-120"/>
                <a:ea typeface="標楷體" panose="03000509000000000000" pitchFamily="65" charset="-120"/>
              </a:rPr>
              <a:t>運動時間</a:t>
            </a:r>
            <a:r>
              <a:rPr lang="en-US" altLang="zh-TW" b="1" smtClean="0">
                <a:latin typeface="標楷體" panose="03000509000000000000" pitchFamily="65" charset="-120"/>
                <a:ea typeface="標楷體" panose="03000509000000000000" pitchFamily="65" charset="-120"/>
              </a:rPr>
              <a:t>(Time/Duration)</a:t>
            </a:r>
          </a:p>
          <a:p>
            <a:pPr lvl="1" eaLnBrk="1" hangingPunct="1">
              <a:spcBef>
                <a:spcPct val="50000"/>
              </a:spcBef>
              <a:buClr>
                <a:srgbClr val="FF0000"/>
              </a:buClr>
              <a:buFont typeface="Wingdings" panose="05000000000000000000" pitchFamily="2" charset="2"/>
              <a:buChar char="l"/>
            </a:pPr>
            <a:r>
              <a:rPr lang="zh-TW" altLang="en-US" b="1" smtClean="0">
                <a:latin typeface="標楷體" panose="03000509000000000000" pitchFamily="65" charset="-120"/>
                <a:ea typeface="標楷體" panose="03000509000000000000" pitchFamily="65" charset="-120"/>
              </a:rPr>
              <a:t>運動型式</a:t>
            </a:r>
            <a:r>
              <a:rPr lang="en-US" altLang="zh-TW" b="1" smtClean="0">
                <a:latin typeface="標楷體" panose="03000509000000000000" pitchFamily="65" charset="-120"/>
                <a:ea typeface="標楷體" panose="03000509000000000000" pitchFamily="65" charset="-120"/>
              </a:rPr>
              <a:t>(Mode/Modality)</a:t>
            </a:r>
          </a:p>
          <a:p>
            <a:pPr lvl="1" eaLnBrk="1" hangingPunct="1">
              <a:spcBef>
                <a:spcPct val="50000"/>
              </a:spcBef>
              <a:buClr>
                <a:srgbClr val="FF0000"/>
              </a:buClr>
              <a:buFont typeface="Wingdings" panose="05000000000000000000" pitchFamily="2" charset="2"/>
              <a:buChar char="l"/>
            </a:pPr>
            <a:r>
              <a:rPr lang="zh-TW" altLang="en-US" b="1" smtClean="0">
                <a:latin typeface="標楷體" panose="03000509000000000000" pitchFamily="65" charset="-120"/>
                <a:ea typeface="標楷體" panose="03000509000000000000" pitchFamily="65" charset="-120"/>
              </a:rPr>
              <a:t>漸進率</a:t>
            </a:r>
            <a:r>
              <a:rPr lang="en-US" altLang="zh-TW" b="1" smtClean="0">
                <a:latin typeface="標楷體" panose="03000509000000000000" pitchFamily="65" charset="-120"/>
                <a:ea typeface="標楷體" panose="03000509000000000000" pitchFamily="65" charset="-120"/>
              </a:rPr>
              <a:t>(Rate of progression)</a:t>
            </a:r>
          </a:p>
          <a:p>
            <a:pPr lvl="1" eaLnBrk="1" hangingPunct="1">
              <a:spcBef>
                <a:spcPct val="50000"/>
              </a:spcBef>
              <a:buClr>
                <a:srgbClr val="FF0000"/>
              </a:buClr>
              <a:buFont typeface="Wingdings" panose="05000000000000000000" pitchFamily="2" charset="2"/>
              <a:buChar char="l"/>
            </a:pPr>
            <a:r>
              <a:rPr lang="zh-TW" altLang="en-US" b="1" smtClean="0">
                <a:latin typeface="標楷體" panose="03000509000000000000" pitchFamily="65" charset="-120"/>
                <a:ea typeface="標楷體" panose="03000509000000000000" pitchFamily="65" charset="-120"/>
              </a:rPr>
              <a:t>活躍的生活型態 </a:t>
            </a:r>
            <a:r>
              <a:rPr lang="en-US" altLang="zh-TW" b="1" smtClean="0">
                <a:latin typeface="標楷體" panose="03000509000000000000" pitchFamily="65" charset="-120"/>
                <a:ea typeface="標楷體" panose="03000509000000000000" pitchFamily="65" charset="-120"/>
              </a:rPr>
              <a:t>(Active life-style)</a:t>
            </a:r>
          </a:p>
        </p:txBody>
      </p:sp>
      <p:sp>
        <p:nvSpPr>
          <p:cNvPr id="2" name="投影片編號版面配置區 1"/>
          <p:cNvSpPr>
            <a:spLocks noGrp="1"/>
          </p:cNvSpPr>
          <p:nvPr>
            <p:ph type="sldNum" sz="quarter" idx="4294967295"/>
          </p:nvPr>
        </p:nvSpPr>
        <p:spPr>
          <a:xfrm>
            <a:off x="7772400" y="6243638"/>
            <a:ext cx="2895600" cy="457200"/>
          </a:xfrm>
        </p:spPr>
        <p:txBody>
          <a:bodyPr/>
          <a:lstStyle/>
          <a:p>
            <a:pPr>
              <a:defRPr/>
            </a:pPr>
            <a:fld id="{1FCC0610-CD6C-45B9-B9BE-47ACC05704CE}" type="slidenum">
              <a:rPr lang="en-US" altLang="zh-TW" smtClean="0"/>
              <a:pPr>
                <a:defRPr/>
              </a:pPr>
              <a:t>87</a:t>
            </a:fld>
            <a:endParaRPr lang="en-US" altLang="zh-TW"/>
          </a:p>
        </p:txBody>
      </p:sp>
      <p:sp>
        <p:nvSpPr>
          <p:cNvPr id="65540" name="Line 5"/>
          <p:cNvSpPr>
            <a:spLocks noChangeShapeType="1"/>
          </p:cNvSpPr>
          <p:nvPr/>
        </p:nvSpPr>
        <p:spPr bwMode="auto">
          <a:xfrm>
            <a:off x="1847850" y="1196975"/>
            <a:ext cx="8610600" cy="0"/>
          </a:xfrm>
          <a:prstGeom prst="line">
            <a:avLst/>
          </a:prstGeom>
          <a:noFill/>
          <a:ln w="57150" cmpd="thinThick">
            <a:solidFill>
              <a:srgbClr val="CC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spAutoFit/>
          </a:bodyPr>
          <a:lstStyle/>
          <a:p>
            <a:endParaRPr lang="zh-TW" altLang="en-US"/>
          </a:p>
        </p:txBody>
      </p:sp>
    </p:spTree>
    <p:extLst>
      <p:ext uri="{BB962C8B-B14F-4D97-AF65-F5344CB8AC3E}">
        <p14:creationId xmlns:p14="http://schemas.microsoft.com/office/powerpoint/2010/main" val="198766919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標題 1"/>
          <p:cNvSpPr>
            <a:spLocks noGrp="1"/>
          </p:cNvSpPr>
          <p:nvPr>
            <p:ph type="title"/>
          </p:nvPr>
        </p:nvSpPr>
        <p:spPr/>
        <p:txBody>
          <a:bodyPr/>
          <a:lstStyle/>
          <a:p>
            <a:endParaRPr lang="zh-TW" altLang="en-US" smtClean="0">
              <a:latin typeface="標楷體" panose="03000509000000000000" pitchFamily="65" charset="-120"/>
              <a:ea typeface="標楷體" panose="03000509000000000000" pitchFamily="65" charset="-120"/>
            </a:endParaRPr>
          </a:p>
        </p:txBody>
      </p:sp>
      <p:sp>
        <p:nvSpPr>
          <p:cNvPr id="66563" name="內容版面配置區 2"/>
          <p:cNvSpPr>
            <a:spLocks noGrp="1"/>
          </p:cNvSpPr>
          <p:nvPr>
            <p:ph idx="1"/>
          </p:nvPr>
        </p:nvSpPr>
        <p:spPr/>
        <p:txBody>
          <a:bodyPr/>
          <a:lstStyle/>
          <a:p>
            <a:endParaRPr lang="zh-TW" altLang="en-US" smtClean="0"/>
          </a:p>
        </p:txBody>
      </p:sp>
      <p:sp>
        <p:nvSpPr>
          <p:cNvPr id="4" name="投影片編號版面配置區 3"/>
          <p:cNvSpPr>
            <a:spLocks noGrp="1"/>
          </p:cNvSpPr>
          <p:nvPr>
            <p:ph type="sldNum" sz="quarter" idx="4294967295"/>
          </p:nvPr>
        </p:nvSpPr>
        <p:spPr>
          <a:xfrm>
            <a:off x="7772400" y="6243638"/>
            <a:ext cx="2895600" cy="457200"/>
          </a:xfrm>
        </p:spPr>
        <p:txBody>
          <a:bodyPr/>
          <a:lstStyle/>
          <a:p>
            <a:pPr>
              <a:defRPr/>
            </a:pPr>
            <a:fld id="{31F93255-5C6C-4B66-88CD-114229471626}" type="slidenum">
              <a:rPr lang="en-US" altLang="zh-TW" smtClean="0"/>
              <a:pPr>
                <a:defRPr/>
              </a:pPr>
              <a:t>88</a:t>
            </a:fld>
            <a:endParaRPr lang="en-US" altLang="zh-TW"/>
          </a:p>
        </p:txBody>
      </p:sp>
      <p:graphicFrame>
        <p:nvGraphicFramePr>
          <p:cNvPr id="66565" name="Object 7"/>
          <p:cNvGraphicFramePr>
            <a:graphicFrameLocks noChangeAspect="1"/>
          </p:cNvGraphicFramePr>
          <p:nvPr/>
        </p:nvGraphicFramePr>
        <p:xfrm>
          <a:off x="1524000" y="0"/>
          <a:ext cx="9144000" cy="6858000"/>
        </p:xfrm>
        <a:graphic>
          <a:graphicData uri="http://schemas.openxmlformats.org/presentationml/2006/ole">
            <mc:AlternateContent xmlns:mc="http://schemas.openxmlformats.org/markup-compatibility/2006">
              <mc:Choice xmlns:v="urn:schemas-microsoft-com:vml" Requires="v">
                <p:oleObj spid="_x0000_s8197" name="Photo Editor 影像" r:id="rId3" imgW="5249008" imgH="3933333" progId="MSPhotoEd.3">
                  <p:embed/>
                </p:oleObj>
              </mc:Choice>
              <mc:Fallback>
                <p:oleObj name="Photo Editor 影像" r:id="rId3" imgW="5249008" imgH="3933333" progId="MSPhotoEd.3">
                  <p:embed/>
                  <p:pic>
                    <p:nvPicPr>
                      <p:cNvPr id="66565"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0678887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zh-TW" altLang="en-US" dirty="0" smtClean="0">
                <a:latin typeface="標楷體" panose="03000509000000000000" pitchFamily="65" charset="-120"/>
                <a:ea typeface="標楷體" panose="03000509000000000000" pitchFamily="65" charset="-120"/>
              </a:rPr>
              <a:t>高</a:t>
            </a:r>
            <a:r>
              <a:rPr lang="zh-TW" altLang="en-US" dirty="0">
                <a:latin typeface="標楷體" panose="03000509000000000000" pitchFamily="65" charset="-120"/>
                <a:ea typeface="標楷體" panose="03000509000000000000" pitchFamily="65" charset="-120"/>
              </a:rPr>
              <a:t>特</a:t>
            </a:r>
            <a:r>
              <a:rPr lang="zh-TW" altLang="en-US" dirty="0" smtClean="0">
                <a:latin typeface="標楷體" panose="03000509000000000000" pitchFamily="65" charset="-120"/>
                <a:ea typeface="標楷體" panose="03000509000000000000" pitchFamily="65" charset="-120"/>
              </a:rPr>
              <a:t>適應體育團隊發展歷程</a:t>
            </a:r>
          </a:p>
        </p:txBody>
      </p:sp>
      <p:sp>
        <p:nvSpPr>
          <p:cNvPr id="8195" name="Rectangle 3"/>
          <p:cNvSpPr>
            <a:spLocks noGrp="1" noChangeArrowheads="1"/>
          </p:cNvSpPr>
          <p:nvPr>
            <p:ph idx="1"/>
          </p:nvPr>
        </p:nvSpPr>
        <p:spPr/>
        <p:txBody>
          <a:bodyPr/>
          <a:lstStyle/>
          <a:p>
            <a:pPr eaLnBrk="1" hangingPunct="1"/>
            <a:r>
              <a:rPr lang="zh-TW" altLang="en-US" dirty="0">
                <a:latin typeface="標楷體" panose="03000509000000000000" pitchFamily="65" charset="-120"/>
                <a:ea typeface="標楷體" panose="03000509000000000000" pitchFamily="65" charset="-120"/>
              </a:rPr>
              <a:t>國小</a:t>
            </a:r>
          </a:p>
          <a:p>
            <a:pPr eaLnBrk="1" hangingPunct="1"/>
            <a:r>
              <a:rPr lang="zh-TW" altLang="en-US" dirty="0">
                <a:latin typeface="標楷體" panose="03000509000000000000" pitchFamily="65" charset="-120"/>
                <a:ea typeface="標楷體" panose="03000509000000000000" pitchFamily="65" charset="-120"/>
              </a:rPr>
              <a:t>適你</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適我</a:t>
            </a:r>
            <a:r>
              <a:rPr lang="en-US" altLang="zh-TW" dirty="0">
                <a:latin typeface="標楷體" panose="03000509000000000000" pitchFamily="65" charset="-120"/>
                <a:ea typeface="標楷體" panose="03000509000000000000" pitchFamily="65" charset="-120"/>
              </a:rPr>
              <a:t>.</a:t>
            </a:r>
            <a:r>
              <a:rPr lang="en-US" altLang="zh-TW" dirty="0" err="1">
                <a:latin typeface="標楷體" panose="03000509000000000000" pitchFamily="65" charset="-120"/>
                <a:ea typeface="標楷體" panose="03000509000000000000" pitchFamily="65" charset="-120"/>
              </a:rPr>
              <a:t>Go!Go!go</a:t>
            </a:r>
            <a:r>
              <a:rPr lang="en-US" altLang="zh-TW" dirty="0">
                <a:latin typeface="標楷體" panose="03000509000000000000" pitchFamily="65" charset="-120"/>
                <a:ea typeface="標楷體" panose="03000509000000000000" pitchFamily="65" charset="-120"/>
              </a:rPr>
              <a:t>!  </a:t>
            </a:r>
          </a:p>
          <a:p>
            <a:pPr eaLnBrk="1" hangingPunct="1"/>
            <a:r>
              <a:rPr lang="zh-TW" altLang="en-US" dirty="0">
                <a:latin typeface="標楷體" panose="03000509000000000000" pitchFamily="65" charset="-120"/>
                <a:ea typeface="標楷體" panose="03000509000000000000" pitchFamily="65" charset="-120"/>
              </a:rPr>
              <a:t>國中</a:t>
            </a:r>
          </a:p>
          <a:p>
            <a:pPr eaLnBrk="1" hangingPunct="1"/>
            <a:r>
              <a:rPr lang="zh-TW" altLang="en-US" dirty="0">
                <a:latin typeface="標楷體" panose="03000509000000000000" pitchFamily="65" charset="-120"/>
                <a:ea typeface="標楷體" panose="03000509000000000000" pitchFamily="65" charset="-120"/>
              </a:rPr>
              <a:t>高職</a:t>
            </a:r>
          </a:p>
          <a:p>
            <a:pPr eaLnBrk="1" hangingPunct="1"/>
            <a:r>
              <a:rPr lang="zh-TW" altLang="en-US" dirty="0">
                <a:latin typeface="標楷體" panose="03000509000000000000" pitchFamily="65" charset="-120"/>
                <a:ea typeface="標楷體" panose="03000509000000000000" pitchFamily="65" charset="-120"/>
              </a:rPr>
              <a:t>希望學園世運新聞採訪工作坊</a:t>
            </a:r>
          </a:p>
          <a:p>
            <a:pPr eaLnBrk="1" hangingPunct="1"/>
            <a:r>
              <a:rPr lang="zh-TW" altLang="en-US" dirty="0">
                <a:latin typeface="標楷體" panose="03000509000000000000" pitchFamily="65" charset="-120"/>
                <a:ea typeface="標楷體" panose="03000509000000000000" pitchFamily="65" charset="-120"/>
              </a:rPr>
              <a:t>學校網站：</a:t>
            </a:r>
            <a:r>
              <a:rPr lang="en-US" altLang="zh-TW" dirty="0">
                <a:latin typeface="標楷體" panose="03000509000000000000" pitchFamily="65" charset="-120"/>
                <a:ea typeface="標楷體" panose="03000509000000000000" pitchFamily="65" charset="-120"/>
                <a:hlinkClick r:id="rId2"/>
              </a:rPr>
              <a:t>http://163.32.76.2/kanjianquanshijie/index_home.html</a:t>
            </a:r>
            <a:endParaRPr lang="en-US" altLang="zh-TW" dirty="0">
              <a:latin typeface="標楷體" panose="03000509000000000000" pitchFamily="65" charset="-120"/>
              <a:ea typeface="標楷體" panose="03000509000000000000" pitchFamily="65" charset="-120"/>
            </a:endParaRPr>
          </a:p>
          <a:p>
            <a:pPr eaLnBrk="1" hangingPunct="1"/>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485209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特教學生的學校生活</a:t>
            </a:r>
            <a:endParaRPr lang="zh-TW" altLang="en-US" dirty="0">
              <a:latin typeface="標楷體" panose="03000509000000000000" pitchFamily="65" charset="-120"/>
              <a:ea typeface="標楷體" panose="03000509000000000000" pitchFamily="65" charset="-120"/>
            </a:endParaRPr>
          </a:p>
        </p:txBody>
      </p:sp>
      <p:sp>
        <p:nvSpPr>
          <p:cNvPr id="4" name="內容版面配置區 3"/>
          <p:cNvSpPr>
            <a:spLocks noGrp="1"/>
          </p:cNvSpPr>
          <p:nvPr>
            <p:ph sz="half" idx="1"/>
          </p:nvPr>
        </p:nvSpPr>
        <p:spPr/>
        <p:txBody>
          <a:bodyPr/>
          <a:lstStyle/>
          <a:p>
            <a:r>
              <a:rPr lang="zh-TW" altLang="en-US" dirty="0">
                <a:latin typeface="標楷體" panose="03000509000000000000" pitchFamily="65" charset="-120"/>
                <a:ea typeface="標楷體" panose="03000509000000000000" pitchFamily="65" charset="-120"/>
              </a:rPr>
              <a:t>往返</a:t>
            </a:r>
            <a:r>
              <a:rPr lang="zh-TW" altLang="en-US" dirty="0" smtClean="0">
                <a:latin typeface="標楷體" panose="03000509000000000000" pitchFamily="65" charset="-120"/>
                <a:ea typeface="標楷體" panose="03000509000000000000" pitchFamily="65" charset="-120"/>
              </a:rPr>
              <a:t>學校</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交通車</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自行接送</a:t>
            </a:r>
            <a:r>
              <a:rPr lang="en-US" altLang="zh-TW" dirty="0" smtClean="0">
                <a:latin typeface="標楷體" panose="03000509000000000000" pitchFamily="65" charset="-120"/>
                <a:ea typeface="標楷體" panose="03000509000000000000" pitchFamily="65" charset="-120"/>
              </a:rPr>
              <a:t>)</a:t>
            </a:r>
          </a:p>
          <a:p>
            <a:r>
              <a:rPr lang="zh-TW" altLang="en-US" dirty="0" smtClean="0">
                <a:latin typeface="標楷體" panose="03000509000000000000" pitchFamily="65" charset="-120"/>
                <a:ea typeface="標楷體" panose="03000509000000000000" pitchFamily="65" charset="-120"/>
              </a:rPr>
              <a:t>學習</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評量</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課程參與</a:t>
            </a:r>
            <a:r>
              <a:rPr lang="en-US" altLang="zh-TW" dirty="0" smtClean="0">
                <a:latin typeface="標楷體" panose="03000509000000000000" pitchFamily="65" charset="-120"/>
                <a:ea typeface="標楷體" panose="03000509000000000000" pitchFamily="65" charset="-120"/>
              </a:rPr>
              <a:t>)</a:t>
            </a:r>
          </a:p>
          <a:p>
            <a:r>
              <a:rPr lang="zh-TW" altLang="en-US" dirty="0" smtClean="0">
                <a:latin typeface="標楷體" panose="03000509000000000000" pitchFamily="65" charset="-120"/>
                <a:ea typeface="標楷體" panose="03000509000000000000" pitchFamily="65" charset="-120"/>
              </a:rPr>
              <a:t>校園生活</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校園移動</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走路</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助行器、電動輪椅</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、上下階梯、使用電梯、無障礙移動、</a:t>
            </a:r>
            <a:r>
              <a:rPr lang="en-US" altLang="zh-TW" dirty="0" smtClean="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生活自理</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食、衣、住、行、育、樂</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最常協助進食、穿脫衣物、上廁所、移位。</a:t>
            </a:r>
            <a:endParaRPr lang="en-US" altLang="zh-TW" dirty="0" smtClean="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特教學生從生活中</a:t>
            </a:r>
            <a:r>
              <a:rPr lang="zh-TW" altLang="en-US" dirty="0" smtClean="0">
                <a:latin typeface="標楷體" panose="03000509000000000000" pitchFamily="65" charset="-120"/>
                <a:ea typeface="標楷體" panose="03000509000000000000" pitchFamily="65" charset="-120"/>
              </a:rPr>
              <a:t>學習。</a:t>
            </a:r>
            <a:endParaRPr lang="zh-TW" altLang="en-US" dirty="0">
              <a:latin typeface="標楷體" panose="03000509000000000000" pitchFamily="65" charset="-120"/>
              <a:ea typeface="標楷體" panose="03000509000000000000" pitchFamily="65" charset="-120"/>
            </a:endParaRPr>
          </a:p>
        </p:txBody>
      </p:sp>
      <p:sp>
        <p:nvSpPr>
          <p:cNvPr id="5" name="內容版面配置區 4"/>
          <p:cNvSpPr>
            <a:spLocks noGrp="1"/>
          </p:cNvSpPr>
          <p:nvPr>
            <p:ph sz="half" idx="2"/>
          </p:nvPr>
        </p:nvSpPr>
        <p:spPr/>
        <p:txBody>
          <a:bodyPr/>
          <a:lstStyle/>
          <a:p>
            <a:r>
              <a:rPr lang="zh-TW" altLang="en-US" dirty="0" smtClean="0">
                <a:latin typeface="標楷體" panose="03000509000000000000" pitchFamily="65" charset="-120"/>
                <a:ea typeface="標楷體" panose="03000509000000000000" pitchFamily="65" charset="-120"/>
              </a:rPr>
              <a:t>教師助理員的職責</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協助非主導</a:t>
            </a:r>
            <a:r>
              <a:rPr lang="en-US" altLang="zh-TW" dirty="0" smtClean="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lvl="1"/>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共同</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訓練</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學生能力程度</a:t>
            </a:r>
            <a:endParaRPr lang="en-US" altLang="zh-TW" dirty="0" smtClean="0">
              <a:latin typeface="標楷體" panose="03000509000000000000" pitchFamily="65" charset="-120"/>
              <a:ea typeface="標楷體" panose="03000509000000000000" pitchFamily="65" charset="-120"/>
            </a:endParaRPr>
          </a:p>
          <a:p>
            <a:pPr lvl="1"/>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主動、監督、口頭提醒、肢體協助、輔具協助、完全協助</a:t>
            </a:r>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4512073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zh-TW" altLang="en-US" b="1" smtClean="0">
                <a:latin typeface="標楷體" panose="03000509000000000000" pitchFamily="65" charset="-120"/>
                <a:ea typeface="標楷體" panose="03000509000000000000" pitchFamily="65" charset="-120"/>
              </a:rPr>
              <a:t>我們的信念</a:t>
            </a:r>
            <a:r>
              <a:rPr lang="zh-TW" altLang="en-US" smtClean="0">
                <a:latin typeface="標楷體" panose="03000509000000000000" pitchFamily="65" charset="-120"/>
                <a:ea typeface="標楷體" panose="03000509000000000000" pitchFamily="65" charset="-120"/>
              </a:rPr>
              <a:t> </a:t>
            </a:r>
          </a:p>
        </p:txBody>
      </p:sp>
      <p:sp>
        <p:nvSpPr>
          <p:cNvPr id="10243" name="Rectangle 3"/>
          <p:cNvSpPr>
            <a:spLocks noGrp="1" noChangeArrowheads="1"/>
          </p:cNvSpPr>
          <p:nvPr>
            <p:ph idx="1"/>
          </p:nvPr>
        </p:nvSpPr>
        <p:spPr/>
        <p:txBody>
          <a:bodyPr/>
          <a:lstStyle/>
          <a:p>
            <a:pPr eaLnBrk="1" hangingPunct="1"/>
            <a:r>
              <a:rPr lang="zh-TW" altLang="en-US">
                <a:latin typeface="標楷體" panose="03000509000000000000" pitchFamily="65" charset="-120"/>
                <a:ea typeface="標楷體" panose="03000509000000000000" pitchFamily="65" charset="-120"/>
              </a:rPr>
              <a:t>只要是孩子的需求，就是我們要準備的；</a:t>
            </a:r>
          </a:p>
          <a:p>
            <a:pPr eaLnBrk="1" hangingPunct="1"/>
            <a:r>
              <a:rPr lang="zh-TW" altLang="en-US">
                <a:latin typeface="標楷體" panose="03000509000000000000" pitchFamily="65" charset="-120"/>
                <a:ea typeface="標楷體" panose="03000509000000000000" pitchFamily="65" charset="-120"/>
              </a:rPr>
              <a:t>只要是孩子樂於從事的活動</a:t>
            </a:r>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就是我們要設計的；</a:t>
            </a:r>
          </a:p>
          <a:p>
            <a:pPr eaLnBrk="1" hangingPunct="1"/>
            <a:r>
              <a:rPr lang="zh-TW" altLang="en-US">
                <a:latin typeface="標楷體" panose="03000509000000000000" pitchFamily="65" charset="-120"/>
                <a:ea typeface="標楷體" panose="03000509000000000000" pitchFamily="65" charset="-120"/>
              </a:rPr>
              <a:t>只要是孩子需要的支持</a:t>
            </a:r>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就是我們要提供的；</a:t>
            </a:r>
          </a:p>
          <a:p>
            <a:pPr eaLnBrk="1" hangingPunct="1"/>
            <a:r>
              <a:rPr lang="zh-TW" altLang="en-US">
                <a:latin typeface="標楷體" panose="03000509000000000000" pitchFamily="65" charset="-120"/>
                <a:ea typeface="標楷體" panose="03000509000000000000" pitchFamily="65" charset="-120"/>
              </a:rPr>
              <a:t>   只是修改一下上課方式，</a:t>
            </a:r>
          </a:p>
          <a:p>
            <a:pPr eaLnBrk="1" hangingPunct="1"/>
            <a:r>
              <a:rPr lang="zh-TW" altLang="en-US">
                <a:latin typeface="標楷體" panose="03000509000000000000" pitchFamily="65" charset="-120"/>
                <a:ea typeface="標楷體" panose="03000509000000000000" pitchFamily="65" charset="-120"/>
              </a:rPr>
              <a:t>   只是調整一下活動規則，</a:t>
            </a:r>
          </a:p>
          <a:p>
            <a:pPr eaLnBrk="1" hangingPunct="1"/>
            <a:r>
              <a:rPr lang="zh-TW" altLang="en-US">
                <a:latin typeface="標楷體" panose="03000509000000000000" pitchFamily="65" charset="-120"/>
                <a:ea typeface="標楷體" panose="03000509000000000000" pitchFamily="65" charset="-120"/>
              </a:rPr>
              <a:t>   只是多提供一點點的協助與支持 </a:t>
            </a:r>
            <a:r>
              <a:rPr lang="en-US" altLang="zh-TW">
                <a:latin typeface="標楷體" panose="03000509000000000000" pitchFamily="65" charset="-120"/>
                <a:ea typeface="標楷體" panose="03000509000000000000" pitchFamily="65" charset="-120"/>
              </a:rPr>
              <a:t>...</a:t>
            </a:r>
          </a:p>
          <a:p>
            <a:pPr eaLnBrk="1" hangingPunct="1"/>
            <a:r>
              <a:rPr lang="en-US" altLang="zh-TW">
                <a:latin typeface="標楷體" panose="03000509000000000000" pitchFamily="65" charset="-120"/>
                <a:ea typeface="標楷體" panose="03000509000000000000" pitchFamily="65" charset="-120"/>
              </a:rPr>
              <a:t>   ※</a:t>
            </a:r>
            <a:r>
              <a:rPr lang="zh-TW" altLang="en-US">
                <a:latin typeface="標楷體" panose="03000509000000000000" pitchFamily="65" charset="-120"/>
                <a:ea typeface="標楷體" panose="03000509000000000000" pitchFamily="65" charset="-120"/>
              </a:rPr>
              <a:t>改變</a:t>
            </a:r>
            <a:r>
              <a:rPr lang="zh-TW" altLang="en-US">
                <a:solidFill>
                  <a:srgbClr val="FF3300"/>
                </a:solidFill>
                <a:latin typeface="標楷體" panose="03000509000000000000" pitchFamily="65" charset="-120"/>
                <a:ea typeface="標楷體" panose="03000509000000000000" pitchFamily="65" charset="-120"/>
              </a:rPr>
              <a:t>方式</a:t>
            </a:r>
            <a:r>
              <a:rPr lang="zh-TW" altLang="en-US">
                <a:latin typeface="標楷體" panose="03000509000000000000" pitchFamily="65" charset="-120"/>
                <a:ea typeface="標楷體" panose="03000509000000000000" pitchFamily="65" charset="-120"/>
              </a:rPr>
              <a:t>、提供</a:t>
            </a:r>
            <a:r>
              <a:rPr lang="zh-TW" altLang="en-US">
                <a:solidFill>
                  <a:srgbClr val="FF3300"/>
                </a:solidFill>
                <a:latin typeface="標楷體" panose="03000509000000000000" pitchFamily="65" charset="-120"/>
                <a:ea typeface="標楷體" panose="03000509000000000000" pitchFamily="65" charset="-120"/>
              </a:rPr>
              <a:t>舞台</a:t>
            </a:r>
            <a:r>
              <a:rPr lang="zh-TW" altLang="en-US">
                <a:latin typeface="標楷體" panose="03000509000000000000" pitchFamily="65" charset="-120"/>
                <a:ea typeface="標楷體" panose="03000509000000000000" pitchFamily="65" charset="-120"/>
              </a:rPr>
              <a:t>，讓孩子們能夠有尊嚴的展現自己的能力。</a:t>
            </a:r>
          </a:p>
        </p:txBody>
      </p:sp>
      <p:sp>
        <p:nvSpPr>
          <p:cNvPr id="10244" name="AutoShape 4">
            <a:hlinkClick r:id="rId2" action="ppaction://hlinkfile" highlightClick="1"/>
          </p:cNvPr>
          <p:cNvSpPr>
            <a:spLocks noChangeArrowheads="1"/>
          </p:cNvSpPr>
          <p:nvPr/>
        </p:nvSpPr>
        <p:spPr bwMode="auto">
          <a:xfrm>
            <a:off x="8040688" y="549275"/>
            <a:ext cx="1223962" cy="647700"/>
          </a:xfrm>
          <a:prstGeom prst="actionButtonMovi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a:t>Crawl demo</a:t>
            </a:r>
          </a:p>
        </p:txBody>
      </p:sp>
    </p:spTree>
    <p:extLst>
      <p:ext uri="{BB962C8B-B14F-4D97-AF65-F5344CB8AC3E}">
        <p14:creationId xmlns:p14="http://schemas.microsoft.com/office/powerpoint/2010/main" val="78047726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zh-TW" altLang="en-US" smtClean="0">
                <a:latin typeface="標楷體" panose="03000509000000000000" pitchFamily="65" charset="-120"/>
                <a:ea typeface="標楷體" panose="03000509000000000000" pitchFamily="65" charset="-120"/>
              </a:rPr>
              <a:t>適你</a:t>
            </a:r>
            <a:r>
              <a:rPr lang="en-US" altLang="zh-TW" smtClean="0">
                <a:latin typeface="標楷體" panose="03000509000000000000" pitchFamily="65" charset="-120"/>
                <a:ea typeface="標楷體" panose="03000509000000000000" pitchFamily="65" charset="-120"/>
              </a:rPr>
              <a:t>.</a:t>
            </a:r>
            <a:r>
              <a:rPr lang="zh-TW" altLang="en-US" smtClean="0">
                <a:latin typeface="標楷體" panose="03000509000000000000" pitchFamily="65" charset="-120"/>
                <a:ea typeface="標楷體" panose="03000509000000000000" pitchFamily="65" charset="-120"/>
              </a:rPr>
              <a:t>適我</a:t>
            </a:r>
            <a:r>
              <a:rPr lang="en-US" altLang="zh-TW" smtClean="0">
                <a:latin typeface="標楷體" panose="03000509000000000000" pitchFamily="65" charset="-120"/>
                <a:ea typeface="標楷體" panose="03000509000000000000" pitchFamily="65" charset="-120"/>
              </a:rPr>
              <a:t>.Go!Go!go!</a:t>
            </a:r>
          </a:p>
        </p:txBody>
      </p:sp>
      <p:sp>
        <p:nvSpPr>
          <p:cNvPr id="29699" name="Rectangle 3"/>
          <p:cNvSpPr>
            <a:spLocks noGrp="1" noChangeArrowheads="1"/>
          </p:cNvSpPr>
          <p:nvPr>
            <p:ph idx="1"/>
          </p:nvPr>
        </p:nvSpPr>
        <p:spPr/>
        <p:txBody>
          <a:bodyPr/>
          <a:lstStyle/>
          <a:p>
            <a:pPr eaLnBrk="1" hangingPunct="1">
              <a:lnSpc>
                <a:spcPct val="80000"/>
              </a:lnSpc>
            </a:pPr>
            <a:r>
              <a:rPr lang="zh-TW" altLang="en-US" dirty="0" smtClean="0">
                <a:latin typeface="標楷體" panose="03000509000000000000" pitchFamily="65" charset="-120"/>
                <a:ea typeface="標楷體" panose="03000509000000000000" pitchFamily="65" charset="-120"/>
              </a:rPr>
              <a:t>創造</a:t>
            </a:r>
            <a:r>
              <a:rPr lang="zh-TW" altLang="en-US" dirty="0">
                <a:latin typeface="標楷體" panose="03000509000000000000" pitchFamily="65" charset="-120"/>
                <a:ea typeface="標楷體" panose="03000509000000000000" pitchFamily="65" charset="-120"/>
              </a:rPr>
              <a:t>重度障礙者可以參與的活動</a:t>
            </a:r>
          </a:p>
          <a:p>
            <a:pPr eaLnBrk="1" hangingPunct="1">
              <a:lnSpc>
                <a:spcPct val="80000"/>
              </a:lnSpc>
            </a:pPr>
            <a:r>
              <a:rPr lang="zh-TW" altLang="en-US" dirty="0">
                <a:latin typeface="標楷體" panose="03000509000000000000" pitchFamily="65" charset="-120"/>
                <a:ea typeface="標楷體" panose="03000509000000000000" pitchFamily="65" charset="-120"/>
              </a:rPr>
              <a:t>創造重度障礙者可以表演的舞台</a:t>
            </a:r>
          </a:p>
          <a:p>
            <a:pPr eaLnBrk="1" hangingPunct="1">
              <a:lnSpc>
                <a:spcPct val="80000"/>
              </a:lnSpc>
            </a:pPr>
            <a:endParaRPr lang="zh-TW" altLang="en-US" dirty="0">
              <a:latin typeface="標楷體" panose="03000509000000000000" pitchFamily="65" charset="-120"/>
              <a:ea typeface="標楷體" panose="03000509000000000000" pitchFamily="65" charset="-120"/>
            </a:endParaRPr>
          </a:p>
          <a:p>
            <a:pPr eaLnBrk="1" hangingPunct="1">
              <a:lnSpc>
                <a:spcPct val="80000"/>
              </a:lnSpc>
            </a:pPr>
            <a:r>
              <a:rPr lang="zh-TW" altLang="en-US" dirty="0">
                <a:latin typeface="標楷體" panose="03000509000000000000" pitchFamily="65" charset="-120"/>
                <a:ea typeface="標楷體" panose="03000509000000000000" pitchFamily="65" charset="-120"/>
              </a:rPr>
              <a:t>我們做了很簡單，大家都會做的事</a:t>
            </a:r>
            <a:r>
              <a:rPr lang="en-US" altLang="zh-TW" dirty="0">
                <a:latin typeface="標楷體" panose="03000509000000000000" pitchFamily="65" charset="-120"/>
                <a:ea typeface="標楷體" panose="03000509000000000000" pitchFamily="65" charset="-120"/>
              </a:rPr>
              <a:t>!</a:t>
            </a:r>
          </a:p>
          <a:p>
            <a:pPr eaLnBrk="1" hangingPunct="1">
              <a:lnSpc>
                <a:spcPct val="80000"/>
              </a:lnSpc>
            </a:pPr>
            <a:r>
              <a:rPr lang="zh-TW" altLang="en-US" dirty="0">
                <a:latin typeface="標楷體" panose="03000509000000000000" pitchFamily="65" charset="-120"/>
                <a:ea typeface="標楷體" panose="03000509000000000000" pitchFamily="65" charset="-120"/>
              </a:rPr>
              <a:t>一件簡單的事，因為理想或理念而做了很久很久，那也是一件了不起的事</a:t>
            </a:r>
            <a:r>
              <a:rPr lang="en-US" altLang="zh-TW" dirty="0">
                <a:latin typeface="標楷體" panose="03000509000000000000" pitchFamily="65" charset="-120"/>
                <a:ea typeface="標楷體" panose="03000509000000000000" pitchFamily="65" charset="-120"/>
              </a:rPr>
              <a:t>!</a:t>
            </a:r>
          </a:p>
          <a:p>
            <a:pPr eaLnBrk="1" hangingPunct="1">
              <a:lnSpc>
                <a:spcPct val="80000"/>
              </a:lnSpc>
            </a:pPr>
            <a:r>
              <a:rPr lang="zh-TW" altLang="en-US" dirty="0">
                <a:latin typeface="標楷體" panose="03000509000000000000" pitchFamily="65" charset="-120"/>
                <a:ea typeface="標楷體" panose="03000509000000000000" pitchFamily="65" charset="-120"/>
              </a:rPr>
              <a:t>很棒嗎</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很棒，但是也是要持續成長與進步</a:t>
            </a:r>
            <a:r>
              <a:rPr lang="en-US" altLang="zh-TW" dirty="0" smtClean="0">
                <a:latin typeface="標楷體" panose="03000509000000000000" pitchFamily="65" charset="-120"/>
                <a:ea typeface="標楷體" panose="03000509000000000000" pitchFamily="65" charset="-120"/>
              </a:rPr>
              <a:t>!</a:t>
            </a:r>
          </a:p>
          <a:p>
            <a:pPr eaLnBrk="1" hangingPunct="1">
              <a:lnSpc>
                <a:spcPct val="80000"/>
              </a:lnSpc>
            </a:pPr>
            <a:r>
              <a:rPr lang="zh-TW" altLang="en-US" dirty="0" smtClean="0">
                <a:latin typeface="標楷體" panose="03000509000000000000" pitchFamily="65" charset="-120"/>
                <a:ea typeface="標楷體" panose="03000509000000000000" pitchFamily="65" charset="-120"/>
              </a:rPr>
              <a:t>交流</a:t>
            </a:r>
            <a:r>
              <a:rPr lang="zh-TW" altLang="en-US" dirty="0">
                <a:latin typeface="標楷體" panose="03000509000000000000" pitchFamily="65" charset="-120"/>
                <a:ea typeface="標楷體" panose="03000509000000000000" pitchFamily="65" charset="-120"/>
              </a:rPr>
              <a:t>與分享</a:t>
            </a:r>
            <a:r>
              <a:rPr lang="en-US" altLang="zh-TW" dirty="0">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406434872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zh-TW" dirty="0" smtClean="0">
                <a:latin typeface="標楷體" panose="03000509000000000000" pitchFamily="65" charset="-120"/>
                <a:ea typeface="標楷體" panose="03000509000000000000" pitchFamily="65" charset="-120"/>
              </a:rPr>
              <a:t>MATP</a:t>
            </a:r>
            <a:r>
              <a:rPr lang="zh-TW" altLang="en-US" dirty="0" smtClean="0">
                <a:latin typeface="標楷體" panose="03000509000000000000" pitchFamily="65" charset="-120"/>
                <a:ea typeface="標楷體" panose="03000509000000000000" pitchFamily="65" charset="-120"/>
              </a:rPr>
              <a:t>課程的歷史</a:t>
            </a:r>
          </a:p>
        </p:txBody>
      </p:sp>
      <p:sp>
        <p:nvSpPr>
          <p:cNvPr id="30723" name="Rectangle 3"/>
          <p:cNvSpPr>
            <a:spLocks noGrp="1" noChangeArrowheads="1"/>
          </p:cNvSpPr>
          <p:nvPr>
            <p:ph idx="1"/>
          </p:nvPr>
        </p:nvSpPr>
        <p:spPr/>
        <p:txBody>
          <a:bodyPr/>
          <a:lstStyle/>
          <a:p>
            <a:pPr eaLnBrk="1" hangingPunct="1"/>
            <a:r>
              <a:rPr lang="zh-TW" altLang="en-US" dirty="0" smtClean="0">
                <a:latin typeface="標楷體" panose="03000509000000000000" pitchFamily="65" charset="-120"/>
                <a:ea typeface="標楷體" panose="03000509000000000000" pitchFamily="65" charset="-120"/>
              </a:rPr>
              <a:t>專業協同教學</a:t>
            </a:r>
          </a:p>
          <a:p>
            <a:pPr eaLnBrk="1" hangingPunct="1"/>
            <a:r>
              <a:rPr lang="zh-TW" altLang="en-US" dirty="0" smtClean="0">
                <a:latin typeface="標楷體" panose="03000509000000000000" pitchFamily="65" charset="-120"/>
                <a:ea typeface="標楷體" panose="03000509000000000000" pitchFamily="65" charset="-120"/>
              </a:rPr>
              <a:t>教學團隊</a:t>
            </a:r>
          </a:p>
          <a:p>
            <a:pPr eaLnBrk="1" hangingPunct="1"/>
            <a:r>
              <a:rPr lang="zh-TW" altLang="en-US" dirty="0" smtClean="0">
                <a:latin typeface="標楷體" panose="03000509000000000000" pitchFamily="65" charset="-120"/>
                <a:ea typeface="標楷體" panose="03000509000000000000" pitchFamily="65" charset="-120"/>
              </a:rPr>
              <a:t>跨專業</a:t>
            </a:r>
          </a:p>
          <a:p>
            <a:pPr eaLnBrk="1" hangingPunct="1"/>
            <a:r>
              <a:rPr lang="zh-TW" altLang="en-US" dirty="0" smtClean="0">
                <a:latin typeface="標楷體" panose="03000509000000000000" pitchFamily="65" charset="-120"/>
                <a:ea typeface="標楷體" panose="03000509000000000000" pitchFamily="65" charset="-120"/>
              </a:rPr>
              <a:t>逐步成熟</a:t>
            </a:r>
            <a:endParaRPr lang="en-US" altLang="zh-TW" dirty="0" smtClean="0">
              <a:latin typeface="標楷體" panose="03000509000000000000" pitchFamily="65" charset="-120"/>
              <a:ea typeface="標楷體" panose="03000509000000000000" pitchFamily="65" charset="-120"/>
            </a:endParaRPr>
          </a:p>
          <a:p>
            <a:pPr eaLnBrk="1" hangingPunct="1"/>
            <a:r>
              <a:rPr lang="zh-TW" altLang="en-US" dirty="0" smtClean="0">
                <a:latin typeface="標楷體" panose="03000509000000000000" pitchFamily="65" charset="-120"/>
                <a:ea typeface="標楷體" panose="03000509000000000000" pitchFamily="65" charset="-120"/>
              </a:rPr>
              <a:t>特奧起源</a:t>
            </a:r>
            <a:endParaRPr lang="en-US" altLang="zh-TW" dirty="0">
              <a:latin typeface="標楷體" panose="03000509000000000000" pitchFamily="65" charset="-120"/>
              <a:ea typeface="標楷體" panose="03000509000000000000" pitchFamily="65" charset="-120"/>
            </a:endParaRPr>
          </a:p>
          <a:p>
            <a:pPr eaLnBrk="1" hangingPunct="1"/>
            <a:r>
              <a:rPr lang="en-US" altLang="zh-TW" sz="2400" dirty="0">
                <a:latin typeface="標楷體" panose="03000509000000000000" pitchFamily="65" charset="-120"/>
                <a:ea typeface="標楷體" panose="03000509000000000000" pitchFamily="65" charset="-120"/>
                <a:hlinkClick r:id="rId2"/>
              </a:rPr>
              <a:t>https://youtu.be/RIgTU6IXV2c</a:t>
            </a:r>
            <a:endParaRPr lang="en-US" altLang="zh-TW" sz="2400" dirty="0">
              <a:latin typeface="標楷體" panose="03000509000000000000" pitchFamily="65" charset="-120"/>
              <a:ea typeface="標楷體" panose="03000509000000000000" pitchFamily="65" charset="-120"/>
            </a:endParaRPr>
          </a:p>
          <a:p>
            <a:pPr eaLnBrk="1" hangingPunct="1"/>
            <a:r>
              <a:rPr lang="en-US" altLang="zh-TW" sz="2400" dirty="0">
                <a:latin typeface="標楷體" panose="03000509000000000000" pitchFamily="65" charset="-120"/>
                <a:ea typeface="標楷體" panose="03000509000000000000" pitchFamily="65" charset="-120"/>
                <a:hlinkClick r:id="rId3"/>
              </a:rPr>
              <a:t>http://www.sowy.org/index.php/sports/matp</a:t>
            </a:r>
            <a:endParaRPr lang="en-US" altLang="zh-TW" sz="2400" dirty="0">
              <a:latin typeface="標楷體" panose="03000509000000000000" pitchFamily="65" charset="-120"/>
              <a:ea typeface="標楷體" panose="03000509000000000000" pitchFamily="65" charset="-120"/>
            </a:endParaRPr>
          </a:p>
          <a:p>
            <a:pPr eaLnBrk="1" hangingPunct="1"/>
            <a:r>
              <a:rPr lang="en-US" altLang="zh-TW" sz="2400" dirty="0">
                <a:latin typeface="標楷體" panose="03000509000000000000" pitchFamily="65" charset="-120"/>
                <a:ea typeface="標楷體" panose="03000509000000000000" pitchFamily="65" charset="-120"/>
                <a:hlinkClick r:id="rId4"/>
              </a:rPr>
              <a:t>https://www.specialolympics.org/sections/sports-and-games/coaching_guides/motor_activity_training_program.aspx</a:t>
            </a:r>
            <a:endParaRPr lang="en-US" altLang="zh-TW" sz="2400" dirty="0">
              <a:latin typeface="標楷體" panose="03000509000000000000" pitchFamily="65" charset="-120"/>
              <a:ea typeface="標楷體" panose="03000509000000000000" pitchFamily="65" charset="-120"/>
            </a:endParaRPr>
          </a:p>
          <a:p>
            <a:pPr marL="0" indent="0">
              <a:buNone/>
            </a:pPr>
            <a:endParaRPr lang="en-US" altLang="zh-TW" dirty="0" smtClean="0">
              <a:latin typeface="標楷體" panose="03000509000000000000" pitchFamily="65" charset="-120"/>
              <a:ea typeface="標楷體" panose="03000509000000000000" pitchFamily="65" charset="-120"/>
            </a:endParaRPr>
          </a:p>
          <a:p>
            <a:pPr eaLnBrk="1" hangingPunct="1"/>
            <a:endParaRPr lang="zh-TW" altLang="en-US"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1734443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zh-TW" altLang="en-US" smtClean="0">
                <a:latin typeface="標楷體" panose="03000509000000000000" pitchFamily="65" charset="-120"/>
                <a:ea typeface="標楷體" panose="03000509000000000000" pitchFamily="65" charset="-120"/>
              </a:rPr>
              <a:t>課程設計流程</a:t>
            </a:r>
          </a:p>
        </p:txBody>
      </p:sp>
      <p:sp>
        <p:nvSpPr>
          <p:cNvPr id="31747" name="Rectangle 3"/>
          <p:cNvSpPr>
            <a:spLocks noGrp="1" noChangeArrowheads="1"/>
          </p:cNvSpPr>
          <p:nvPr>
            <p:ph idx="1"/>
          </p:nvPr>
        </p:nvSpPr>
        <p:spPr/>
        <p:txBody>
          <a:bodyPr/>
          <a:lstStyle/>
          <a:p>
            <a:pPr eaLnBrk="1" hangingPunct="1"/>
            <a:r>
              <a:rPr lang="zh-TW" altLang="en-US" smtClean="0">
                <a:latin typeface="標楷體" panose="03000509000000000000" pitchFamily="65" charset="-120"/>
                <a:ea typeface="標楷體" panose="03000509000000000000" pitchFamily="65" charset="-120"/>
              </a:rPr>
              <a:t>決定課程主題</a:t>
            </a:r>
            <a:r>
              <a:rPr lang="en-US" altLang="zh-TW" smtClean="0">
                <a:latin typeface="標楷體" panose="03000509000000000000" pitchFamily="65" charset="-120"/>
                <a:ea typeface="標楷體" panose="03000509000000000000" pitchFamily="65" charset="-120"/>
              </a:rPr>
              <a:t>(</a:t>
            </a:r>
            <a:r>
              <a:rPr lang="zh-TW" altLang="en-US" smtClean="0">
                <a:latin typeface="標楷體" panose="03000509000000000000" pitchFamily="65" charset="-120"/>
                <a:ea typeface="標楷體" panose="03000509000000000000" pitchFamily="65" charset="-120"/>
              </a:rPr>
              <a:t>上肢運動、下肢運動</a:t>
            </a:r>
            <a:r>
              <a:rPr lang="en-US" altLang="zh-TW" smtClean="0">
                <a:latin typeface="標楷體" panose="03000509000000000000" pitchFamily="65" charset="-120"/>
                <a:ea typeface="標楷體" panose="03000509000000000000" pitchFamily="65" charset="-120"/>
              </a:rPr>
              <a:t>…)</a:t>
            </a:r>
          </a:p>
          <a:p>
            <a:pPr eaLnBrk="1" hangingPunct="1"/>
            <a:r>
              <a:rPr lang="zh-TW" altLang="en-US" smtClean="0">
                <a:latin typeface="標楷體" panose="03000509000000000000" pitchFamily="65" charset="-120"/>
                <a:ea typeface="標楷體" panose="03000509000000000000" pitchFamily="65" charset="-120"/>
              </a:rPr>
              <a:t>學生與教師分組</a:t>
            </a:r>
          </a:p>
          <a:p>
            <a:pPr eaLnBrk="1" hangingPunct="1"/>
            <a:r>
              <a:rPr lang="zh-TW" altLang="en-US" smtClean="0">
                <a:latin typeface="標楷體" panose="03000509000000000000" pitchFamily="65" charset="-120"/>
                <a:ea typeface="標楷體" panose="03000509000000000000" pitchFamily="65" charset="-120"/>
              </a:rPr>
              <a:t>教師設計課程</a:t>
            </a:r>
            <a:r>
              <a:rPr lang="en-US" altLang="zh-TW" smtClean="0">
                <a:latin typeface="標楷體" panose="03000509000000000000" pitchFamily="65" charset="-120"/>
                <a:ea typeface="標楷體" panose="03000509000000000000" pitchFamily="65" charset="-120"/>
              </a:rPr>
              <a:t>(</a:t>
            </a:r>
            <a:r>
              <a:rPr lang="zh-TW" altLang="en-US" smtClean="0">
                <a:latin typeface="標楷體" panose="03000509000000000000" pitchFamily="65" charset="-120"/>
                <a:ea typeface="標楷體" panose="03000509000000000000" pitchFamily="65" charset="-120"/>
              </a:rPr>
              <a:t>含暖身操</a:t>
            </a:r>
            <a:r>
              <a:rPr lang="zh-TW" altLang="en-US" smtClean="0">
                <a:latin typeface="標楷體" panose="03000509000000000000" pitchFamily="65" charset="-120"/>
                <a:ea typeface="標楷體" panose="03000509000000000000" pitchFamily="65" charset="-120"/>
                <a:sym typeface="Wingdings" panose="05000000000000000000" pitchFamily="2" charset="2"/>
              </a:rPr>
              <a:t>這個讚</a:t>
            </a:r>
            <a:r>
              <a:rPr lang="en-US" altLang="zh-TW" smtClean="0">
                <a:latin typeface="標楷體" panose="03000509000000000000" pitchFamily="65" charset="-120"/>
                <a:ea typeface="標楷體" panose="03000509000000000000" pitchFamily="65" charset="-120"/>
                <a:sym typeface="Wingdings" panose="05000000000000000000" pitchFamily="2" charset="2"/>
              </a:rPr>
              <a:t>!</a:t>
            </a:r>
            <a:r>
              <a:rPr lang="en-US" altLang="zh-TW" smtClean="0">
                <a:latin typeface="標楷體" panose="03000509000000000000" pitchFamily="65" charset="-120"/>
                <a:ea typeface="標楷體" panose="03000509000000000000" pitchFamily="65" charset="-120"/>
              </a:rPr>
              <a:t>)</a:t>
            </a:r>
          </a:p>
          <a:p>
            <a:pPr eaLnBrk="1" hangingPunct="1"/>
            <a:r>
              <a:rPr kumimoji="0" lang="zh-TW" altLang="en-US" smtClean="0">
                <a:latin typeface="標楷體" panose="03000509000000000000" pitchFamily="65" charset="-120"/>
                <a:ea typeface="標楷體" panose="03000509000000000000" pitchFamily="65" charset="-120"/>
              </a:rPr>
              <a:t>練習與修正設計</a:t>
            </a:r>
          </a:p>
          <a:p>
            <a:pPr eaLnBrk="1" hangingPunct="1"/>
            <a:r>
              <a:rPr kumimoji="0" lang="zh-TW" altLang="en-US" smtClean="0">
                <a:latin typeface="標楷體" panose="03000509000000000000" pitchFamily="65" charset="-120"/>
                <a:ea typeface="標楷體" panose="03000509000000000000" pitchFamily="65" charset="-120"/>
              </a:rPr>
              <a:t>表演賽</a:t>
            </a:r>
          </a:p>
          <a:p>
            <a:pPr eaLnBrk="1" hangingPunct="1"/>
            <a:r>
              <a:rPr kumimoji="0" lang="zh-TW" altLang="en-US" smtClean="0">
                <a:latin typeface="標楷體" panose="03000509000000000000" pitchFamily="65" charset="-120"/>
                <a:ea typeface="標楷體" panose="03000509000000000000" pitchFamily="65" charset="-120"/>
              </a:rPr>
              <a:t>志工感恩茶會</a:t>
            </a:r>
            <a:r>
              <a:rPr kumimoji="0" lang="en-US" altLang="zh-TW" smtClean="0">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397522380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好書推</a:t>
            </a:r>
            <a:r>
              <a:rPr lang="zh-TW" altLang="en-US" dirty="0">
                <a:latin typeface="標楷體" panose="03000509000000000000" pitchFamily="65" charset="-120"/>
                <a:ea typeface="標楷體" panose="03000509000000000000" pitchFamily="65" charset="-120"/>
              </a:rPr>
              <a:t>薦</a:t>
            </a:r>
          </a:p>
        </p:txBody>
      </p:sp>
      <p:sp>
        <p:nvSpPr>
          <p:cNvPr id="3" name="內容版面配置區 2"/>
          <p:cNvSpPr>
            <a:spLocks noGrp="1"/>
          </p:cNvSpPr>
          <p:nvPr>
            <p:ph idx="1"/>
          </p:nvPr>
        </p:nvSpPr>
        <p:spPr/>
        <p:txBody>
          <a:bodyPr>
            <a:normAutofit lnSpcReduction="10000"/>
          </a:bodyPr>
          <a:lstStyle/>
          <a:p>
            <a:r>
              <a:rPr lang="zh-TW" altLang="en-US" b="1" dirty="0">
                <a:latin typeface="標楷體" panose="03000509000000000000" pitchFamily="65" charset="-120"/>
                <a:ea typeface="標楷體" panose="03000509000000000000" pitchFamily="65" charset="-120"/>
              </a:rPr>
              <a:t>居家照護全書</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全圖解</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：日常起居．飲食調理．心理建設．長照資源．疾病護理．失智對策，第一本寫給照顧者的全方位實用</a:t>
            </a:r>
            <a:r>
              <a:rPr lang="zh-TW" altLang="en-US" b="1" dirty="0" smtClean="0">
                <a:latin typeface="標楷體" panose="03000509000000000000" pitchFamily="65" charset="-120"/>
                <a:ea typeface="標楷體" panose="03000509000000000000" pitchFamily="65" charset="-120"/>
              </a:rPr>
              <a:t>指南  </a:t>
            </a:r>
            <a:r>
              <a:rPr lang="zh-TW" altLang="en-US" dirty="0" smtClean="0">
                <a:latin typeface="標楷體" panose="03000509000000000000" pitchFamily="65" charset="-120"/>
                <a:ea typeface="標楷體" panose="03000509000000000000" pitchFamily="65" charset="-120"/>
              </a:rPr>
              <a:t>采實文化</a:t>
            </a:r>
            <a:endParaRPr lang="en-US" altLang="zh-TW" dirty="0" smtClean="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hlinkClick r:id="rId2"/>
              </a:rPr>
              <a:t>https://</a:t>
            </a:r>
            <a:r>
              <a:rPr lang="en-US" altLang="zh-TW" dirty="0" smtClean="0">
                <a:latin typeface="標楷體" panose="03000509000000000000" pitchFamily="65" charset="-120"/>
                <a:ea typeface="標楷體" panose="03000509000000000000" pitchFamily="65" charset="-120"/>
                <a:hlinkClick r:id="rId2"/>
              </a:rPr>
              <a:t>www.books.com.tw/products/0010745454?loc=P_asv_003</a:t>
            </a: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r>
              <a:rPr lang="zh-TW" altLang="en-US" b="1" dirty="0">
                <a:latin typeface="標楷體" panose="03000509000000000000" pitchFamily="65" charset="-120"/>
                <a:ea typeface="標楷體" panose="03000509000000000000" pitchFamily="65" charset="-120"/>
              </a:rPr>
              <a:t>圖解居家長期照護全書</a:t>
            </a:r>
            <a:r>
              <a:rPr lang="en-US" altLang="zh-TW" b="1" dirty="0">
                <a:latin typeface="標楷體" panose="03000509000000000000" pitchFamily="65" charset="-120"/>
                <a:ea typeface="標楷體" panose="03000509000000000000" pitchFamily="65" charset="-120"/>
              </a:rPr>
              <a:t>【2019</a:t>
            </a:r>
            <a:r>
              <a:rPr lang="zh-TW" altLang="en-US" b="1" dirty="0">
                <a:latin typeface="標楷體" panose="03000509000000000000" pitchFamily="65" charset="-120"/>
                <a:ea typeface="標楷體" panose="03000509000000000000" pitchFamily="65" charset="-120"/>
              </a:rPr>
              <a:t>暢銷修訂版</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：當家人生病</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住院時，需自我照顧或協助照顧的實用生活</a:t>
            </a:r>
            <a:r>
              <a:rPr lang="zh-TW" altLang="en-US" b="1" dirty="0" smtClean="0">
                <a:latin typeface="標楷體" panose="03000509000000000000" pitchFamily="65" charset="-120"/>
                <a:ea typeface="標楷體" panose="03000509000000000000" pitchFamily="65" charset="-120"/>
              </a:rPr>
              <a:t>指南  原水出版社</a:t>
            </a:r>
            <a:endParaRPr lang="zh-TW" altLang="en-US" b="1" dirty="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hlinkClick r:id="rId3"/>
              </a:rPr>
              <a:t>https</a:t>
            </a:r>
            <a:r>
              <a:rPr lang="en-US" altLang="zh-TW" dirty="0">
                <a:latin typeface="標楷體" panose="03000509000000000000" pitchFamily="65" charset="-120"/>
                <a:ea typeface="標楷體" panose="03000509000000000000" pitchFamily="65" charset="-120"/>
                <a:hlinkClick r:id="rId3"/>
              </a:rPr>
              <a:t>://</a:t>
            </a:r>
            <a:r>
              <a:rPr lang="en-US" altLang="zh-TW" dirty="0" smtClean="0">
                <a:latin typeface="標楷體" panose="03000509000000000000" pitchFamily="65" charset="-120"/>
                <a:ea typeface="標楷體" panose="03000509000000000000" pitchFamily="65" charset="-120"/>
                <a:hlinkClick r:id="rId3"/>
              </a:rPr>
              <a:t>www.books.com.tw/products/0010820331</a:t>
            </a:r>
            <a:endParaRPr lang="en-US" altLang="zh-TW" dirty="0" smtClean="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http://poomee002.pixnet.net/blog/post/190345744-%5B</a:t>
            </a:r>
            <a:r>
              <a:rPr lang="zh-TW" altLang="en-US" dirty="0">
                <a:latin typeface="標楷體" panose="03000509000000000000" pitchFamily="65" charset="-120"/>
                <a:ea typeface="標楷體" panose="03000509000000000000" pitchFamily="65" charset="-120"/>
              </a:rPr>
              <a:t>圖解居家長期照護全書</a:t>
            </a:r>
            <a:r>
              <a:rPr lang="en-US" altLang="zh-TW" dirty="0">
                <a:latin typeface="標楷體" panose="03000509000000000000" pitchFamily="65" charset="-120"/>
                <a:ea typeface="標楷體" panose="03000509000000000000" pitchFamily="65" charset="-120"/>
              </a:rPr>
              <a:t>%5D</a:t>
            </a:r>
            <a:r>
              <a:rPr lang="zh-TW" altLang="en-US" dirty="0">
                <a:latin typeface="標楷體" panose="03000509000000000000" pitchFamily="65" charset="-120"/>
                <a:ea typeface="標楷體" panose="03000509000000000000" pitchFamily="65" charset="-120"/>
              </a:rPr>
              <a:t>好書</a:t>
            </a:r>
            <a:r>
              <a:rPr lang="zh-TW" altLang="en-US" dirty="0" smtClean="0">
                <a:latin typeface="標楷體" panose="03000509000000000000" pitchFamily="65" charset="-120"/>
                <a:ea typeface="標楷體" panose="03000509000000000000" pitchFamily="65" charset="-120"/>
              </a:rPr>
              <a:t>介紹</a:t>
            </a:r>
            <a:endParaRPr lang="en-US" altLang="zh-TW"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5255969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好書推</a:t>
            </a:r>
            <a:r>
              <a:rPr lang="zh-TW" altLang="en-US" dirty="0">
                <a:latin typeface="標楷體" panose="03000509000000000000" pitchFamily="65" charset="-120"/>
                <a:ea typeface="標楷體" panose="03000509000000000000" pitchFamily="65" charset="-120"/>
              </a:rPr>
              <a:t>薦</a:t>
            </a:r>
          </a:p>
        </p:txBody>
      </p:sp>
      <p:sp>
        <p:nvSpPr>
          <p:cNvPr id="3" name="內容版面配置區 2"/>
          <p:cNvSpPr>
            <a:spLocks noGrp="1"/>
          </p:cNvSpPr>
          <p:nvPr>
            <p:ph idx="1"/>
          </p:nvPr>
        </p:nvSpPr>
        <p:spPr/>
        <p:txBody>
          <a:bodyPr>
            <a:normAutofit/>
          </a:bodyPr>
          <a:lstStyle/>
          <a:p>
            <a:r>
              <a:rPr lang="zh-TW" altLang="en-US" b="1" dirty="0" smtClean="0">
                <a:latin typeface="標楷體" panose="03000509000000000000" pitchFamily="65" charset="-120"/>
                <a:ea typeface="標楷體" panose="03000509000000000000" pitchFamily="65" charset="-120"/>
              </a:rPr>
              <a:t>讓</a:t>
            </a:r>
            <a:r>
              <a:rPr lang="zh-TW" altLang="en-US" b="1" dirty="0">
                <a:latin typeface="標楷體" panose="03000509000000000000" pitchFamily="65" charset="-120"/>
                <a:ea typeface="標楷體" panose="03000509000000000000" pitchFamily="65" charset="-120"/>
              </a:rPr>
              <a:t>他自己來：復健科醫師╳物理治療師給長者的復健運動全圖解</a:t>
            </a:r>
          </a:p>
          <a:p>
            <a:r>
              <a:rPr lang="en-US" altLang="zh-TW" dirty="0">
                <a:latin typeface="標楷體" panose="03000509000000000000" pitchFamily="65" charset="-120"/>
                <a:ea typeface="標楷體" panose="03000509000000000000" pitchFamily="65" charset="-120"/>
                <a:hlinkClick r:id="rId2"/>
              </a:rPr>
              <a:t>https://</a:t>
            </a:r>
            <a:r>
              <a:rPr lang="en-US" altLang="zh-TW" dirty="0" smtClean="0">
                <a:latin typeface="標楷體" panose="03000509000000000000" pitchFamily="65" charset="-120"/>
                <a:ea typeface="標楷體" panose="03000509000000000000" pitchFamily="65" charset="-120"/>
                <a:hlinkClick r:id="rId2"/>
              </a:rPr>
              <a:t>www.books.com.tw/products/0010819446?loc=P_asb_001</a:t>
            </a:r>
            <a:endParaRPr lang="en-US" altLang="zh-TW" dirty="0" smtClean="0">
              <a:latin typeface="標楷體" panose="03000509000000000000" pitchFamily="65" charset="-120"/>
              <a:ea typeface="標楷體" panose="03000509000000000000" pitchFamily="65" charset="-120"/>
            </a:endParaRPr>
          </a:p>
          <a:p>
            <a:r>
              <a:rPr lang="zh-TW" altLang="en-US" b="1" dirty="0">
                <a:latin typeface="標楷體" panose="03000509000000000000" pitchFamily="65" charset="-120"/>
                <a:ea typeface="標楷體" panose="03000509000000000000" pitchFamily="65" charset="-120"/>
              </a:rPr>
              <a:t>全彩圖解　</a:t>
            </a:r>
            <a:r>
              <a:rPr lang="en-US" altLang="zh-TW" b="1" dirty="0">
                <a:latin typeface="標楷體" panose="03000509000000000000" pitchFamily="65" charset="-120"/>
                <a:ea typeface="標楷體" panose="03000509000000000000" pitchFamily="65" charset="-120"/>
              </a:rPr>
              <a:t>100</a:t>
            </a:r>
            <a:r>
              <a:rPr lang="zh-TW" altLang="en-US" b="1" dirty="0">
                <a:latin typeface="標楷體" panose="03000509000000000000" pitchFamily="65" charset="-120"/>
                <a:ea typeface="標楷體" panose="03000509000000000000" pitchFamily="65" charset="-120"/>
              </a:rPr>
              <a:t>種樂齡活動這樣玩！：開心動一動，減緩腦部退化、活化身體機能、提升生活品質</a:t>
            </a:r>
          </a:p>
          <a:p>
            <a:r>
              <a:rPr lang="en-US" altLang="zh-TW" dirty="0">
                <a:latin typeface="標楷體" panose="03000509000000000000" pitchFamily="65" charset="-120"/>
                <a:ea typeface="標楷體" panose="03000509000000000000" pitchFamily="65" charset="-120"/>
                <a:hlinkClick r:id="rId3"/>
              </a:rPr>
              <a:t>https://</a:t>
            </a:r>
            <a:r>
              <a:rPr lang="en-US" altLang="zh-TW" dirty="0" smtClean="0">
                <a:latin typeface="標楷體" panose="03000509000000000000" pitchFamily="65" charset="-120"/>
                <a:ea typeface="標楷體" panose="03000509000000000000" pitchFamily="65" charset="-120"/>
                <a:hlinkClick r:id="rId3"/>
              </a:rPr>
              <a:t>www.books.com.tw/products/0010820332?loc=P_asb_002</a:t>
            </a:r>
            <a:endParaRPr lang="en-US" altLang="zh-TW"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圖解</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生活自立支援照護指南</a:t>
            </a:r>
          </a:p>
          <a:p>
            <a:r>
              <a:rPr lang="en-US" altLang="zh-TW" dirty="0">
                <a:latin typeface="標楷體" panose="03000509000000000000" pitchFamily="65" charset="-120"/>
                <a:ea typeface="標楷體" panose="03000509000000000000" pitchFamily="65" charset="-120"/>
                <a:hlinkClick r:id="rId4"/>
              </a:rPr>
              <a:t>https://</a:t>
            </a:r>
            <a:r>
              <a:rPr lang="en-US" altLang="zh-TW" dirty="0" smtClean="0">
                <a:latin typeface="標楷體" panose="03000509000000000000" pitchFamily="65" charset="-120"/>
                <a:ea typeface="標楷體" panose="03000509000000000000" pitchFamily="65" charset="-120"/>
                <a:hlinkClick r:id="rId4"/>
              </a:rPr>
              <a:t>www.books.com.tw/products/0010808219?loc=P_asb_003</a:t>
            </a:r>
            <a:endParaRPr lang="en-US" altLang="zh-TW"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5255969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好書推</a:t>
            </a:r>
            <a:r>
              <a:rPr lang="zh-TW" altLang="en-US" dirty="0">
                <a:latin typeface="標楷體" panose="03000509000000000000" pitchFamily="65" charset="-120"/>
                <a:ea typeface="標楷體" panose="03000509000000000000" pitchFamily="65" charset="-120"/>
              </a:rPr>
              <a:t>薦</a:t>
            </a:r>
          </a:p>
        </p:txBody>
      </p:sp>
      <p:sp>
        <p:nvSpPr>
          <p:cNvPr id="3" name="內容版面配置區 2"/>
          <p:cNvSpPr>
            <a:spLocks noGrp="1"/>
          </p:cNvSpPr>
          <p:nvPr>
            <p:ph idx="1"/>
          </p:nvPr>
        </p:nvSpPr>
        <p:spPr/>
        <p:txBody>
          <a:bodyPr>
            <a:normAutofit lnSpcReduction="10000"/>
          </a:bodyPr>
          <a:lstStyle/>
          <a:p>
            <a:r>
              <a:rPr lang="zh-TW" altLang="en-US" b="1" dirty="0" smtClean="0">
                <a:latin typeface="標楷體" panose="03000509000000000000" pitchFamily="65" charset="-120"/>
                <a:ea typeface="標楷體" panose="03000509000000000000" pitchFamily="65" charset="-120"/>
              </a:rPr>
              <a:t>科學</a:t>
            </a:r>
            <a:r>
              <a:rPr lang="zh-TW" altLang="en-US" b="1" dirty="0">
                <a:latin typeface="標楷體" panose="03000509000000000000" pitchFamily="65" charset="-120"/>
                <a:ea typeface="標楷體" panose="03000509000000000000" pitchFamily="65" charset="-120"/>
              </a:rPr>
              <a:t>研究告訴你： 這樣動，不失智！：身動</a:t>
            </a:r>
            <a:r>
              <a:rPr lang="en-US" altLang="zh-TW" b="1" dirty="0">
                <a:latin typeface="標楷體" panose="03000509000000000000" pitchFamily="65" charset="-120"/>
                <a:ea typeface="標楷體" panose="03000509000000000000" pitchFamily="65" charset="-120"/>
              </a:rPr>
              <a:t>30</a:t>
            </a:r>
            <a:r>
              <a:rPr lang="zh-TW" altLang="en-US" b="1" dirty="0">
                <a:latin typeface="標楷體" panose="03000509000000000000" pitchFamily="65" charset="-120"/>
                <a:ea typeface="標楷體" panose="03000509000000000000" pitchFamily="65" charset="-120"/>
              </a:rPr>
              <a:t>ｘ腦動</a:t>
            </a:r>
            <a:r>
              <a:rPr lang="en-US" altLang="zh-TW" b="1" dirty="0">
                <a:latin typeface="標楷體" panose="03000509000000000000" pitchFamily="65" charset="-120"/>
                <a:ea typeface="標楷體" panose="03000509000000000000" pitchFamily="65" charset="-120"/>
              </a:rPr>
              <a:t>30</a:t>
            </a:r>
            <a:r>
              <a:rPr lang="zh-TW" altLang="en-US" b="1" dirty="0">
                <a:latin typeface="標楷體" panose="03000509000000000000" pitchFamily="65" charset="-120"/>
                <a:ea typeface="標楷體" panose="03000509000000000000" pitchFamily="65" charset="-120"/>
              </a:rPr>
              <a:t>ｘ互動</a:t>
            </a:r>
            <a:r>
              <a:rPr lang="en-US" altLang="zh-TW" b="1" dirty="0">
                <a:latin typeface="標楷體" panose="03000509000000000000" pitchFamily="65" charset="-120"/>
                <a:ea typeface="標楷體" panose="03000509000000000000" pitchFamily="65" charset="-120"/>
              </a:rPr>
              <a:t>30 27,000</a:t>
            </a:r>
            <a:r>
              <a:rPr lang="zh-TW" altLang="en-US" b="1" dirty="0">
                <a:latin typeface="標楷體" panose="03000509000000000000" pitchFamily="65" charset="-120"/>
                <a:ea typeface="標楷體" panose="03000509000000000000" pitchFamily="65" charset="-120"/>
              </a:rPr>
              <a:t>種健腦招式，預防失智自由配</a:t>
            </a:r>
          </a:p>
          <a:p>
            <a:r>
              <a:rPr lang="en-US" altLang="zh-TW" dirty="0">
                <a:latin typeface="標楷體" panose="03000509000000000000" pitchFamily="65" charset="-120"/>
                <a:ea typeface="標楷體" panose="03000509000000000000" pitchFamily="65" charset="-120"/>
                <a:hlinkClick r:id="rId2"/>
              </a:rPr>
              <a:t>https://</a:t>
            </a:r>
            <a:r>
              <a:rPr lang="en-US" altLang="zh-TW" dirty="0" smtClean="0">
                <a:latin typeface="標楷體" panose="03000509000000000000" pitchFamily="65" charset="-120"/>
                <a:ea typeface="標楷體" panose="03000509000000000000" pitchFamily="65" charset="-120"/>
                <a:hlinkClick r:id="rId2"/>
              </a:rPr>
              <a:t>www.books.com.tw/products/0010796148?loc=P_asb_005</a:t>
            </a: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r>
              <a:rPr lang="zh-TW" altLang="en-US" b="1" dirty="0">
                <a:latin typeface="標楷體" panose="03000509000000000000" pitchFamily="65" charset="-120"/>
                <a:ea typeface="標楷體" panose="03000509000000000000" pitchFamily="65" charset="-120"/>
              </a:rPr>
              <a:t>失智症照護指南</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暢銷增訂版</a:t>
            </a:r>
            <a:r>
              <a:rPr lang="en-US" altLang="zh-TW" b="1" dirty="0">
                <a:latin typeface="標楷體" panose="03000509000000000000" pitchFamily="65" charset="-120"/>
                <a:ea typeface="標楷體" panose="03000509000000000000" pitchFamily="65" charset="-120"/>
              </a:rPr>
              <a:t>〕</a:t>
            </a:r>
          </a:p>
          <a:p>
            <a:r>
              <a:rPr lang="en-US" altLang="zh-TW" dirty="0">
                <a:latin typeface="標楷體" panose="03000509000000000000" pitchFamily="65" charset="-120"/>
                <a:ea typeface="標楷體" panose="03000509000000000000" pitchFamily="65" charset="-120"/>
                <a:hlinkClick r:id="rId3"/>
              </a:rPr>
              <a:t>https://</a:t>
            </a:r>
            <a:r>
              <a:rPr lang="en-US" altLang="zh-TW" dirty="0" smtClean="0">
                <a:latin typeface="標楷體" panose="03000509000000000000" pitchFamily="65" charset="-120"/>
                <a:ea typeface="標楷體" panose="03000509000000000000" pitchFamily="65" charset="-120"/>
                <a:hlinkClick r:id="rId3"/>
              </a:rPr>
              <a:t>www.books.com.tw/products/0010798986?loc=P_asb_004</a:t>
            </a:r>
            <a:endParaRPr lang="en-US" altLang="zh-TW"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zh-TW" b="1" dirty="0">
                <a:latin typeface="標楷體" panose="03000509000000000000" pitchFamily="65" charset="-120"/>
                <a:ea typeface="標楷體" panose="03000509000000000000" pitchFamily="65" charset="-120"/>
              </a:rPr>
              <a:t>在宅安心顧，圖解長期照護指南</a:t>
            </a:r>
          </a:p>
          <a:p>
            <a:r>
              <a:rPr lang="en-US" altLang="zh-TW" u="sng" dirty="0">
                <a:latin typeface="標楷體" panose="03000509000000000000" pitchFamily="65" charset="-120"/>
                <a:ea typeface="標楷體" panose="03000509000000000000" pitchFamily="65" charset="-120"/>
                <a:hlinkClick r:id="rId4"/>
              </a:rPr>
              <a:t>https://www.books.com.tw/products/0010795913?loc=P_asb_005</a:t>
            </a:r>
            <a:endParaRPr lang="zh-TW" altLang="zh-TW" dirty="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525596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問題討論</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lstStyle/>
          <a:p>
            <a:endParaRPr lang="en-US" altLang="zh-TW" u="sng" dirty="0">
              <a:latin typeface="標楷體" panose="03000509000000000000" pitchFamily="65" charset="-120"/>
              <a:ea typeface="標楷體" panose="03000509000000000000" pitchFamily="65" charset="-120"/>
            </a:endParaRPr>
          </a:p>
          <a:p>
            <a:endParaRPr lang="zh-TW" altLang="zh-TW" dirty="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pic>
        <p:nvPicPr>
          <p:cNvPr id="4" name="Picture 4" descr="Simple_question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3113" y="1557338"/>
            <a:ext cx="3390900" cy="497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009835"/>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821</TotalTime>
  <Words>5107</Words>
  <Application>Microsoft Office PowerPoint</Application>
  <PresentationFormat>寬螢幕</PresentationFormat>
  <Paragraphs>695</Paragraphs>
  <Slides>97</Slides>
  <Notes>1</Notes>
  <HiddenSlides>0</HiddenSlides>
  <MMClips>0</MMClips>
  <ScaleCrop>false</ScaleCrop>
  <HeadingPairs>
    <vt:vector size="8" baseType="variant">
      <vt:variant>
        <vt:lpstr>使用字型</vt:lpstr>
      </vt:variant>
      <vt:variant>
        <vt:i4>11</vt:i4>
      </vt:variant>
      <vt:variant>
        <vt:lpstr>佈景主題</vt:lpstr>
      </vt:variant>
      <vt:variant>
        <vt:i4>1</vt:i4>
      </vt:variant>
      <vt:variant>
        <vt:lpstr>內嵌 OLE 伺服程式</vt:lpstr>
      </vt:variant>
      <vt:variant>
        <vt:i4>1</vt:i4>
      </vt:variant>
      <vt:variant>
        <vt:lpstr>投影片標題</vt:lpstr>
      </vt:variant>
      <vt:variant>
        <vt:i4>97</vt:i4>
      </vt:variant>
    </vt:vector>
  </HeadingPairs>
  <TitlesOfParts>
    <vt:vector size="110" baseType="lpstr">
      <vt:lpstr>Gill Sans MT</vt:lpstr>
      <vt:lpstr>Roboto</vt:lpstr>
      <vt:lpstr>華康中黑體</vt:lpstr>
      <vt:lpstr>微軟正黑體</vt:lpstr>
      <vt:lpstr>新細明體</vt:lpstr>
      <vt:lpstr>標楷體</vt:lpstr>
      <vt:lpstr>Arial</vt:lpstr>
      <vt:lpstr>Calibri</vt:lpstr>
      <vt:lpstr>Calibri Light</vt:lpstr>
      <vt:lpstr>Tahoma</vt:lpstr>
      <vt:lpstr>Wingdings</vt:lpstr>
      <vt:lpstr>Office 佈景主題</vt:lpstr>
      <vt:lpstr>Photo Editor 影像</vt:lpstr>
      <vt:lpstr>109年高雄市教師助理培訓研習 物理治療師角色釋放 與教師助理專業技能/知能培訓</vt:lpstr>
      <vt:lpstr>講師介紹</vt:lpstr>
      <vt:lpstr>相關資料下載(二擇一都相同)</vt:lpstr>
      <vt:lpstr>教師助理服務與相關專業服務</vt:lpstr>
      <vt:lpstr>PowerPoint 簡報</vt:lpstr>
      <vt:lpstr>大綱</vt:lpstr>
      <vt:lpstr>團隊合作</vt:lpstr>
      <vt:lpstr>常見專業團隊合作模式</vt:lpstr>
      <vt:lpstr>特教學生的學校生活</vt:lpstr>
      <vt:lpstr>關於輔具</vt:lpstr>
      <vt:lpstr>輔具功能  (有什麼好處?)</vt:lpstr>
      <vt:lpstr>學校系統常用之輔具分類</vt:lpstr>
      <vt:lpstr>輔具使用與協助訓練之技巧/原則</vt:lpstr>
      <vt:lpstr>視、聽覺輔具</vt:lpstr>
      <vt:lpstr>擺位的重要性與原則</vt:lpstr>
      <vt:lpstr>擺位輔具</vt:lpstr>
      <vt:lpstr>擺位輔具</vt:lpstr>
      <vt:lpstr>日常生活輔具</vt:lpstr>
      <vt:lpstr>飲食輔具</vt:lpstr>
      <vt:lpstr>PowerPoint 簡報</vt:lpstr>
      <vt:lpstr>照護相關輔具介紹</vt:lpstr>
      <vt:lpstr>照護類輔具</vt:lpstr>
      <vt:lpstr>PowerPoint 簡報</vt:lpstr>
      <vt:lpstr>視障生</vt:lpstr>
      <vt:lpstr>聽障生</vt:lpstr>
      <vt:lpstr>腦性麻痺常用輔具</vt:lpstr>
      <vt:lpstr>擺位技巧與實務討論</vt:lpstr>
      <vt:lpstr>照護技巧網路資源</vt:lpstr>
      <vt:lpstr>漸凍人照護</vt:lpstr>
      <vt:lpstr>PowerPoint 簡報</vt:lpstr>
      <vt:lpstr>中風個案</vt:lpstr>
      <vt:lpstr>復健融入生活與自立支援</vt:lpstr>
      <vt:lpstr>自立支援</vt:lpstr>
      <vt:lpstr>重新理解照顧</vt:lpstr>
      <vt:lpstr>PowerPoint 簡報</vt:lpstr>
      <vt:lpstr>復健融入生活</vt:lpstr>
      <vt:lpstr>日常生活照護/支持-擺位</vt:lpstr>
      <vt:lpstr>靜態與動態姿勢</vt:lpstr>
      <vt:lpstr>擺位重要性</vt:lpstr>
      <vt:lpstr>PowerPoint 簡報</vt:lpstr>
      <vt:lpstr>PowerPoint 簡報</vt:lpstr>
      <vt:lpstr>日常生活照護/支持-被動關節活動</vt:lpstr>
      <vt:lpstr>關鍵點控制</vt:lpstr>
      <vt:lpstr>日常生活照護/支持-轉移位技巧</vt:lpstr>
      <vt:lpstr>正確的搬運技巧</vt:lpstr>
      <vt:lpstr>男女生大概的負重</vt:lpstr>
      <vt:lpstr>重要概念</vt:lpstr>
      <vt:lpstr>搬運常見錯誤與解決方式</vt:lpstr>
      <vt:lpstr>搬運技巧建議</vt:lpstr>
      <vt:lpstr>搬運技巧建議</vt:lpstr>
      <vt:lpstr>攜抱轉移位</vt:lpstr>
      <vt:lpstr>搬運個案的時機</vt:lpstr>
      <vt:lpstr>照顧者教育(有好的照護者才有好的被照顧)</vt:lpstr>
      <vt:lpstr>減少搬運傷害如何做…</vt:lpstr>
      <vt:lpstr>預防背痛運動</vt:lpstr>
      <vt:lpstr>轉位</vt:lpstr>
      <vt:lpstr> 搬運病患常用搬運時機</vt:lpstr>
      <vt:lpstr>零抬舉政策 (No Lift Policy) </vt:lpstr>
      <vt:lpstr>三原則</vt:lpstr>
      <vt:lpstr>原則1: 個案功能最大發揮原則 (最優先)</vt:lpstr>
      <vt:lpstr>原則2: 以水平移動取代垂直移動</vt:lpstr>
      <vt:lpstr>原則2: 以水平移動取代垂直移動</vt:lpstr>
      <vt:lpstr>原則3: 以機械取代人力抬舉</vt:lpstr>
      <vt:lpstr>PowerPoint 簡報</vt:lpstr>
      <vt:lpstr>轉移位 5招!!</vt:lpstr>
      <vt:lpstr>1.坐姿站立法</vt:lpstr>
      <vt:lpstr>2.站立式移位機</vt:lpstr>
      <vt:lpstr>3.坐姿平移法</vt:lpstr>
      <vt:lpstr>4.懸吊式移位機</vt:lpstr>
      <vt:lpstr>5.仰躺平移法</vt:lpstr>
      <vt:lpstr>PowerPoint 簡報</vt:lpstr>
      <vt:lpstr>影片資源</vt:lpstr>
      <vt:lpstr>何謂適應體育 </vt:lpstr>
      <vt:lpstr>何謂適應體育 </vt:lpstr>
      <vt:lpstr>適應身體活動之分類</vt:lpstr>
      <vt:lpstr>適應 團體活動/身體活動之分類</vt:lpstr>
      <vt:lpstr>適應體育之家庭-學校-社區團隊工作模式</vt:lpstr>
      <vt:lpstr>進階動作技能 動作發展四期:</vt:lpstr>
      <vt:lpstr>PowerPoint 簡報</vt:lpstr>
      <vt:lpstr>PowerPoint 簡報</vt:lpstr>
      <vt:lpstr>功能性身體活動設計要領</vt:lpstr>
      <vt:lpstr>功能性身體活動設計要領</vt:lpstr>
      <vt:lpstr>遊戲設計概念</vt:lpstr>
      <vt:lpstr>遊戲設計概念</vt:lpstr>
      <vt:lpstr>遊戲設計概念</vt:lpstr>
      <vt:lpstr>遊戲隊形教學</vt:lpstr>
      <vt:lpstr>健康體適能的活動/處方設計</vt:lpstr>
      <vt:lpstr>PowerPoint 簡報</vt:lpstr>
      <vt:lpstr>高特適應體育團隊發展歷程</vt:lpstr>
      <vt:lpstr>我們的信念 </vt:lpstr>
      <vt:lpstr>適你.適我.Go!Go!go!</vt:lpstr>
      <vt:lpstr>MATP課程的歷史</vt:lpstr>
      <vt:lpstr>課程設計流程</vt:lpstr>
      <vt:lpstr>好書推薦</vt:lpstr>
      <vt:lpstr>好書推薦</vt:lpstr>
      <vt:lpstr>好書推薦</vt:lpstr>
      <vt:lpstr>問題討論</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身心障礙支持服務核心課程訓練  日常生活支持</dc:title>
  <dc:creator>汀原 吳</dc:creator>
  <cp:lastModifiedBy>User27</cp:lastModifiedBy>
  <cp:revision>70</cp:revision>
  <dcterms:created xsi:type="dcterms:W3CDTF">2019-07-19T01:25:45Z</dcterms:created>
  <dcterms:modified xsi:type="dcterms:W3CDTF">2020-07-02T06:18:12Z</dcterms:modified>
</cp:coreProperties>
</file>