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92" r:id="rId5"/>
    <p:sldId id="261" r:id="rId6"/>
    <p:sldId id="281" r:id="rId7"/>
    <p:sldId id="282" r:id="rId8"/>
    <p:sldId id="259" r:id="rId9"/>
    <p:sldId id="260" r:id="rId10"/>
    <p:sldId id="265" r:id="rId11"/>
    <p:sldId id="272" r:id="rId12"/>
    <p:sldId id="273" r:id="rId13"/>
    <p:sldId id="289" r:id="rId14"/>
    <p:sldId id="290" r:id="rId15"/>
    <p:sldId id="291" r:id="rId16"/>
    <p:sldId id="284" r:id="rId17"/>
    <p:sldId id="286" r:id="rId18"/>
    <p:sldId id="288" r:id="rId19"/>
    <p:sldId id="287" r:id="rId20"/>
    <p:sldId id="274" r:id="rId21"/>
    <p:sldId id="283" r:id="rId22"/>
    <p:sldId id="266" r:id="rId23"/>
    <p:sldId id="267" r:id="rId24"/>
    <p:sldId id="268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13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FE826-A6C8-4889-86BA-E5C3E312B2D0}" type="datetimeFigureOut">
              <a:rPr lang="zh-TW" altLang="en-US" smtClean="0"/>
              <a:t>2020/8/2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B127C-E89E-40C8-B5FE-DE20EFC479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046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B127C-E89E-40C8-B5FE-DE20EFC479C4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342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54BE-3FE0-4187-B596-4AB5528A55F4}" type="datetimeFigureOut">
              <a:rPr lang="zh-TW" altLang="en-US" smtClean="0"/>
              <a:pPr/>
              <a:t>2020/8/2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8CD-DF6E-40CE-B96B-85B2C4B00F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97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54BE-3FE0-4187-B596-4AB5528A55F4}" type="datetimeFigureOut">
              <a:rPr lang="zh-TW" altLang="en-US" smtClean="0"/>
              <a:pPr/>
              <a:t>2020/8/2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8CD-DF6E-40CE-B96B-85B2C4B00F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43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54BE-3FE0-4187-B596-4AB5528A55F4}" type="datetimeFigureOut">
              <a:rPr lang="zh-TW" altLang="en-US" smtClean="0"/>
              <a:pPr/>
              <a:t>2020/8/2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8CD-DF6E-40CE-B96B-85B2C4B00F0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267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54BE-3FE0-4187-B596-4AB5528A55F4}" type="datetimeFigureOut">
              <a:rPr lang="zh-TW" altLang="en-US" smtClean="0"/>
              <a:pPr/>
              <a:t>2020/8/2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8CD-DF6E-40CE-B96B-85B2C4B00F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91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54BE-3FE0-4187-B596-4AB5528A55F4}" type="datetimeFigureOut">
              <a:rPr lang="zh-TW" altLang="en-US" smtClean="0"/>
              <a:pPr/>
              <a:t>2020/8/2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8CD-DF6E-40CE-B96B-85B2C4B00F0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865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54BE-3FE0-4187-B596-4AB5528A55F4}" type="datetimeFigureOut">
              <a:rPr lang="zh-TW" altLang="en-US" smtClean="0"/>
              <a:pPr/>
              <a:t>2020/8/2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8CD-DF6E-40CE-B96B-85B2C4B00F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9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54BE-3FE0-4187-B596-4AB5528A55F4}" type="datetimeFigureOut">
              <a:rPr lang="zh-TW" altLang="en-US" smtClean="0"/>
              <a:pPr/>
              <a:t>2020/8/2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8CD-DF6E-40CE-B96B-85B2C4B00F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60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54BE-3FE0-4187-B596-4AB5528A55F4}" type="datetimeFigureOut">
              <a:rPr lang="zh-TW" altLang="en-US" smtClean="0"/>
              <a:pPr/>
              <a:t>2020/8/2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8CD-DF6E-40CE-B96B-85B2C4B00F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85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54BE-3FE0-4187-B596-4AB5528A55F4}" type="datetimeFigureOut">
              <a:rPr lang="zh-TW" altLang="en-US" smtClean="0"/>
              <a:pPr/>
              <a:t>2020/8/2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8CD-DF6E-40CE-B96B-85B2C4B00F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491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54BE-3FE0-4187-B596-4AB5528A55F4}" type="datetimeFigureOut">
              <a:rPr lang="zh-TW" altLang="en-US" smtClean="0"/>
              <a:pPr/>
              <a:t>2020/8/2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8CD-DF6E-40CE-B96B-85B2C4B00F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44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54BE-3FE0-4187-B596-4AB5528A55F4}" type="datetimeFigureOut">
              <a:rPr lang="zh-TW" altLang="en-US" smtClean="0"/>
              <a:pPr/>
              <a:t>2020/8/2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8CD-DF6E-40CE-B96B-85B2C4B00F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07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54BE-3FE0-4187-B596-4AB5528A55F4}" type="datetimeFigureOut">
              <a:rPr lang="zh-TW" altLang="en-US" smtClean="0"/>
              <a:pPr/>
              <a:t>2020/8/2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8CD-DF6E-40CE-B96B-85B2C4B00F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692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54BE-3FE0-4187-B596-4AB5528A55F4}" type="datetimeFigureOut">
              <a:rPr lang="zh-TW" altLang="en-US" smtClean="0"/>
              <a:pPr/>
              <a:t>2020/8/2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8CD-DF6E-40CE-B96B-85B2C4B00F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195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54BE-3FE0-4187-B596-4AB5528A55F4}" type="datetimeFigureOut">
              <a:rPr lang="zh-TW" altLang="en-US" smtClean="0"/>
              <a:pPr/>
              <a:t>2020/8/2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8CD-DF6E-40CE-B96B-85B2C4B00F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5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54BE-3FE0-4187-B596-4AB5528A55F4}" type="datetimeFigureOut">
              <a:rPr lang="zh-TW" altLang="en-US" smtClean="0"/>
              <a:pPr/>
              <a:t>2020/8/2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8CD-DF6E-40CE-B96B-85B2C4B00F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74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54BE-3FE0-4187-B596-4AB5528A55F4}" type="datetimeFigureOut">
              <a:rPr lang="zh-TW" altLang="en-US" smtClean="0"/>
              <a:pPr/>
              <a:t>2020/8/2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8CD-DF6E-40CE-B96B-85B2C4B00F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588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654BE-3FE0-4187-B596-4AB5528A55F4}" type="datetimeFigureOut">
              <a:rPr lang="zh-TW" altLang="en-US" smtClean="0"/>
              <a:pPr/>
              <a:t>2020/8/2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ACC8CD-DF6E-40CE-B96B-85B2C4B00F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146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20013;&#22825;&#26032;&#32862;-Sars&#21644;&#24179;&#37291;&#38498;&#23553;&#38498;&#26368;&#38263;&#30340;&#19968;&#22825;.mp4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02&#26032;&#20896;&#30149;&#27602;-&#28154;&#39023;&#26131;&#25026;&#30340;&#21345;&#36890;&#24433;&#29255;&#35498;&#26126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dc.gov.tw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379612"/>
            <a:ext cx="8424936" cy="1621160"/>
          </a:xfrm>
        </p:spPr>
        <p:txBody>
          <a:bodyPr>
            <a:noAutofit/>
          </a:bodyPr>
          <a:lstStyle/>
          <a:p>
            <a:pPr algn="ctr"/>
            <a:r>
              <a:rPr lang="en-US" altLang="zh-TW" sz="7800" b="1" dirty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zh-TW" altLang="en-US" sz="7800" b="1" dirty="0">
                <a:solidFill>
                  <a:schemeClr val="tx2">
                    <a:lumMod val="75000"/>
                  </a:schemeClr>
                </a:solidFill>
              </a:rPr>
              <a:t>疫</a:t>
            </a:r>
            <a:r>
              <a:rPr lang="en-US" altLang="zh-TW" sz="7800" b="1" dirty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zh-TW" altLang="en-US" sz="7800" b="1" dirty="0">
                <a:solidFill>
                  <a:schemeClr val="tx2">
                    <a:lumMod val="75000"/>
                  </a:schemeClr>
                </a:solidFill>
              </a:rPr>
              <a:t>如反掌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6762"/>
            <a:ext cx="3240360" cy="3240360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9D16C459-831B-49B6-877D-F5F450AE4818}"/>
              </a:ext>
            </a:extLst>
          </p:cNvPr>
          <p:cNvSpPr txBox="1">
            <a:spLocks/>
          </p:cNvSpPr>
          <p:nvPr/>
        </p:nvSpPr>
        <p:spPr>
          <a:xfrm>
            <a:off x="2555776" y="4005064"/>
            <a:ext cx="6876256" cy="973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4000" b="1" dirty="0">
                <a:solidFill>
                  <a:srgbClr val="0000FF"/>
                </a:solidFill>
              </a:rPr>
              <a:t>龍華國中  特教團隊</a:t>
            </a:r>
          </a:p>
        </p:txBody>
      </p:sp>
      <p:pic>
        <p:nvPicPr>
          <p:cNvPr id="3" name="No_9_Esthers_Waltz">
            <a:hlinkClick r:id="" action="ppaction://media"/>
            <a:extLst>
              <a:ext uri="{FF2B5EF4-FFF2-40B4-BE49-F238E27FC236}">
                <a16:creationId xmlns:a16="http://schemas.microsoft.com/office/drawing/2014/main" id="{3D99C736-BDEF-4B57-9754-3C64633B3F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97375" y="3254375"/>
            <a:ext cx="347663" cy="347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1053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332656"/>
            <a:ext cx="792088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dirty="0"/>
              <a:t>8</a:t>
            </a:r>
            <a:r>
              <a:rPr lang="zh-TW" altLang="en-US" sz="4800" dirty="0"/>
              <a:t>、</a:t>
            </a:r>
            <a:r>
              <a:rPr lang="zh-TW" altLang="en-US" sz="4000" dirty="0"/>
              <a:t>黃金鼠正在讀</a:t>
            </a:r>
            <a:r>
              <a:rPr lang="zh-TW" altLang="en-US" sz="4000" dirty="0">
                <a:solidFill>
                  <a:srgbClr val="0000FF"/>
                </a:solidFill>
              </a:rPr>
              <a:t>「防疫小撇步」</a:t>
            </a:r>
            <a:r>
              <a:rPr lang="zh-TW" altLang="en-US" sz="4000" dirty="0"/>
              <a:t>的文宣，你覺得黃金鼠可能看到哪些內容呢</a:t>
            </a:r>
            <a:r>
              <a:rPr lang="en-US" altLang="zh-TW" sz="4000" dirty="0"/>
              <a:t>?</a:t>
            </a:r>
            <a:r>
              <a:rPr lang="zh-TW" altLang="en-US" sz="4000" dirty="0"/>
              <a:t>試著</a:t>
            </a:r>
            <a:r>
              <a:rPr lang="zh-TW" altLang="en-US" sz="4000" dirty="0">
                <a:solidFill>
                  <a:srgbClr val="0000FF"/>
                </a:solidFill>
              </a:rPr>
              <a:t>列舉二個</a:t>
            </a:r>
            <a:r>
              <a:rPr lang="zh-TW" altLang="en-US" sz="4000" dirty="0"/>
              <a:t>吧</a:t>
            </a:r>
            <a:r>
              <a:rPr lang="en-US" altLang="zh-TW" sz="4000" dirty="0"/>
              <a:t>!</a:t>
            </a:r>
            <a:endParaRPr lang="zh-TW" altLang="en-US" sz="4000" dirty="0"/>
          </a:p>
        </p:txBody>
      </p:sp>
      <p:pic>
        <p:nvPicPr>
          <p:cNvPr id="4098" name="Picture 2" descr="「防疫措施」的圖片搜尋結果">
            <a:extLst>
              <a:ext uri="{FF2B5EF4-FFF2-40B4-BE49-F238E27FC236}">
                <a16:creationId xmlns:a16="http://schemas.microsoft.com/office/drawing/2014/main" id="{822E355D-6402-4EBC-AB8A-5E8DA8779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73172"/>
            <a:ext cx="5684828" cy="568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D8A54BFD-A78D-4BF8-A7BD-9C075E72E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14"/>
          <a:stretch/>
        </p:blipFill>
        <p:spPr bwMode="auto">
          <a:xfrm>
            <a:off x="989837" y="404664"/>
            <a:ext cx="7164326" cy="6048672"/>
          </a:xfrm>
          <a:prstGeom prst="rect">
            <a:avLst/>
          </a:prstGeom>
          <a:noFill/>
          <a:ln w="47625">
            <a:solidFill>
              <a:schemeClr val="tx1">
                <a:alpha val="3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79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E5207CB-CCF5-4B43-948F-F569454C27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51"/>
          <a:stretch/>
        </p:blipFill>
        <p:spPr bwMode="auto">
          <a:xfrm>
            <a:off x="0" y="1016732"/>
            <a:ext cx="9142966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65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9503EB-CA49-448B-9413-CE7073540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A29834-7DE4-4758-8E0A-A2386A5FA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4">
            <a:extLst>
              <a:ext uri="{FF2B5EF4-FFF2-40B4-BE49-F238E27FC236}">
                <a16:creationId xmlns:a16="http://schemas.microsoft.com/office/drawing/2014/main" id="{A42B55D6-D73D-4737-A934-8D2BA98D8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079" y="0"/>
            <a:ext cx="5557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4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C3FA80-92F5-4051-AA48-E1EE7BA13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3B0DDF-5487-415C-A3E3-A03882DBD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B20B09F-86DD-4D05-B624-9E63125E5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-228"/>
            <a:ext cx="5558023" cy="685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9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E1153E-174F-4F51-A423-BDFD09814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EE8295-26B5-4F51-8D8B-1813E312C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CD5BCA1-247F-4525-88CF-938876E9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98" y="5224"/>
            <a:ext cx="5553603" cy="685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29DF30-3DC1-4FC1-9DE6-C32F29117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3755EF-1BBB-472E-8173-BE36A6FC4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AFF84FC-A3F1-4D03-A8CB-45660223F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81" y="0"/>
            <a:ext cx="5557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6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23CE02F-BB2C-4077-A091-90F5BB2CD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557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DBC2A26-DB9A-47DC-943F-F9FC55209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81" y="-13877"/>
            <a:ext cx="5557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4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353B14DB-FCD7-44F0-AE25-7C109868E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81" y="29778"/>
            <a:ext cx="5557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476672"/>
            <a:ext cx="763284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5400" dirty="0"/>
              <a:t>1</a:t>
            </a:r>
            <a:r>
              <a:rPr lang="zh-TW" altLang="en-US" sz="5400" dirty="0"/>
              <a:t>、請問這一次所爆發的疫情，最早發生在</a:t>
            </a:r>
            <a:r>
              <a:rPr lang="zh-TW" altLang="en-US" sz="5400" dirty="0">
                <a:solidFill>
                  <a:srgbClr val="0000FF"/>
                </a:solidFill>
              </a:rPr>
              <a:t>中國的哪個城市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4246AD0-64D4-4009-9983-78376300ADB4}"/>
              </a:ext>
            </a:extLst>
          </p:cNvPr>
          <p:cNvSpPr txBox="1"/>
          <p:nvPr/>
        </p:nvSpPr>
        <p:spPr>
          <a:xfrm>
            <a:off x="395536" y="3132139"/>
            <a:ext cx="3456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solidFill>
                  <a:srgbClr val="FF0000"/>
                </a:solidFill>
              </a:rPr>
              <a:t>武漢市</a:t>
            </a:r>
            <a:r>
              <a:rPr lang="en-US" altLang="zh-TW" sz="66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DD21BFF-16E8-4994-B320-CC3C1ABB1FF5}"/>
              </a:ext>
            </a:extLst>
          </p:cNvPr>
          <p:cNvSpPr txBox="1"/>
          <p:nvPr/>
        </p:nvSpPr>
        <p:spPr>
          <a:xfrm>
            <a:off x="3056315" y="3142417"/>
            <a:ext cx="34599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dirty="0">
                <a:solidFill>
                  <a:srgbClr val="FF0000"/>
                </a:solidFill>
              </a:rPr>
              <a:t> 湖北省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6C7F3A8-C9A1-46EF-A5DA-FB8800DEC170}"/>
              </a:ext>
            </a:extLst>
          </p:cNvPr>
          <p:cNvSpPr txBox="1"/>
          <p:nvPr/>
        </p:nvSpPr>
        <p:spPr>
          <a:xfrm>
            <a:off x="651994" y="4442336"/>
            <a:ext cx="80964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</a:t>
            </a: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中國內陸最大的水陸空交通樞紐、</a:t>
            </a:r>
            <a:endParaRPr lang="en-US" altLang="zh-TW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長江中游航運中心</a:t>
            </a:r>
          </a:p>
          <a:p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</a:t>
            </a: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武漢城市總面積相當於</a:t>
            </a:r>
            <a:r>
              <a:rPr lang="en-US" altLang="zh-TW" sz="3200" dirty="0">
                <a:solidFill>
                  <a:srgbClr val="FF0000"/>
                </a:solidFill>
              </a:rPr>
              <a:t>3</a:t>
            </a:r>
            <a:r>
              <a:rPr lang="zh-TW" altLang="en-US" sz="3200" dirty="0">
                <a:solidFill>
                  <a:srgbClr val="FF0000"/>
                </a:solidFill>
              </a:rPr>
              <a:t>個高雄市</a:t>
            </a: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US" altLang="zh-TW" sz="3200" dirty="0">
                <a:solidFill>
                  <a:srgbClr val="FF0000"/>
                </a:solidFill>
              </a:rPr>
              <a:t>8</a:t>
            </a:r>
            <a:r>
              <a:rPr lang="zh-TW" altLang="en-US" sz="3200" dirty="0">
                <a:solidFill>
                  <a:srgbClr val="FF0000"/>
                </a:solidFill>
              </a:rPr>
              <a:t>個香港 </a:t>
            </a:r>
            <a:endParaRPr lang="en-US" altLang="zh-TW" sz="3200" dirty="0">
              <a:solidFill>
                <a:srgbClr val="FF0000"/>
              </a:solidFill>
            </a:endParaRPr>
          </a:p>
          <a:p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altLang="zh-TW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en-US" altLang="zh-TW" sz="3200" dirty="0">
                <a:solidFill>
                  <a:srgbClr val="FF0000"/>
                </a:solidFill>
              </a:rPr>
              <a:t>12</a:t>
            </a:r>
            <a:r>
              <a:rPr lang="zh-TW" altLang="en-US" sz="3200" dirty="0">
                <a:solidFill>
                  <a:srgbClr val="FF0000"/>
                </a:solidFill>
              </a:rPr>
              <a:t>個新加坡</a:t>
            </a:r>
            <a:r>
              <a:rPr lang="zh-TW" alt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  <a:endParaRPr lang="en-US" altLang="zh-TW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8" name="Picture 4" descr="「中國武漢地理位置」的圖片搜尋結果">
            <a:extLst>
              <a:ext uri="{FF2B5EF4-FFF2-40B4-BE49-F238E27FC236}">
                <a16:creationId xmlns:a16="http://schemas.microsoft.com/office/drawing/2014/main" id="{20EE3281-6751-4CF1-A042-C200035D3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2132857"/>
            <a:ext cx="2937211" cy="230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FB4D80B5-D71E-468A-9219-6BBA9CA9A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43125"/>
            <a:ext cx="799288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dirty="0"/>
              <a:t>9</a:t>
            </a:r>
            <a:r>
              <a:rPr lang="zh-TW" altLang="en-US" sz="4800" dirty="0"/>
              <a:t>、洗手是防疫的重要一環</a:t>
            </a:r>
            <a:r>
              <a:rPr lang="en-US" altLang="zh-TW" sz="4800" dirty="0"/>
              <a:t>,</a:t>
            </a:r>
            <a:r>
              <a:rPr lang="zh-TW" altLang="en-US" sz="4800" dirty="0"/>
              <a:t>請問你知道洗手的</a:t>
            </a:r>
            <a:r>
              <a:rPr lang="zh-TW" altLang="en-US" sz="4800" dirty="0">
                <a:solidFill>
                  <a:srgbClr val="0000FF"/>
                </a:solidFill>
              </a:rPr>
              <a:t>七字訣</a:t>
            </a:r>
            <a:r>
              <a:rPr lang="zh-TW" altLang="en-US" sz="4800" dirty="0"/>
              <a:t>嗎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7011271" cy="52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399632"/>
            <a:ext cx="7814012" cy="720080"/>
          </a:xfrm>
        </p:spPr>
        <p:txBody>
          <a:bodyPr>
            <a:noAutofit/>
          </a:bodyPr>
          <a:lstStyle/>
          <a:p>
            <a:r>
              <a:rPr lang="en-US" altLang="zh-TW" sz="4400" dirty="0">
                <a:solidFill>
                  <a:srgbClr val="FF0000"/>
                </a:solidFill>
              </a:rPr>
              <a:t>10.</a:t>
            </a:r>
            <a:r>
              <a:rPr lang="zh-TW" altLang="en-US" sz="4400" dirty="0">
                <a:solidFill>
                  <a:srgbClr val="FF0000"/>
                </a:solidFill>
              </a:rPr>
              <a:t>健保快易通購買口罩流程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04" y="1132744"/>
            <a:ext cx="7814012" cy="5797902"/>
          </a:xfrm>
        </p:spPr>
      </p:pic>
    </p:spTree>
    <p:extLst>
      <p:ext uri="{BB962C8B-B14F-4D97-AF65-F5344CB8AC3E}">
        <p14:creationId xmlns:p14="http://schemas.microsoft.com/office/powerpoint/2010/main" val="362697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332656"/>
            <a:ext cx="8208912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800" dirty="0"/>
              <a:t>10</a:t>
            </a:r>
            <a:r>
              <a:rPr lang="zh-TW" altLang="en-US" sz="4800" dirty="0"/>
              <a:t>、這次的疾病名稱，常常與</a:t>
            </a:r>
            <a:r>
              <a:rPr lang="en-US" altLang="zh-TW" sz="4800" dirty="0"/>
              <a:t>2003</a:t>
            </a:r>
            <a:r>
              <a:rPr lang="zh-TW" altLang="en-US" sz="4800" dirty="0"/>
              <a:t>年的一個疾病相提並論，你知道</a:t>
            </a:r>
            <a:r>
              <a:rPr lang="en-US" altLang="zh-TW" sz="4800" dirty="0"/>
              <a:t>2003</a:t>
            </a:r>
            <a:r>
              <a:rPr lang="zh-TW" altLang="en-US" sz="4800" dirty="0"/>
              <a:t>年那次的疫情名稱是什麼嗎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B2C7458-6678-4F0E-9323-FADD2866ADE8}"/>
              </a:ext>
            </a:extLst>
          </p:cNvPr>
          <p:cNvSpPr txBox="1"/>
          <p:nvPr/>
        </p:nvSpPr>
        <p:spPr>
          <a:xfrm>
            <a:off x="3491880" y="2424348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>
                <a:solidFill>
                  <a:srgbClr val="FF0000"/>
                </a:solidFill>
              </a:rPr>
              <a:t>SARS</a:t>
            </a:r>
          </a:p>
        </p:txBody>
      </p:sp>
      <p:pic>
        <p:nvPicPr>
          <p:cNvPr id="8194" name="Picture 2" descr="「sars 和平醫院」的圖片搜尋結果">
            <a:extLst>
              <a:ext uri="{FF2B5EF4-FFF2-40B4-BE49-F238E27FC236}">
                <a16:creationId xmlns:a16="http://schemas.microsoft.com/office/drawing/2014/main" id="{0B462BE9-1FD0-433B-9740-743117B2E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r="2869"/>
          <a:stretch/>
        </p:blipFill>
        <p:spPr bwMode="auto">
          <a:xfrm>
            <a:off x="151447" y="3412658"/>
            <a:ext cx="4420553" cy="32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「sars 和平醫院」的圖片搜尋結果">
            <a:hlinkClick r:id="rId3" action="ppaction://hlinkfile"/>
            <a:extLst>
              <a:ext uri="{FF2B5EF4-FFF2-40B4-BE49-F238E27FC236}">
                <a16:creationId xmlns:a16="http://schemas.microsoft.com/office/drawing/2014/main" id="{59CC9653-3F9E-4698-B8B9-3E8A6710E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313" y="3362815"/>
            <a:ext cx="4382856" cy="293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404664"/>
            <a:ext cx="842493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dirty="0"/>
              <a:t>11</a:t>
            </a:r>
            <a:r>
              <a:rPr lang="zh-TW" altLang="en-US" sz="4800" dirty="0"/>
              <a:t>、皮卡丘正在調製殺菌用的酒精，你覺得皮卡丘要調製多少濃度的酒精，才有辦法殺菌呢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E387619-39D3-4770-8A0A-F88907DAF569}"/>
              </a:ext>
            </a:extLst>
          </p:cNvPr>
          <p:cNvSpPr/>
          <p:nvPr/>
        </p:nvSpPr>
        <p:spPr>
          <a:xfrm>
            <a:off x="359532" y="3933056"/>
            <a:ext cx="8424936" cy="26012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b="1" spc="30" dirty="0">
                <a:solidFill>
                  <a:srgbClr val="373737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★</a:t>
            </a:r>
            <a:r>
              <a:rPr lang="en-US" altLang="zh-TW" sz="2800" b="1" spc="30" dirty="0">
                <a:solidFill>
                  <a:srgbClr val="373737"/>
                </a:solidFill>
                <a:latin typeface="&amp;quot"/>
                <a:ea typeface="新細明體" panose="02020500000000000000" pitchFamily="18" charset="-120"/>
                <a:cs typeface="Times New Roman" panose="02020603050405020304" pitchFamily="18" charset="0"/>
              </a:rPr>
              <a:t>75%</a:t>
            </a:r>
            <a:r>
              <a:rPr lang="zh-TW" altLang="zh-TW" sz="2800" b="1" spc="30" dirty="0">
                <a:solidFill>
                  <a:srgbClr val="373737"/>
                </a:solidFill>
                <a:latin typeface="&amp;quot"/>
                <a:ea typeface="新細明體" panose="02020500000000000000" pitchFamily="18" charset="-120"/>
                <a:cs typeface="Times New Roman" panose="02020603050405020304" pitchFamily="18" charset="0"/>
              </a:rPr>
              <a:t>酒精，兼具</a:t>
            </a:r>
            <a:r>
              <a:rPr lang="zh-TW" altLang="zh-TW" sz="2800" b="1" spc="30" dirty="0">
                <a:solidFill>
                  <a:srgbClr val="0000FF"/>
                </a:solidFill>
                <a:latin typeface="&amp;quot"/>
                <a:ea typeface="新細明體" panose="02020500000000000000" pitchFamily="18" charset="-120"/>
                <a:cs typeface="Times New Roman" panose="02020603050405020304" pitchFamily="18" charset="0"/>
              </a:rPr>
              <a:t>凝固</a:t>
            </a:r>
            <a:r>
              <a:rPr lang="zh-TW" altLang="zh-TW" sz="2800" b="1" spc="30" dirty="0">
                <a:solidFill>
                  <a:srgbClr val="373737"/>
                </a:solidFill>
                <a:latin typeface="&amp;quot"/>
                <a:ea typeface="新細明體" panose="02020500000000000000" pitchFamily="18" charset="-120"/>
                <a:cs typeface="Times New Roman" panose="02020603050405020304" pitchFamily="18" charset="0"/>
              </a:rPr>
              <a:t>和</a:t>
            </a:r>
            <a:r>
              <a:rPr lang="zh-TW" altLang="zh-TW" sz="2800" b="1" spc="30" dirty="0">
                <a:solidFill>
                  <a:srgbClr val="0000FF"/>
                </a:solidFill>
                <a:latin typeface="&amp;quot"/>
                <a:ea typeface="新細明體" panose="02020500000000000000" pitchFamily="18" charset="-120"/>
                <a:cs typeface="Times New Roman" panose="02020603050405020304" pitchFamily="18" charset="0"/>
              </a:rPr>
              <a:t>穿透</a:t>
            </a:r>
            <a:r>
              <a:rPr lang="zh-TW" altLang="zh-TW" sz="2800" b="1" spc="30" dirty="0">
                <a:solidFill>
                  <a:srgbClr val="373737"/>
                </a:solidFill>
                <a:latin typeface="&amp;quot"/>
                <a:ea typeface="新細明體" panose="02020500000000000000" pitchFamily="18" charset="-120"/>
                <a:cs typeface="Times New Roman" panose="02020603050405020304" pitchFamily="18" charset="0"/>
              </a:rPr>
              <a:t>的作用，效果最好。</a:t>
            </a:r>
            <a:endParaRPr lang="en-US" altLang="zh-TW" sz="2800" b="1" spc="30" dirty="0">
              <a:solidFill>
                <a:srgbClr val="373737"/>
              </a:solidFill>
              <a:latin typeface="&amp;quot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800" b="1" spc="30" dirty="0">
                <a:solidFill>
                  <a:srgbClr val="373737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★</a:t>
            </a:r>
            <a:r>
              <a:rPr lang="en-US" altLang="zh-TW" sz="2800" b="1" spc="30" dirty="0">
                <a:solidFill>
                  <a:srgbClr val="373737"/>
                </a:solidFill>
                <a:latin typeface="&amp;quot"/>
                <a:ea typeface="新細明體" panose="02020500000000000000" pitchFamily="18" charset="-120"/>
                <a:cs typeface="Times New Roman" panose="02020603050405020304" pitchFamily="18" charset="0"/>
              </a:rPr>
              <a:t>95%</a:t>
            </a:r>
            <a:r>
              <a:rPr lang="zh-TW" altLang="zh-TW" sz="2800" b="1" spc="30" dirty="0">
                <a:solidFill>
                  <a:srgbClr val="373737"/>
                </a:solidFill>
                <a:latin typeface="&amp;quot"/>
                <a:ea typeface="新細明體" panose="02020500000000000000" pitchFamily="18" charset="-120"/>
                <a:cs typeface="Times New Roman" panose="02020603050405020304" pitchFamily="18" charset="0"/>
              </a:rPr>
              <a:t>酒精濃度雖然較高，</a:t>
            </a:r>
            <a:endParaRPr lang="en-US" altLang="zh-TW" sz="2800" b="1" spc="30" dirty="0">
              <a:solidFill>
                <a:srgbClr val="373737"/>
              </a:solidFill>
              <a:latin typeface="&amp;quot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800" b="1" spc="30" dirty="0">
                <a:solidFill>
                  <a:srgbClr val="373737"/>
                </a:solidFill>
                <a:latin typeface="&amp;quot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lang="zh-TW" altLang="zh-TW" sz="2800" b="1" spc="30" dirty="0">
                <a:solidFill>
                  <a:srgbClr val="373737"/>
                </a:solidFill>
                <a:latin typeface="&amp;quot"/>
                <a:ea typeface="新細明體" panose="02020500000000000000" pitchFamily="18" charset="-120"/>
                <a:cs typeface="Times New Roman" panose="02020603050405020304" pitchFamily="18" charset="0"/>
              </a:rPr>
              <a:t>但</a:t>
            </a:r>
            <a:r>
              <a:rPr lang="zh-TW" altLang="zh-TW" sz="2800" b="1" spc="30" dirty="0">
                <a:solidFill>
                  <a:srgbClr val="0000FF"/>
                </a:solidFill>
                <a:latin typeface="&amp;quot"/>
                <a:ea typeface="新細明體" panose="02020500000000000000" pitchFamily="18" charset="-120"/>
                <a:cs typeface="Times New Roman" panose="02020603050405020304" pitchFamily="18" charset="0"/>
              </a:rPr>
              <a:t>只能凝固病原體外層的蛋白質而無法穿透到內層</a:t>
            </a:r>
            <a:r>
              <a:rPr lang="zh-TW" altLang="zh-TW" sz="2800" b="1" spc="30" dirty="0">
                <a:solidFill>
                  <a:srgbClr val="373737"/>
                </a:solidFill>
                <a:latin typeface="&amp;quot"/>
                <a:ea typeface="新細明體" panose="02020500000000000000" pitchFamily="18" charset="-120"/>
                <a:cs typeface="Times New Roman" panose="02020603050405020304" pitchFamily="18" charset="0"/>
              </a:rPr>
              <a:t>，</a:t>
            </a:r>
            <a:endParaRPr lang="en-US" altLang="zh-TW" sz="2800" b="1" spc="30" dirty="0">
              <a:solidFill>
                <a:srgbClr val="373737"/>
              </a:solidFill>
              <a:latin typeface="&amp;quot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800" b="1" spc="30" dirty="0">
                <a:solidFill>
                  <a:srgbClr val="373737"/>
                </a:solidFill>
                <a:latin typeface="&amp;quot"/>
                <a:ea typeface="新細明體" panose="02020500000000000000" pitchFamily="18" charset="-120"/>
                <a:cs typeface="Times New Roman" panose="02020603050405020304" pitchFamily="18" charset="0"/>
              </a:rPr>
              <a:t>  </a:t>
            </a:r>
            <a:r>
              <a:rPr lang="zh-TW" altLang="en-US" sz="2800" b="1" spc="30" dirty="0">
                <a:solidFill>
                  <a:srgbClr val="373737"/>
                </a:solidFill>
                <a:latin typeface="&amp;quot"/>
                <a:ea typeface="新細明體" panose="02020500000000000000" pitchFamily="18" charset="-120"/>
                <a:cs typeface="Times New Roman" panose="02020603050405020304" pitchFamily="18" charset="0"/>
              </a:rPr>
              <a:t>內層並未殺菌，</a:t>
            </a:r>
            <a:r>
              <a:rPr lang="zh-TW" altLang="zh-TW" sz="2800" b="1" spc="30" dirty="0">
                <a:solidFill>
                  <a:srgbClr val="373737"/>
                </a:solidFill>
                <a:latin typeface="&amp;quot"/>
                <a:ea typeface="新細明體" panose="02020500000000000000" pitchFamily="18" charset="-120"/>
                <a:cs typeface="Times New Roman" panose="02020603050405020304" pitchFamily="18" charset="0"/>
              </a:rPr>
              <a:t>消毒殺菌效果反而不好。</a:t>
            </a:r>
            <a:endParaRPr lang="zh-TW" altLang="en-US" sz="2800" b="1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3869256C-8415-4D54-A3D5-5087F27658E7}"/>
              </a:ext>
            </a:extLst>
          </p:cNvPr>
          <p:cNvSpPr txBox="1"/>
          <p:nvPr/>
        </p:nvSpPr>
        <p:spPr>
          <a:xfrm>
            <a:off x="1691680" y="2847217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000" dirty="0">
                <a:solidFill>
                  <a:srgbClr val="FF0000"/>
                </a:solidFill>
              </a:rPr>
              <a:t>75%</a:t>
            </a:r>
            <a:r>
              <a:rPr lang="zh-TW" altLang="en-US" sz="6000" dirty="0">
                <a:solidFill>
                  <a:srgbClr val="FF0000"/>
                </a:solidFill>
              </a:rPr>
              <a:t>的酒精</a:t>
            </a:r>
            <a:endParaRPr lang="en-US" altLang="zh-TW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332656"/>
            <a:ext cx="8136904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800" dirty="0"/>
              <a:t>11</a:t>
            </a:r>
            <a:r>
              <a:rPr lang="zh-TW" altLang="en-US" sz="4800" dirty="0"/>
              <a:t>、只要你關心疫情的話，你會看到一個很盡責的指揮官，同時也是</a:t>
            </a:r>
            <a:r>
              <a:rPr lang="zh-TW" altLang="en-US" sz="4800" dirty="0">
                <a:solidFill>
                  <a:srgbClr val="0000FF"/>
                </a:solidFill>
              </a:rPr>
              <a:t>衛福部長</a:t>
            </a:r>
            <a:r>
              <a:rPr lang="zh-TW" altLang="en-US" sz="4800" dirty="0"/>
              <a:t>，你有留意過他的名字是什麼嗎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11BBDF10-F95C-4C1E-86EB-DE8BF97FF08B}"/>
              </a:ext>
            </a:extLst>
          </p:cNvPr>
          <p:cNvSpPr txBox="1"/>
          <p:nvPr/>
        </p:nvSpPr>
        <p:spPr>
          <a:xfrm>
            <a:off x="480491" y="4263836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FF0000"/>
                </a:solidFill>
              </a:rPr>
              <a:t>陳時中部長</a:t>
            </a:r>
            <a:endParaRPr lang="en-US" altLang="zh-TW" sz="60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「陳時中」的圖片搜尋結果">
            <a:extLst>
              <a:ext uri="{FF2B5EF4-FFF2-40B4-BE49-F238E27FC236}">
                <a16:creationId xmlns:a16="http://schemas.microsoft.com/office/drawing/2014/main" id="{456B8C19-F76B-4BAE-8F5B-20DA00F5F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607646"/>
            <a:ext cx="4062941" cy="325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0579" y="1340768"/>
            <a:ext cx="7922841" cy="3880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5500" dirty="0">
                <a:solidFill>
                  <a:schemeClr val="tx2">
                    <a:lumMod val="75000"/>
                  </a:schemeClr>
                </a:solidFill>
              </a:rPr>
              <a:t>恭喜你</a:t>
            </a:r>
            <a:r>
              <a:rPr lang="en-US" altLang="zh-TW" sz="5500" dirty="0">
                <a:solidFill>
                  <a:schemeClr val="tx2">
                    <a:lumMod val="75000"/>
                  </a:schemeClr>
                </a:solidFill>
              </a:rPr>
              <a:t>!</a:t>
            </a:r>
            <a:r>
              <a:rPr lang="zh-TW" altLang="en-US" sz="5500" dirty="0">
                <a:solidFill>
                  <a:schemeClr val="tx2">
                    <a:lumMod val="75000"/>
                  </a:schemeClr>
                </a:solidFill>
              </a:rPr>
              <a:t>成為</a:t>
            </a:r>
            <a:r>
              <a:rPr lang="zh-TW" altLang="en-US" sz="5500" b="1" dirty="0">
                <a:solidFill>
                  <a:srgbClr val="0000FF"/>
                </a:solidFill>
              </a:rPr>
              <a:t>防疫小達人</a:t>
            </a:r>
            <a:r>
              <a:rPr lang="en-US" altLang="zh-TW" sz="5500" dirty="0">
                <a:solidFill>
                  <a:schemeClr val="tx2">
                    <a:lumMod val="75000"/>
                  </a:schemeClr>
                </a:solidFill>
              </a:rPr>
              <a:t>!</a:t>
            </a:r>
          </a:p>
          <a:p>
            <a:endParaRPr lang="en-US" altLang="zh-TW" sz="55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zh-TW" altLang="en-US" sz="5500" dirty="0">
                <a:solidFill>
                  <a:schemeClr val="tx2">
                    <a:lumMod val="75000"/>
                  </a:schemeClr>
                </a:solidFill>
              </a:rPr>
              <a:t>要</a:t>
            </a:r>
            <a:r>
              <a:rPr lang="zh-TW" altLang="en-US" sz="5500" dirty="0">
                <a:solidFill>
                  <a:srgbClr val="0000FF"/>
                </a:solidFill>
              </a:rPr>
              <a:t>勤洗手</a:t>
            </a:r>
            <a:r>
              <a:rPr lang="zh-TW" altLang="en-US" sz="5500" dirty="0">
                <a:solidFill>
                  <a:schemeClr val="tx2">
                    <a:lumMod val="75000"/>
                  </a:schemeClr>
                </a:solidFill>
              </a:rPr>
              <a:t>，常</a:t>
            </a:r>
            <a:r>
              <a:rPr lang="zh-TW" altLang="en-US" sz="5500" dirty="0">
                <a:solidFill>
                  <a:srgbClr val="0000FF"/>
                </a:solidFill>
              </a:rPr>
              <a:t>戴口罩</a:t>
            </a:r>
            <a:r>
              <a:rPr lang="zh-TW" altLang="en-US" sz="5500" dirty="0">
                <a:solidFill>
                  <a:schemeClr val="tx2">
                    <a:lumMod val="75000"/>
                  </a:schemeClr>
                </a:solidFill>
              </a:rPr>
              <a:t>，</a:t>
            </a:r>
            <a:endParaRPr lang="en-US" altLang="zh-TW" sz="55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zh-TW" altLang="en-US" sz="5500" dirty="0">
                <a:solidFill>
                  <a:schemeClr val="tx2">
                    <a:lumMod val="75000"/>
                  </a:schemeClr>
                </a:solidFill>
              </a:rPr>
              <a:t>並留意自己的身體狀況哦</a:t>
            </a:r>
            <a:r>
              <a:rPr lang="en-US" altLang="zh-TW" sz="5500" dirty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zh-TW" altLang="en-US" sz="55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260648"/>
            <a:ext cx="7128792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5400" dirty="0"/>
              <a:t>2</a:t>
            </a:r>
            <a:r>
              <a:rPr lang="zh-TW" altLang="en-US" sz="5400" dirty="0"/>
              <a:t>、這次的病毒肺炎，你知道他的</a:t>
            </a:r>
            <a:r>
              <a:rPr lang="zh-TW" altLang="en-US" sz="5400" dirty="0">
                <a:solidFill>
                  <a:srgbClr val="0000FF"/>
                </a:solidFill>
              </a:rPr>
              <a:t>正式名稱</a:t>
            </a:r>
            <a:r>
              <a:rPr lang="zh-TW" altLang="en-US" sz="5400" dirty="0"/>
              <a:t>是什麼嗎</a:t>
            </a:r>
            <a:r>
              <a:rPr lang="en-US" altLang="zh-TW" sz="5400" dirty="0"/>
              <a:t>?</a:t>
            </a:r>
            <a:endParaRPr lang="zh-TW" altLang="en-US" sz="54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395B848-F2AB-4546-ADE8-24426BE48EBF}"/>
              </a:ext>
            </a:extLst>
          </p:cNvPr>
          <p:cNvSpPr txBox="1"/>
          <p:nvPr/>
        </p:nvSpPr>
        <p:spPr>
          <a:xfrm>
            <a:off x="1835696" y="2735643"/>
            <a:ext cx="69127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rgbClr val="FF0000"/>
                </a:solidFill>
              </a:rPr>
              <a:t>1.</a:t>
            </a:r>
            <a:r>
              <a:rPr lang="zh-TW" altLang="en-US" sz="4400" dirty="0">
                <a:solidFill>
                  <a:srgbClr val="FF0000"/>
                </a:solidFill>
              </a:rPr>
              <a:t>武漢肺炎</a:t>
            </a:r>
            <a:endParaRPr lang="en-US" altLang="zh-TW" sz="4400" dirty="0">
              <a:solidFill>
                <a:srgbClr val="FF0000"/>
              </a:solidFill>
            </a:endParaRPr>
          </a:p>
          <a:p>
            <a:r>
              <a:rPr lang="en-US" altLang="zh-TW" sz="4400" dirty="0">
                <a:solidFill>
                  <a:srgbClr val="FF0000"/>
                </a:solidFill>
              </a:rPr>
              <a:t>2.</a:t>
            </a:r>
            <a:r>
              <a:rPr lang="zh-TW" altLang="en-US" sz="4400" dirty="0">
                <a:solidFill>
                  <a:srgbClr val="FF0000"/>
                </a:solidFill>
              </a:rPr>
              <a:t>新型冠狀病毒肺炎</a:t>
            </a:r>
            <a:endParaRPr lang="en-US" altLang="zh-TW" sz="4400" dirty="0">
              <a:solidFill>
                <a:srgbClr val="FF0000"/>
              </a:solidFill>
            </a:endParaRPr>
          </a:p>
          <a:p>
            <a:r>
              <a:rPr lang="zh-TW" altLang="en-US" sz="4400" dirty="0">
                <a:solidFill>
                  <a:srgbClr val="FF0000"/>
                </a:solidFill>
              </a:rPr>
              <a:t>  </a:t>
            </a:r>
            <a:r>
              <a:rPr lang="en-US" altLang="zh-TW" sz="4400" dirty="0">
                <a:solidFill>
                  <a:srgbClr val="FF0000"/>
                </a:solidFill>
              </a:rPr>
              <a:t>(</a:t>
            </a:r>
            <a:r>
              <a:rPr lang="zh-TW" altLang="en-US" sz="4400" dirty="0">
                <a:solidFill>
                  <a:srgbClr val="FF0000"/>
                </a:solidFill>
              </a:rPr>
              <a:t>簡稱</a:t>
            </a:r>
            <a:r>
              <a:rPr lang="zh-TW" altLang="en-US" sz="4400" u="sng" dirty="0">
                <a:solidFill>
                  <a:srgbClr val="FF0000"/>
                </a:solidFill>
              </a:rPr>
              <a:t>新冠肺炎</a:t>
            </a:r>
            <a:r>
              <a:rPr lang="en-US" altLang="zh-TW" sz="4400" dirty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sz="4400" dirty="0">
                <a:solidFill>
                  <a:srgbClr val="FF0000"/>
                </a:solidFill>
              </a:rPr>
              <a:t>3.</a:t>
            </a:r>
            <a:r>
              <a:rPr lang="zh-TW" altLang="en-US" sz="4400" dirty="0">
                <a:solidFill>
                  <a:srgbClr val="FF0000"/>
                </a:solidFill>
              </a:rPr>
              <a:t>嚴重特殊傳染性肺炎</a:t>
            </a:r>
            <a:endParaRPr lang="en-US" altLang="zh-TW" sz="4400" dirty="0">
              <a:solidFill>
                <a:srgbClr val="FF0000"/>
              </a:solidFill>
            </a:endParaRPr>
          </a:p>
          <a:p>
            <a:r>
              <a:rPr lang="en-US" altLang="zh-TW" sz="4400" dirty="0" err="1">
                <a:solidFill>
                  <a:srgbClr val="FF0000"/>
                </a:solidFill>
              </a:rPr>
              <a:t>4.COVID</a:t>
            </a:r>
            <a:r>
              <a:rPr lang="en-US" altLang="zh-TW" sz="4400" dirty="0">
                <a:solidFill>
                  <a:srgbClr val="FF0000"/>
                </a:solidFill>
              </a:rPr>
              <a:t>-19</a:t>
            </a:r>
          </a:p>
          <a:p>
            <a:endParaRPr lang="en-US" altLang="zh-TW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1ED6125A-5B3A-4D62-A50B-D45C737F2939}"/>
              </a:ext>
            </a:extLst>
          </p:cNvPr>
          <p:cNvSpPr txBox="1">
            <a:spLocks/>
          </p:cNvSpPr>
          <p:nvPr/>
        </p:nvSpPr>
        <p:spPr>
          <a:xfrm>
            <a:off x="863588" y="285657"/>
            <a:ext cx="741682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altLang="zh-TW" sz="5400" dirty="0"/>
              <a:t>3</a:t>
            </a:r>
            <a:r>
              <a:rPr lang="zh-TW" altLang="en-US" sz="5400" dirty="0"/>
              <a:t>、</a:t>
            </a:r>
            <a:r>
              <a:rPr lang="zh-TW" altLang="en-US" sz="4800" dirty="0"/>
              <a:t>引發新冠肺炎的</a:t>
            </a:r>
            <a:r>
              <a:rPr lang="zh-TW" altLang="en-US" sz="4800" dirty="0">
                <a:solidFill>
                  <a:srgbClr val="0000FF"/>
                </a:solidFill>
              </a:rPr>
              <a:t>病毒名稱為何</a:t>
            </a:r>
            <a:r>
              <a:rPr lang="en-US" altLang="zh-TW" sz="4800" dirty="0"/>
              <a:t>?</a:t>
            </a:r>
            <a:r>
              <a:rPr lang="zh-TW" altLang="en-US" sz="4800" dirty="0"/>
              <a:t>這個病毒的</a:t>
            </a:r>
            <a:r>
              <a:rPr lang="zh-TW" altLang="en-US" sz="4800" dirty="0">
                <a:solidFill>
                  <a:srgbClr val="0000FF"/>
                </a:solidFill>
              </a:rPr>
              <a:t>源頭</a:t>
            </a:r>
            <a:r>
              <a:rPr lang="zh-TW" altLang="en-US" sz="4800" dirty="0"/>
              <a:t>很有可能是來自</a:t>
            </a:r>
            <a:r>
              <a:rPr lang="zh-TW" altLang="en-US" sz="4800" dirty="0">
                <a:solidFill>
                  <a:srgbClr val="0000FF"/>
                </a:solidFill>
              </a:rPr>
              <a:t>哪一種動物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E7DB214-35E6-466C-9880-0F573AE42CED}"/>
              </a:ext>
            </a:extLst>
          </p:cNvPr>
          <p:cNvSpPr txBox="1"/>
          <p:nvPr/>
        </p:nvSpPr>
        <p:spPr>
          <a:xfrm>
            <a:off x="1835696" y="3366369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rgbClr val="FF0000"/>
                </a:solidFill>
              </a:rPr>
              <a:t>1.</a:t>
            </a:r>
            <a:r>
              <a:rPr lang="zh-TW" altLang="en-US" sz="4800" b="1" dirty="0">
                <a:solidFill>
                  <a:srgbClr val="FF0000"/>
                </a:solidFill>
              </a:rPr>
              <a:t>冠狀病毒</a:t>
            </a:r>
            <a:endParaRPr lang="en-US" altLang="zh-TW" sz="4800" b="1" dirty="0">
              <a:solidFill>
                <a:srgbClr val="FF0000"/>
              </a:solidFill>
            </a:endParaRPr>
          </a:p>
          <a:p>
            <a:endParaRPr lang="en-US" altLang="zh-TW" sz="4800" b="1" dirty="0">
              <a:solidFill>
                <a:srgbClr val="FF0000"/>
              </a:solidFill>
            </a:endParaRPr>
          </a:p>
          <a:p>
            <a:r>
              <a:rPr lang="en-US" altLang="zh-TW" sz="4800" b="1" dirty="0">
                <a:solidFill>
                  <a:srgbClr val="FF0000"/>
                </a:solidFill>
              </a:rPr>
              <a:t>2.</a:t>
            </a:r>
            <a:r>
              <a:rPr lang="zh-TW" altLang="en-US" sz="4800" b="1" dirty="0">
                <a:solidFill>
                  <a:srgbClr val="FF0000"/>
                </a:solidFill>
              </a:rPr>
              <a:t>蝙蝠</a:t>
            </a:r>
            <a:endParaRPr lang="en-US" altLang="zh-TW" sz="48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「新型冠狀病毒」的圖片搜尋結果">
            <a:hlinkClick r:id="rId2" action="ppaction://hlinkfile"/>
            <a:extLst>
              <a:ext uri="{FF2B5EF4-FFF2-40B4-BE49-F238E27FC236}">
                <a16:creationId xmlns:a16="http://schemas.microsoft.com/office/drawing/2014/main" id="{F82F5DCB-4099-468C-8C41-C4F23184E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8" r="13405"/>
          <a:stretch/>
        </p:blipFill>
        <p:spPr bwMode="auto">
          <a:xfrm>
            <a:off x="5670122" y="3160560"/>
            <a:ext cx="1404156" cy="135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00556DE-0376-4BCF-8300-F2782FE842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3" t="29842" r="13854" b="21858"/>
          <a:stretch/>
        </p:blipFill>
        <p:spPr>
          <a:xfrm>
            <a:off x="4680012" y="4692742"/>
            <a:ext cx="360040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404664"/>
            <a:ext cx="8496944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4800" dirty="0">
                <a:latin typeface="+mn-ea"/>
              </a:rPr>
              <a:t>4</a:t>
            </a:r>
            <a:r>
              <a:rPr lang="zh-TW" altLang="en-US" sz="4800" dirty="0">
                <a:latin typeface="+mn-ea"/>
              </a:rPr>
              <a:t>、大雄在新聞上，常聽到三個英文字母 </a:t>
            </a:r>
            <a:r>
              <a:rPr lang="en-US" altLang="zh-TW" sz="4800" dirty="0">
                <a:latin typeface="+mn-ea"/>
              </a:rPr>
              <a:t>(</a:t>
            </a:r>
            <a:r>
              <a:rPr lang="zh-TW" altLang="en-US" sz="4800" dirty="0">
                <a:solidFill>
                  <a:srgbClr val="0000FF"/>
                </a:solidFill>
                <a:latin typeface="+mn-ea"/>
              </a:rPr>
              <a:t>世界衛生組織</a:t>
            </a:r>
            <a:r>
              <a:rPr lang="en-US" altLang="zh-TW" sz="4800" dirty="0">
                <a:latin typeface="+mn-ea"/>
              </a:rPr>
              <a:t>)</a:t>
            </a:r>
            <a:r>
              <a:rPr lang="zh-TW" altLang="en-US" sz="4800" dirty="0">
                <a:latin typeface="+mn-ea"/>
              </a:rPr>
              <a:t>，</a:t>
            </a:r>
            <a:endParaRPr lang="en-US" altLang="zh-TW" sz="4800" dirty="0">
              <a:latin typeface="+mn-ea"/>
            </a:endParaRPr>
          </a:p>
          <a:p>
            <a:pPr marL="0" indent="0">
              <a:buNone/>
            </a:pPr>
            <a:r>
              <a:rPr lang="zh-TW" altLang="en-US" sz="4800" dirty="0">
                <a:latin typeface="+mn-ea"/>
              </a:rPr>
              <a:t>你覺得大雄聽到的三個字母可能是什麼呢</a:t>
            </a:r>
            <a:r>
              <a:rPr lang="en-US" altLang="zh-TW" sz="4800" dirty="0">
                <a:latin typeface="+mn-ea"/>
              </a:rPr>
              <a:t>?</a:t>
            </a:r>
            <a:endParaRPr lang="zh-TW" altLang="en-US" sz="4800" dirty="0">
              <a:latin typeface="+mn-ea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218B6B4-E49A-436B-A166-A74F08F31546}"/>
              </a:ext>
            </a:extLst>
          </p:cNvPr>
          <p:cNvSpPr txBox="1"/>
          <p:nvPr/>
        </p:nvSpPr>
        <p:spPr>
          <a:xfrm>
            <a:off x="323528" y="3861048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</a:rPr>
              <a:t>縮寫：</a:t>
            </a:r>
            <a:r>
              <a:rPr lang="en-US" altLang="zh-TW" sz="5400" dirty="0">
                <a:solidFill>
                  <a:srgbClr val="FF0000"/>
                </a:solidFill>
              </a:rPr>
              <a:t>WHO</a:t>
            </a:r>
          </a:p>
          <a:p>
            <a:r>
              <a:rPr lang="zh-TW" altLang="en-US" sz="5400" dirty="0"/>
              <a:t>組織名：</a:t>
            </a:r>
            <a:endParaRPr lang="en-US" altLang="zh-TW" sz="5400" dirty="0"/>
          </a:p>
          <a:p>
            <a:r>
              <a:rPr lang="en-US" altLang="zh-TW" sz="5400" dirty="0">
                <a:solidFill>
                  <a:srgbClr val="FF0000"/>
                </a:solidFill>
              </a:rPr>
              <a:t>W</a:t>
            </a:r>
            <a:r>
              <a:rPr lang="en-US" altLang="zh-TW" sz="5400" dirty="0"/>
              <a:t>orld</a:t>
            </a:r>
            <a:r>
              <a:rPr lang="zh-TW" altLang="en-US" sz="5400" dirty="0"/>
              <a:t> </a:t>
            </a:r>
            <a:r>
              <a:rPr lang="en-US" altLang="zh-TW" sz="5400" dirty="0">
                <a:solidFill>
                  <a:srgbClr val="FF0000"/>
                </a:solidFill>
              </a:rPr>
              <a:t>H</a:t>
            </a:r>
            <a:r>
              <a:rPr lang="en-US" altLang="zh-TW" sz="5400" dirty="0"/>
              <a:t>ealth</a:t>
            </a:r>
            <a:r>
              <a:rPr lang="zh-TW" altLang="en-US" sz="5400" dirty="0"/>
              <a:t> </a:t>
            </a:r>
            <a:r>
              <a:rPr lang="en-US" altLang="zh-TW" sz="5400" dirty="0">
                <a:solidFill>
                  <a:srgbClr val="FF0000"/>
                </a:solidFill>
              </a:rPr>
              <a:t>O</a:t>
            </a:r>
            <a:r>
              <a:rPr lang="en-US" altLang="zh-TW" sz="5400" dirty="0"/>
              <a:t>rganization</a:t>
            </a:r>
            <a:endParaRPr lang="en-US" altLang="zh-TW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437266" y="332657"/>
            <a:ext cx="8496944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altLang="zh-TW" sz="4800" dirty="0">
                <a:latin typeface="+mn-ea"/>
              </a:rPr>
              <a:t>5.</a:t>
            </a:r>
            <a:r>
              <a:rPr lang="zh-TW" altLang="en-US" sz="4800" dirty="0">
                <a:latin typeface="+mn-ea"/>
              </a:rPr>
              <a:t>若想要了解更多新冠肺炎的訊息，可上哪個網站了解</a:t>
            </a:r>
            <a:r>
              <a:rPr lang="en-US" altLang="zh-TW" sz="4800" dirty="0">
                <a:latin typeface="+mn-ea"/>
              </a:rPr>
              <a:t>?</a:t>
            </a:r>
            <a:endParaRPr lang="zh-TW" altLang="en-US" sz="4800" dirty="0">
              <a:latin typeface="+mn-ea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218B6B4-E49A-436B-A166-A74F08F31546}"/>
              </a:ext>
            </a:extLst>
          </p:cNvPr>
          <p:cNvSpPr txBox="1"/>
          <p:nvPr/>
        </p:nvSpPr>
        <p:spPr>
          <a:xfrm>
            <a:off x="755576" y="2033418"/>
            <a:ext cx="7452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  <a:hlinkClick r:id="rId2"/>
              </a:rPr>
              <a:t>衛生福利部疾病管制署</a:t>
            </a:r>
            <a:endParaRPr lang="en-US" altLang="zh-TW" sz="54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9311" r="6657" b="4523"/>
          <a:stretch/>
        </p:blipFill>
        <p:spPr bwMode="auto">
          <a:xfrm>
            <a:off x="899592" y="2956747"/>
            <a:ext cx="6727953" cy="364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25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1" t="12900" r="18573" b="3748"/>
          <a:stretch/>
        </p:blipFill>
        <p:spPr bwMode="auto">
          <a:xfrm>
            <a:off x="1042897" y="1622340"/>
            <a:ext cx="6932014" cy="523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218B6B4-E49A-436B-A166-A74F08F31546}"/>
              </a:ext>
            </a:extLst>
          </p:cNvPr>
          <p:cNvSpPr txBox="1"/>
          <p:nvPr/>
        </p:nvSpPr>
        <p:spPr>
          <a:xfrm>
            <a:off x="1363486" y="206568"/>
            <a:ext cx="67744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/>
              <a:t>衛生福利部疾病管制署</a:t>
            </a:r>
            <a:endParaRPr lang="en-US" altLang="zh-TW" sz="44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218B6B4-E49A-436B-A166-A74F08F31546}"/>
              </a:ext>
            </a:extLst>
          </p:cNvPr>
          <p:cNvSpPr txBox="1"/>
          <p:nvPr/>
        </p:nvSpPr>
        <p:spPr>
          <a:xfrm>
            <a:off x="1013905" y="976009"/>
            <a:ext cx="6774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</a:rPr>
              <a:t>嚴重特殊傳染性疾病相關訊息</a:t>
            </a:r>
            <a:endParaRPr lang="en-US" altLang="zh-TW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8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404664"/>
            <a:ext cx="792088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000" dirty="0"/>
              <a:t>6</a:t>
            </a:r>
            <a:r>
              <a:rPr lang="zh-TW" altLang="en-US" sz="4000" dirty="0"/>
              <a:t>、大野狼覺得自己</a:t>
            </a:r>
            <a:r>
              <a:rPr lang="zh-TW" altLang="en-US" sz="4000" u="sng" dirty="0"/>
              <a:t>呼吸怪怪的， </a:t>
            </a:r>
            <a:endParaRPr lang="en-US" altLang="zh-TW" sz="4000" u="sng" dirty="0"/>
          </a:p>
          <a:p>
            <a:pPr marL="0" indent="0">
              <a:buNone/>
            </a:pPr>
            <a:r>
              <a:rPr lang="zh-TW" altLang="en-US" sz="4000" dirty="0"/>
              <a:t>  </a:t>
            </a:r>
            <a:r>
              <a:rPr lang="zh-TW" altLang="en-US" sz="4000" u="sng" dirty="0"/>
              <a:t>又不斷咳嗽</a:t>
            </a:r>
            <a:r>
              <a:rPr lang="zh-TW" altLang="en-US" sz="4000" dirty="0"/>
              <a:t>，他想進一步確認自</a:t>
            </a:r>
            <a:endParaRPr lang="en-US" altLang="zh-TW" sz="4000" dirty="0"/>
          </a:p>
          <a:p>
            <a:pPr marL="0" indent="0">
              <a:buNone/>
            </a:pPr>
            <a:r>
              <a:rPr lang="zh-TW" altLang="en-US" sz="4000" dirty="0"/>
              <a:t>  己的身體或疫情的狀況，請問他</a:t>
            </a:r>
            <a:endParaRPr lang="en-US" altLang="zh-TW" sz="4000" dirty="0"/>
          </a:p>
          <a:p>
            <a:pPr marL="0" indent="0">
              <a:buNone/>
            </a:pPr>
            <a:r>
              <a:rPr lang="zh-TW" altLang="en-US" sz="4000" dirty="0"/>
              <a:t>  可以</a:t>
            </a:r>
            <a:r>
              <a:rPr lang="zh-TW" altLang="en-US" sz="4000" u="sng" dirty="0">
                <a:solidFill>
                  <a:srgbClr val="0000FF"/>
                </a:solidFill>
              </a:rPr>
              <a:t>撥打哪一個電話號碼</a:t>
            </a:r>
            <a:r>
              <a:rPr lang="zh-TW" altLang="en-US" sz="4000" dirty="0"/>
              <a:t>呢</a:t>
            </a:r>
            <a:r>
              <a:rPr lang="en-US" altLang="zh-TW" sz="4000" dirty="0"/>
              <a:t>?</a:t>
            </a:r>
            <a:endParaRPr lang="zh-TW" altLang="en-US" sz="4000" dirty="0"/>
          </a:p>
        </p:txBody>
      </p:sp>
      <p:pic>
        <p:nvPicPr>
          <p:cNvPr id="1026" name="Picture 2" descr="「防疫專線」的圖片搜尋結果">
            <a:extLst>
              <a:ext uri="{FF2B5EF4-FFF2-40B4-BE49-F238E27FC236}">
                <a16:creationId xmlns:a16="http://schemas.microsoft.com/office/drawing/2014/main" id="{FD938FF3-3C9D-441A-B825-5E2CA4A81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" b="8932"/>
          <a:stretch/>
        </p:blipFill>
        <p:spPr bwMode="auto">
          <a:xfrm>
            <a:off x="1043608" y="3429000"/>
            <a:ext cx="6860025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404665"/>
            <a:ext cx="8208912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4800" dirty="0"/>
              <a:t>7</a:t>
            </a:r>
            <a:r>
              <a:rPr lang="zh-TW" altLang="en-US" sz="4800" dirty="0"/>
              <a:t>、小丸子今天早上在校門口量額溫的時候，被老師隔離在一旁，你覺得她的</a:t>
            </a:r>
            <a:r>
              <a:rPr lang="zh-TW" altLang="en-US" sz="4800" dirty="0">
                <a:solidFill>
                  <a:srgbClr val="0000FF"/>
                </a:solidFill>
              </a:rPr>
              <a:t>額溫</a:t>
            </a:r>
            <a:r>
              <a:rPr lang="zh-TW" altLang="en-US" sz="4800" dirty="0"/>
              <a:t>可能高於幾度呢</a:t>
            </a:r>
            <a:r>
              <a:rPr lang="en-US" altLang="zh-TW" sz="4800" dirty="0"/>
              <a:t>?</a:t>
            </a:r>
            <a:endParaRPr lang="zh-TW" altLang="en-US" sz="4800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4E52CE0-E2DE-4101-B660-4D735F621666}"/>
              </a:ext>
            </a:extLst>
          </p:cNvPr>
          <p:cNvSpPr txBox="1"/>
          <p:nvPr/>
        </p:nvSpPr>
        <p:spPr>
          <a:xfrm>
            <a:off x="2123728" y="3717032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</a:rPr>
              <a:t>額溫</a:t>
            </a:r>
            <a:r>
              <a:rPr lang="en-US" altLang="zh-TW" sz="4800" dirty="0">
                <a:solidFill>
                  <a:srgbClr val="FF0000"/>
                </a:solidFill>
              </a:rPr>
              <a:t>37.5</a:t>
            </a:r>
            <a:r>
              <a:rPr lang="zh-TW" altLang="en-US" sz="4800" dirty="0">
                <a:solidFill>
                  <a:srgbClr val="FF0000"/>
                </a:solidFill>
              </a:rPr>
              <a:t>度</a:t>
            </a:r>
            <a:endParaRPr lang="en-US" altLang="zh-TW" sz="4800" dirty="0">
              <a:solidFill>
                <a:srgbClr val="FF0000"/>
              </a:solidFill>
            </a:endParaRPr>
          </a:p>
          <a:p>
            <a:r>
              <a:rPr lang="zh-TW" altLang="en-US" sz="4800" dirty="0">
                <a:solidFill>
                  <a:srgbClr val="FF0000"/>
                </a:solidFill>
              </a:rPr>
              <a:t>耳溫</a:t>
            </a:r>
            <a:r>
              <a:rPr lang="en-US" altLang="zh-TW" sz="4800" dirty="0">
                <a:solidFill>
                  <a:srgbClr val="FF0000"/>
                </a:solidFill>
              </a:rPr>
              <a:t>38</a:t>
            </a:r>
            <a:r>
              <a:rPr lang="zh-TW" altLang="en-US" sz="4800" dirty="0">
                <a:solidFill>
                  <a:srgbClr val="FF0000"/>
                </a:solidFill>
              </a:rPr>
              <a:t>度    </a:t>
            </a:r>
            <a:endParaRPr lang="en-US" altLang="zh-TW" sz="4800" dirty="0">
              <a:solidFill>
                <a:srgbClr val="FF0000"/>
              </a:solidFill>
            </a:endParaRPr>
          </a:p>
          <a:p>
            <a:r>
              <a:rPr lang="zh-TW" altLang="en-US" sz="4800" dirty="0">
                <a:solidFill>
                  <a:srgbClr val="FF0000"/>
                </a:solidFill>
              </a:rPr>
              <a:t>就是發燒</a:t>
            </a:r>
            <a:endParaRPr lang="en-US" altLang="zh-TW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push dir="u"/>
      </p:transition>
    </mc:Choice>
    <mc:Fallback xmlns=""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737</TotalTime>
  <Words>556</Words>
  <Application>Microsoft Office PowerPoint</Application>
  <PresentationFormat>如螢幕大小 (4:3)</PresentationFormat>
  <Paragraphs>54</Paragraphs>
  <Slides>25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3" baseType="lpstr">
      <vt:lpstr>&amp;quot</vt:lpstr>
      <vt:lpstr>微軟正黑體</vt:lpstr>
      <vt:lpstr>新細明體</vt:lpstr>
      <vt:lpstr>Arial</vt:lpstr>
      <vt:lpstr>Calibri</vt:lpstr>
      <vt:lpstr>Trebuchet MS</vt:lpstr>
      <vt:lpstr>Wingdings 3</vt:lpstr>
      <vt:lpstr>多面向</vt:lpstr>
      <vt:lpstr>“疫”如反掌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10.健保快易通購買口罩流程</vt:lpstr>
      <vt:lpstr>PowerPoint 簡報</vt:lpstr>
      <vt:lpstr>PowerPoint 簡報</vt:lpstr>
      <vt:lpstr>PowerPoint 簡報</vt:lpstr>
      <vt:lpstr>PowerPoint 簡報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新冠狀病毒 有獎徵答</dc:title>
  <dc:creator>user</dc:creator>
  <cp:lastModifiedBy>寓森 張</cp:lastModifiedBy>
  <cp:revision>115</cp:revision>
  <dcterms:created xsi:type="dcterms:W3CDTF">2020-02-25T11:58:14Z</dcterms:created>
  <dcterms:modified xsi:type="dcterms:W3CDTF">2020-08-02T02:36:04Z</dcterms:modified>
</cp:coreProperties>
</file>