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71" r:id="rId5"/>
    <p:sldId id="268" r:id="rId6"/>
    <p:sldId id="267" r:id="rId7"/>
    <p:sldId id="262" r:id="rId8"/>
    <p:sldId id="275" r:id="rId9"/>
    <p:sldId id="270" r:id="rId10"/>
    <p:sldId id="261" r:id="rId11"/>
    <p:sldId id="258" r:id="rId12"/>
    <p:sldId id="276" r:id="rId13"/>
    <p:sldId id="26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1T23:03:59.484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5155-80B3-47DA-A1A8-85C00FFA7DC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9D662-849A-458E-9468-2F646B2F80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17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FFED6E-F686-4B5F-9703-B945E75CB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8B533F0-A548-4C2C-99CD-2C78D6283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0FF3E0-E024-4356-ADF9-814A78BB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EA4A35-9B94-482B-B60C-FBC89B1B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EB293A-A1FE-4EF8-BE92-0E378FBC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2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674F7-BFE5-41A1-B647-54F2822F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E2A0462-71CB-47E8-87E9-16545B591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0381CF-94CB-4DF9-BBE5-A64CF4D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54C0FF-A1D1-44C3-9E51-E5771BF3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6177EF-25B5-43FD-9B9F-72DB3E76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47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0A947A4-5D91-4D78-9E5F-BADA4D641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793B35-35AF-447B-822C-4BB7D911A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9667B0-6DC0-4D4F-995A-5F08A4E6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75E93C-EEDE-4329-9F57-23CC40AF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CA2132-AE43-4B87-8A24-B9E41C7E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60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950AD3-CCF7-4D6F-9B10-8457E245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17F768-847D-4564-9E7D-59F0D0883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048BDD-02AC-4DAA-AEF7-6080F7B8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980AEF-6989-4185-AE2E-8FF4D4B6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263670-115F-4337-8035-3E3C318D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8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B67002-04CC-4FBE-9EEE-6B3E41DC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15D5E7-A694-4E2F-A368-38C026E2C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1A3831-0340-4237-A1FB-8E6C8CD0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87424-19C2-4ABD-B255-FD9A59AD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C55540-E4C6-4757-9E1C-65DAB612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65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E9FA3B-AA1F-4B31-907E-B9B7CB01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08BDD6-EABE-46B3-A1F7-66624510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97C827F-38E7-438E-89BB-20A1EAB62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431DB5-6B7A-42DA-91F9-12B5BED8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FCB3AF-9B45-4474-8184-AEA40627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C0839E-8AD2-450C-AD67-47189F8A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67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4C575B-DD08-49BD-9ACF-8D0D0DFF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09188AD-44C2-4C73-B2A0-6745E51AD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3218166-987F-4A8A-8E53-D9F3E09DB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46F9D37-287C-4484-982F-87873EAB1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D7B74C8-B660-4E9D-8D0C-6E70872CB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90EF52-FF9C-4848-975F-8CD0C4F3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3EABA7F-500B-43E8-AEA8-846310C8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5A7374A-75BF-492E-A40F-0C0E681F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60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A79BD7-1E2F-40F4-B478-8E8B3733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93B0865-6923-4931-97A3-635C0BCE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8C1A38-97AF-470E-BBC4-D9157568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40F2F4A-9602-4846-8DDC-4CE1DF8D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66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82FD831-17C4-442D-ABD7-D04439BA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AF94F01-76F3-4592-88FF-216476BE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D186A34-495D-40A5-B7C4-6D4E0C66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7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93EF51-3153-4A9C-B6FE-EC101C4A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B6987D-E1A2-4F38-81F2-DA07DEAB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039FA0E-82A1-43ED-AB3F-EC50D4AE9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D2DC1A-F2D8-4135-9A35-9C55A296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DEEA642-3EF7-4796-9B0D-1F0EAC3A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53D326-218E-484D-B81D-8CA884EF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4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A50207-6FFC-4A60-B072-E69D1158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27FDA8B-64AC-43F5-A722-030C298CA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3AF8C6-0D02-472B-A1C2-E7FB740CA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D411B08-FF2A-4E61-ABCA-84EF7BDF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93DF9F-897E-4BD0-BADE-B39638D6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89831C-88F7-4649-B612-B1025B1E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9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23F721E-73F4-4E9E-86FC-E1DE983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2BC3F3-6EFD-475E-9ECD-FEBD8BD5B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F1CF3F-8ECF-458F-BCED-2C422B5B2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EFDE4-B2BE-41BC-8ECA-C88A73822FE2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3725D2-BD56-42CA-82FE-3E20E27DF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837B34-4981-4623-A5D1-55D81BE77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F718-7BD4-4D16-BC20-2FCE24D43E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62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dp.sinica.edu.tw/cdphanzi/" TargetMode="External"/><Relationship Id="rId2" Type="http://schemas.openxmlformats.org/officeDocument/2006/relationships/hyperlink" Target="https://memobank.pixnet.net/blog/post/2504588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700ECD-20FD-460A-BCF4-6CEEB5090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高雄市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學年度特殊教育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教師專業成長社群 成果發表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A84306-514C-416E-AE7E-BACECE181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部件意義化識字教材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寶來國小 郭佳宜</a:t>
            </a:r>
          </a:p>
        </p:txBody>
      </p:sp>
    </p:spTree>
    <p:extLst>
      <p:ext uri="{BB962C8B-B14F-4D97-AF65-F5344CB8AC3E}">
        <p14:creationId xmlns:p14="http://schemas.microsoft.com/office/powerpoint/2010/main" val="19803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05FBA-7855-4DBA-A1F6-C9EC806A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延伸教材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24CDD4-DB89-43FA-83CB-2EF3A0FA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4727991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自製學習單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坊間成語故事集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萊特納的學習卡片箱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hlinkClick r:id="rId2"/>
              </a:rPr>
              <a:t>https://memobank.pixnet.net/blog/post/25045886</a:t>
            </a:r>
            <a:endParaRPr lang="en-US" altLang="zh-TW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漢字構型資料庫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hlinkClick r:id="rId3"/>
              </a:rPr>
              <a:t>http://cdp.sinica.edu.tw/cdphanzi/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B416739-BA17-480C-A059-36E46F247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305" y="708108"/>
            <a:ext cx="4930422" cy="2066427"/>
          </a:xfrm>
          <a:prstGeom prst="rect">
            <a:avLst/>
          </a:prstGeom>
        </p:spPr>
      </p:pic>
      <p:pic>
        <p:nvPicPr>
          <p:cNvPr id="9" name="Google Shape;389;p36">
            <a:extLst>
              <a:ext uri="{FF2B5EF4-FFF2-40B4-BE49-F238E27FC236}">
                <a16:creationId xmlns:a16="http://schemas.microsoft.com/office/drawing/2014/main" id="{D84F03B0-4D0E-4DFD-9983-36049638B046}"/>
              </a:ext>
            </a:extLst>
          </p:cNvPr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048663" y="4829866"/>
            <a:ext cx="488950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BCC9625-65B5-4D24-8BBD-3D1C2CDC6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2651" y="3066871"/>
            <a:ext cx="2666009" cy="369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97ED16-C318-40E3-ADD7-25D5DCF0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6313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教學後觀察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90A4D4-2E53-403E-AFF3-D6214A282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21325" cy="3811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學習興趣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書寫表現正確度提升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社會歷史文化的學習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看似簡單不一定簡單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9">
            <a:extLst>
              <a:ext uri="{FF2B5EF4-FFF2-40B4-BE49-F238E27FC236}">
                <a16:creationId xmlns:a16="http://schemas.microsoft.com/office/drawing/2014/main" id="{9CDE5752-7CF2-49EE-AFD4-10551F4E0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2" y="1580236"/>
            <a:ext cx="5428490" cy="40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7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2BDCCDFB-54CF-4113-B0CD-25795ED3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909" y="2690191"/>
            <a:ext cx="9379226" cy="191597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如果你想走得快，你就一個人走；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如果你想走得遠，那就一群人，一起走。</a:t>
            </a:r>
          </a:p>
        </p:txBody>
      </p:sp>
    </p:spTree>
    <p:extLst>
      <p:ext uri="{BB962C8B-B14F-4D97-AF65-F5344CB8AC3E}">
        <p14:creationId xmlns:p14="http://schemas.microsoft.com/office/powerpoint/2010/main" val="38917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05F8C1F-E458-42BB-836E-57E72E59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2"/>
            <a:ext cx="10515600" cy="568518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有生命的漢字這套教學法實施後，確實能讓本來學不會讀寫目標國字的個案，認讀與書寫出目標字，尤其書寫出目標字部分成效更是顯著，只要個案能熟記目標字的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理據故事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，幾乎都能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獨立書寫出目標字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解構目標字部件時，能讓每個部件意義化，學習別的相同部件目標字時，在</a:t>
            </a:r>
            <a:r>
              <a:rPr lang="zh-TW" alt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類化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上達到一定的輔助功效。</a:t>
            </a: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教學者可藉由課前準備，獲取每個目標字與其部件背後的器物、制度、文化意涵，增進</a:t>
            </a:r>
            <a:r>
              <a:rPr lang="zh-TW" alt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文字與該文明的鏈結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以上就是我在使用這套教材後的收穫。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茂林國小 陳老師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08930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C8219E-3275-4C6D-B07B-00B83DF1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B3EB31-7A49-4A87-A641-248854B5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讀寫障礙為學習障礙的亞型之一，其困難主要在於處理文字的讀音及字形結構，往往難以準確地認讀及默寫文字，並在篇章閱讀理解方面亦會出現困難。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21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CC4C7-1778-4DF0-BC97-DCD81923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DF3C6B-A691-4466-AFE5-FF9B18E6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EC86A3C-702E-46C1-9FF4-0E0A84B62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95" y="872610"/>
            <a:ext cx="3296940" cy="473336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81E7B2C-D4AC-4E10-90F8-268CF30E3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61" y="832854"/>
            <a:ext cx="3309730" cy="47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3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8AF3EC-AB3E-4819-95B8-FFC061A5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38" y="365125"/>
            <a:ext cx="9286461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學生版教材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6D4B0E-2FFE-4EF7-881E-FEE39CDD5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2" y="1825625"/>
            <a:ext cx="9816548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lh4.googleusercontent.com/Ew8Bgl8t_C4YOl2lUpk__dvYEKdN9pL-PeqznEElmjpJK_p7BU9ztKsgYR0dIl9TALHPpzlL7EX-UjlJZ0dobq6BdKo0n36wpnnX3ejnEczR2jM2y1CacHWY_EkA7pgj">
            <a:extLst>
              <a:ext uri="{FF2B5EF4-FFF2-40B4-BE49-F238E27FC236}">
                <a16:creationId xmlns:a16="http://schemas.microsoft.com/office/drawing/2014/main" id="{6614CC49-6EB1-4BD3-87D2-3BCA76233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6" y="195468"/>
            <a:ext cx="3975650" cy="54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2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E6706D-173A-49D0-BF69-24625DE2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部件意義化教學法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B6D81A-DEDE-4D24-BB35-7131B8F09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8876"/>
            <a:ext cx="11247784" cy="501912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buClr>
                <a:schemeClr val="dk2"/>
              </a:buClr>
              <a:buSzPts val="3150"/>
              <a:buFont typeface="Cambria"/>
              <a:buChar char="+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強化讀寫障礙孩童的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語意解碼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功能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spcBef>
                <a:spcPts val="700"/>
              </a:spcBef>
              <a:buClr>
                <a:schemeClr val="dk2"/>
              </a:buClr>
              <a:buSzPts val="3150"/>
              <a:buFont typeface="Cambria"/>
              <a:buChar char="+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細分成若干個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部件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並給予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意義化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spcBef>
                <a:spcPts val="700"/>
              </a:spcBef>
              <a:buClr>
                <a:schemeClr val="dk2"/>
              </a:buClr>
              <a:buSzPts val="3150"/>
              <a:buFont typeface="Cambria"/>
              <a:buChar char="+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用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構形理據故事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來連結整個字及部件之間相互意義關連 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spcBef>
                <a:spcPts val="1300"/>
              </a:spcBef>
              <a:buClr>
                <a:schemeClr val="dk2"/>
              </a:buClr>
              <a:buSzPts val="3150"/>
              <a:buFont typeface="Cambria"/>
              <a:buChar char="+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構形理據故事指以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漢字構形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理據為主軸所編的故事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Calibri"/>
              <a:sym typeface="Calibri"/>
            </a:endParaRPr>
          </a:p>
          <a:p>
            <a:pPr marL="342900" lvl="0" indent="-342900">
              <a:spcBef>
                <a:spcPts val="1300"/>
              </a:spcBef>
              <a:buClr>
                <a:schemeClr val="dk2"/>
              </a:buClr>
              <a:buSzPts val="3150"/>
              <a:buFont typeface="Cambria"/>
              <a:buChar char="+"/>
            </a:pPr>
            <a:endParaRPr lang="en-US" altLang="zh-TW" b="1" dirty="0">
              <a:solidFill>
                <a:srgbClr val="467B35"/>
              </a:solidFill>
              <a:cs typeface="Calibri"/>
              <a:sym typeface="Calibri"/>
            </a:endParaRPr>
          </a:p>
          <a:p>
            <a:pPr marL="342900" lvl="0" indent="-342900">
              <a:spcBef>
                <a:spcPts val="1300"/>
              </a:spcBef>
              <a:buClr>
                <a:schemeClr val="dk2"/>
              </a:buClr>
              <a:buSzPts val="3150"/>
              <a:buFont typeface="Cambria"/>
              <a:buChar char="+"/>
            </a:pPr>
            <a:endParaRPr lang="en-US" altLang="zh-TW" b="1" dirty="0">
              <a:solidFill>
                <a:srgbClr val="467B35"/>
              </a:solidFill>
              <a:cs typeface="Calibri"/>
              <a:sym typeface="Calibri"/>
            </a:endParaRPr>
          </a:p>
          <a:p>
            <a:pPr marL="0" lvl="0" indent="0" algn="r">
              <a:spcBef>
                <a:spcPts val="1300"/>
              </a:spcBef>
              <a:buClr>
                <a:schemeClr val="dk2"/>
              </a:buClr>
              <a:buSzPts val="3150"/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引用自李雪娥老師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381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title" idx="4294967295"/>
          </p:nvPr>
        </p:nvSpPr>
        <p:spPr>
          <a:xfrm>
            <a:off x="3863975" y="320124"/>
            <a:ext cx="4464050" cy="1116013"/>
          </a:xfrm>
          <a:prstGeom prst="rect">
            <a:avLst/>
          </a:prstGeom>
          <a:gradFill>
            <a:gsLst>
              <a:gs pos="0">
                <a:srgbClr val="FDB8B8"/>
              </a:gs>
              <a:gs pos="72000">
                <a:schemeClr val="lt2"/>
              </a:gs>
              <a:gs pos="81000">
                <a:srgbClr val="FFE1E1"/>
              </a:gs>
              <a:gs pos="100000">
                <a:srgbClr val="FFD9D9"/>
              </a:gs>
            </a:gsLst>
            <a:lin ang="16200000" scaled="0"/>
          </a:gra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ts val="4000"/>
            </a:pPr>
            <a:r>
              <a:rPr lang="zh-TW" altLang="en-US" sz="4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mbria"/>
                <a:sym typeface="Cambria"/>
              </a:rPr>
              <a:t>張口呵氣的人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7883198" y="3068636"/>
            <a:ext cx="1011566" cy="68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600"/>
            </a:pPr>
            <a:r>
              <a:rPr lang="zh-TW" altLang="en-US" sz="3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→</a:t>
            </a:r>
            <a:endParaRPr/>
          </a:p>
        </p:txBody>
      </p:sp>
      <p:sp>
        <p:nvSpPr>
          <p:cNvPr id="279" name="Google Shape;279;p29"/>
          <p:cNvSpPr txBox="1"/>
          <p:nvPr/>
        </p:nvSpPr>
        <p:spPr>
          <a:xfrm>
            <a:off x="4343113" y="3141661"/>
            <a:ext cx="744824" cy="68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600"/>
            </a:pPr>
            <a:r>
              <a:rPr lang="zh-TW" altLang="en-US" sz="3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→</a:t>
            </a:r>
            <a:endParaRPr/>
          </a:p>
        </p:txBody>
      </p:sp>
      <p:pic>
        <p:nvPicPr>
          <p:cNvPr id="280" name="Google Shape;280;p29" descr="跪坐張口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070" y="1916113"/>
            <a:ext cx="2419142" cy="346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0415" y="2708276"/>
            <a:ext cx="810484" cy="157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6268" y="2708276"/>
            <a:ext cx="1044396" cy="1608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 txBox="1"/>
          <p:nvPr/>
        </p:nvSpPr>
        <p:spPr>
          <a:xfrm>
            <a:off x="5867073" y="3141661"/>
            <a:ext cx="1011566" cy="68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600"/>
            </a:pPr>
            <a:r>
              <a:rPr lang="zh-TW" altLang="en-US" sz="3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→</a:t>
            </a:r>
            <a:endParaRPr/>
          </a:p>
        </p:txBody>
      </p:sp>
      <p:pic>
        <p:nvPicPr>
          <p:cNvPr id="284" name="Google Shape;28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59548" y="2751136"/>
            <a:ext cx="1768703" cy="142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0112B388-02C0-416A-831B-E0834707E40B}"/>
              </a:ext>
            </a:extLst>
          </p:cNvPr>
          <p:cNvSpPr/>
          <p:nvPr/>
        </p:nvSpPr>
        <p:spPr>
          <a:xfrm>
            <a:off x="7856694" y="5141847"/>
            <a:ext cx="4243461" cy="55325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1300"/>
              </a:spcBef>
              <a:buClr>
                <a:schemeClr val="dk2"/>
              </a:buClr>
              <a:buSzPts val="3150"/>
            </a:pP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《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引用自李雪娥老師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》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B46785-D788-42E3-8526-987162B3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實際教學運用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0001FC59-59DF-43D5-9364-A5CE70908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寫出國字</a:t>
            </a:r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4363EE92-45DF-4019-95A5-AB3CFDA3D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畫出文字故事</a:t>
            </a:r>
          </a:p>
        </p:txBody>
      </p:sp>
      <p:pic>
        <p:nvPicPr>
          <p:cNvPr id="20" name="內容版面配置區 19">
            <a:extLst>
              <a:ext uri="{FF2B5EF4-FFF2-40B4-BE49-F238E27FC236}">
                <a16:creationId xmlns:a16="http://schemas.microsoft.com/office/drawing/2014/main" id="{FF6D4B1B-49F9-4C11-BF72-0404069E4C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89341" y="2505075"/>
            <a:ext cx="3748906" cy="3141939"/>
          </a:xfrm>
          <a:prstGeom prst="rect">
            <a:avLst/>
          </a:prstGeom>
        </p:spPr>
      </p:pic>
      <p:pic>
        <p:nvPicPr>
          <p:cNvPr id="19" name="內容版面配置區 18">
            <a:extLst>
              <a:ext uri="{FF2B5EF4-FFF2-40B4-BE49-F238E27FC236}">
                <a16:creationId xmlns:a16="http://schemas.microsoft.com/office/drawing/2014/main" id="{079C8F73-42A9-41A2-A9F5-1B12496D5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23286" y="2505075"/>
            <a:ext cx="3590789" cy="31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V="1">
            <a:off x="7473950" y="2747963"/>
            <a:ext cx="649288" cy="4318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Line 17"/>
          <p:cNvSpPr>
            <a:spLocks noChangeShapeType="1"/>
          </p:cNvSpPr>
          <p:nvPr/>
        </p:nvSpPr>
        <p:spPr bwMode="auto">
          <a:xfrm>
            <a:off x="3292476" y="3500438"/>
            <a:ext cx="93662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5391151" y="3443288"/>
            <a:ext cx="93662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7473951" y="3875088"/>
            <a:ext cx="576263" cy="360362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27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1" y="2781300"/>
            <a:ext cx="14763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2808288"/>
            <a:ext cx="7143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600325"/>
            <a:ext cx="971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3638551"/>
            <a:ext cx="762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2284413"/>
            <a:ext cx="304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277;p29">
            <a:extLst>
              <a:ext uri="{FF2B5EF4-FFF2-40B4-BE49-F238E27FC236}">
                <a16:creationId xmlns:a16="http://schemas.microsoft.com/office/drawing/2014/main" id="{0DDEC27F-F7B2-4921-93C6-DEE104A30B97}"/>
              </a:ext>
            </a:extLst>
          </p:cNvPr>
          <p:cNvSpPr txBox="1">
            <a:spLocks/>
          </p:cNvSpPr>
          <p:nvPr/>
        </p:nvSpPr>
        <p:spPr>
          <a:xfrm>
            <a:off x="3685693" y="621334"/>
            <a:ext cx="4464050" cy="1116013"/>
          </a:xfrm>
          <a:prstGeom prst="rect">
            <a:avLst/>
          </a:prstGeom>
          <a:gradFill>
            <a:gsLst>
              <a:gs pos="0">
                <a:srgbClr val="FDB8B8"/>
              </a:gs>
              <a:gs pos="72000">
                <a:schemeClr val="lt2"/>
              </a:gs>
              <a:gs pos="81000">
                <a:srgbClr val="FFE1E1"/>
              </a:gs>
              <a:gs pos="100000">
                <a:srgbClr val="FFD9D9"/>
              </a:gs>
            </a:gsLst>
            <a:lin ang="16200000" scaled="0"/>
          </a:gra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ts val="4000"/>
            </a:pPr>
            <a:r>
              <a:rPr lang="zh-TW" altLang="en-US" sz="4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mbria"/>
                <a:sym typeface="Cambria"/>
              </a:rPr>
              <a:t>張開口噴口水的人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D811810-B5F6-420B-A930-9FDB1576A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1" y="1825625"/>
            <a:ext cx="4986398" cy="37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77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A063F4C6-3315-46D9-9BA2-E8D2D87C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實作範例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寫出國字、畫出文字故事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9434837-1E38-4EDE-93DC-EABD35C48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06" y="1558079"/>
            <a:ext cx="3473661" cy="463364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723678E-1CD8-484D-A9E4-8FC7B8F83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1558080"/>
            <a:ext cx="3473661" cy="46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1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422</Words>
  <Application>Microsoft Office PowerPoint</Application>
  <PresentationFormat>寬螢幕</PresentationFormat>
  <Paragraphs>46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新細明體</vt:lpstr>
      <vt:lpstr>標楷體</vt:lpstr>
      <vt:lpstr>Arial</vt:lpstr>
      <vt:lpstr>Calibri</vt:lpstr>
      <vt:lpstr>Calibri Light</vt:lpstr>
      <vt:lpstr>Cambria</vt:lpstr>
      <vt:lpstr>Verdana</vt:lpstr>
      <vt:lpstr>Office 佈景主題</vt:lpstr>
      <vt:lpstr>高雄市108學年度特殊教育 教師專業成長社群 成果發表</vt:lpstr>
      <vt:lpstr>緣起</vt:lpstr>
      <vt:lpstr>教材介紹</vt:lpstr>
      <vt:lpstr>學生版教材</vt:lpstr>
      <vt:lpstr>部件意義化教學法</vt:lpstr>
      <vt:lpstr>張口呵氣的人</vt:lpstr>
      <vt:lpstr>實際教學運用</vt:lpstr>
      <vt:lpstr>PowerPoint 簡報</vt:lpstr>
      <vt:lpstr>實作範例-寫出國字、畫出文字故事</vt:lpstr>
      <vt:lpstr>延伸教材</vt:lpstr>
      <vt:lpstr>教學後觀察</vt:lpstr>
      <vt:lpstr>如果你想走得快，你就一個人走；  如果你想走得遠，那就一群人，一起走。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高雄市108學年度特殊教育 教師專業成長社群 成果發表</dc:title>
  <dc:creator>User</dc:creator>
  <cp:lastModifiedBy>User</cp:lastModifiedBy>
  <cp:revision>117</cp:revision>
  <dcterms:created xsi:type="dcterms:W3CDTF">2020-08-01T08:22:32Z</dcterms:created>
  <dcterms:modified xsi:type="dcterms:W3CDTF">2020-08-03T09:04:54Z</dcterms:modified>
</cp:coreProperties>
</file>