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18" autoAdjust="0"/>
  </p:normalViewPr>
  <p:slideViewPr>
    <p:cSldViewPr>
      <p:cViewPr varScale="1">
        <p:scale>
          <a:sx n="100" d="100"/>
          <a:sy n="100" d="100"/>
        </p:scale>
        <p:origin x="15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267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D795-93C2-42A0-84CC-1ABEDFC4D5C3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C2E8-99E7-4F6D-89AD-8B61E1F459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D795-93C2-42A0-84CC-1ABEDFC4D5C3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C2E8-99E7-4F6D-89AD-8B61E1F45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D795-93C2-42A0-84CC-1ABEDFC4D5C3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C2E8-99E7-4F6D-89AD-8B61E1F45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D795-93C2-42A0-84CC-1ABEDFC4D5C3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C2E8-99E7-4F6D-89AD-8B61E1F45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D795-93C2-42A0-84CC-1ABEDFC4D5C3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C2E8-99E7-4F6D-89AD-8B61E1F459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D795-93C2-42A0-84CC-1ABEDFC4D5C3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C2E8-99E7-4F6D-89AD-8B61E1F45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D795-93C2-42A0-84CC-1ABEDFC4D5C3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C2E8-99E7-4F6D-89AD-8B61E1F4590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D795-93C2-42A0-84CC-1ABEDFC4D5C3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C2E8-99E7-4F6D-89AD-8B61E1F45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D795-93C2-42A0-84CC-1ABEDFC4D5C3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C2E8-99E7-4F6D-89AD-8B61E1F45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D795-93C2-42A0-84CC-1ABEDFC4D5C3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C2E8-99E7-4F6D-89AD-8B61E1F4590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D795-93C2-42A0-84CC-1ABEDFC4D5C3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C2E8-99E7-4F6D-89AD-8B61E1F45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D3ED795-93C2-42A0-84CC-1ABEDFC4D5C3}" type="datetimeFigureOut">
              <a:rPr lang="zh-TW" altLang="en-US" smtClean="0"/>
              <a:t>2019/6/27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FF7C2E8-99E7-4F6D-89AD-8B61E1F459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results?search_query=%E5%BE%AA%E7%92%B0%E7%B6%93%E6%BF%9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eneral.dale.nthu.edu.tw/special/special-1-9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nyiacademy.org/many-great-teachers/mby/mbyg1/new-topic-192" TargetMode="External"/><Relationship Id="rId2" Type="http://schemas.openxmlformats.org/officeDocument/2006/relationships/hyperlink" Target="http://priori.moe.gov.tw/index.php?mod=resource/index/content/material_mat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oyo.org.tw/boyo/index.php?option=com_content&amp;view=article&amp;id=752:2015-08-28-03-01-35&amp;catid=62:2010-12-18-16-29-20&amp;Itemid=8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er.edu.tw/ezfiles/0/1000/attach/83/pta_2820_2482873_98060.pdf" TargetMode="External"/><Relationship Id="rId2" Type="http://schemas.openxmlformats.org/officeDocument/2006/relationships/hyperlink" Target="http://wd.naer.edu.tw/21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th.alearn.org.tw/" TargetMode="External"/><Relationship Id="rId5" Type="http://schemas.openxmlformats.org/officeDocument/2006/relationships/hyperlink" Target="http://ananedu.com/a/2/1-1.htm" TargetMode="External"/><Relationship Id="rId4" Type="http://schemas.openxmlformats.org/officeDocument/2006/relationships/hyperlink" Target="https://www.naer.edu.tw/files/11-1000-1422-1.php?Lang=zh-t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ec.cycu.edu.tw/wSite/ct?xItem=28529&amp;ctNode=12022&amp;mp=1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EhUpyZcjFc" TargetMode="External"/><Relationship Id="rId7" Type="http://schemas.openxmlformats.org/officeDocument/2006/relationships/hyperlink" Target="https://www.youtube.com/watch?v=N0Jas0ZR_30" TargetMode="External"/><Relationship Id="rId2" Type="http://schemas.openxmlformats.org/officeDocument/2006/relationships/hyperlink" Target="http://www.coop.ntue.edu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iVsPan9CHwk" TargetMode="External"/><Relationship Id="rId5" Type="http://schemas.openxmlformats.org/officeDocument/2006/relationships/hyperlink" Target="https://www.youtube.com/watch?v=rwLSearTOPU" TargetMode="External"/><Relationship Id="rId4" Type="http://schemas.openxmlformats.org/officeDocument/2006/relationships/hyperlink" Target="http://cte.tku.edu.tw/files/archive/249_5a8ec7c3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ochtimes.com/b5/15/1/31/n4355945.htm" TargetMode="External"/><Relationship Id="rId2" Type="http://schemas.openxmlformats.org/officeDocument/2006/relationships/hyperlink" Target="http://www.cse.ndhu.edu.tw/ezfiles/75/1075/img/3403/115170698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results?search_query=%E7%89%B9%E6%95%99%E8%AA%B2%E7%B6%B1%E7%88%AD%E8%AD%B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results?search_query=%E5%8D%81%E4%BA%8C%E5%B9%B4%E8%AA%B2%E7%B6%B1" TargetMode="External"/><Relationship Id="rId2" Type="http://schemas.openxmlformats.org/officeDocument/2006/relationships/hyperlink" Target="https://www.naer.edu.tw/files/15-1000-8438,c1179-1.php?Lang=zh-t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q5pFKoLZzU" TargetMode="External"/><Relationship Id="rId2" Type="http://schemas.openxmlformats.org/officeDocument/2006/relationships/hyperlink" Target="http://sencir.spc.ntnu.edu.tw/_other/GoWeb/include/index.php?Page=6-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FDivECOpqA" TargetMode="External"/><Relationship Id="rId2" Type="http://schemas.openxmlformats.org/officeDocument/2006/relationships/hyperlink" Target="https://www.youtube.com/watch?v=QErmIwpRYP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UIvUrLOY0A&amp;list=PLCeYQcTtElRV9aAmaigc13Sh_psHnPFFk&amp;index=4" TargetMode="External"/><Relationship Id="rId2" Type="http://schemas.openxmlformats.org/officeDocument/2006/relationships/hyperlink" Target="https://www.youtube.com/results?search_query=%E8%8A%AC%E8%98%AD%E7%9A%84%E6%95%99%E6%94%B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results?search_query=%E8%8A%AC%E8%98%AD%E8%BA%AB%E5%BF%83%E9%9A%9C%E7%A4%99%E6%95%99%E8%82%B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5400" dirty="0" smtClean="0"/>
              <a:t>１０８課綱與融合教育</a:t>
            </a:r>
            <a:endParaRPr lang="zh-TW" altLang="en-US" sz="5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高市民族國小    黃慈愛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17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大家一起動動腦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/>
              </a:rPr>
              <a:t>如何應用循環經濟議題於教學上</a:t>
            </a:r>
          </a:p>
        </p:txBody>
      </p:sp>
    </p:spTree>
    <p:extLst>
      <p:ext uri="{BB962C8B-B14F-4D97-AF65-F5344CB8AC3E}">
        <p14:creationId xmlns:p14="http://schemas.microsoft.com/office/powerpoint/2010/main" val="25099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特需需求學生學習特質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mtClean="0">
                <a:hlinkClick r:id="rId2"/>
              </a:rPr>
              <a:t>有愛無障網站</a:t>
            </a:r>
            <a:endParaRPr lang="en-US" altLang="zh-TW" dirty="0" smtClean="0"/>
          </a:p>
        </p:txBody>
      </p:sp>
      <p:pic>
        <p:nvPicPr>
          <p:cNvPr id="1026" name="Picture 2" descr="C:\Users\user\AppData\Local\Microsoft\Windows\INetCache\IE\U3XMAVSR\1328878480-1373525727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763" y="1748212"/>
            <a:ext cx="6049369" cy="349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教材參考網站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zh-TW" dirty="0"/>
              <a:t>補救教學平台</a:t>
            </a:r>
            <a:r>
              <a:rPr lang="en-US" altLang="zh-TW" u="sng" dirty="0">
                <a:hlinkClick r:id="rId2"/>
              </a:rPr>
              <a:t>http://priori.moe.gov.tw/index.php?mod=resource/index/content/material_math</a:t>
            </a:r>
            <a:endParaRPr lang="zh-TW" altLang="zh-TW" dirty="0"/>
          </a:p>
          <a:p>
            <a:endParaRPr lang="zh-TW" altLang="zh-TW" dirty="0"/>
          </a:p>
          <a:p>
            <a:r>
              <a:rPr lang="zh-TW" altLang="zh-TW" dirty="0"/>
              <a:t>均一教育平台</a:t>
            </a:r>
          </a:p>
          <a:p>
            <a:r>
              <a:rPr lang="en-US" altLang="zh-TW" u="sng" dirty="0">
                <a:hlinkClick r:id="rId3"/>
              </a:rPr>
              <a:t>https://www.junyiacademy.org/many-great-teachers/mby/mbyg1/new-topic-192</a:t>
            </a:r>
            <a:endParaRPr lang="zh-TW" altLang="zh-TW" dirty="0"/>
          </a:p>
          <a:p>
            <a:endParaRPr lang="zh-TW" altLang="zh-TW" dirty="0"/>
          </a:p>
          <a:p>
            <a:r>
              <a:rPr lang="en-US" altLang="zh-TW" u="sng" dirty="0">
                <a:hlinkClick r:id="rId4"/>
              </a:rPr>
              <a:t>http://www.boyo.org.tw/boyo/index.php?option=com_content&amp;view=article&amp;id=752%3A2015-08-28-03-01-35&amp;catid=62%3A2010-12-18-16-29-20&amp;Itemid=83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38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zh-TW" dirty="0"/>
              <a:t>國家教育研究院</a:t>
            </a:r>
          </a:p>
          <a:p>
            <a:r>
              <a:rPr lang="en-US" altLang="zh-TW" u="sng" dirty="0">
                <a:hlinkClick r:id="rId2"/>
              </a:rPr>
              <a:t>http://wd.naer.edu.tw/216/</a:t>
            </a:r>
            <a:endParaRPr lang="zh-TW" altLang="zh-TW" dirty="0"/>
          </a:p>
          <a:p>
            <a:pPr marL="0" indent="0">
              <a:buNone/>
            </a:pPr>
            <a:r>
              <a:rPr lang="en-US" altLang="zh-TW" dirty="0"/>
              <a:t> </a:t>
            </a:r>
            <a:endParaRPr lang="zh-TW" altLang="zh-TW" dirty="0"/>
          </a:p>
          <a:p>
            <a:r>
              <a:rPr lang="en-US" altLang="zh-TW" u="sng" dirty="0">
                <a:hlinkClick r:id="rId3"/>
              </a:rPr>
              <a:t>https://www.naer.edu.tw/ezfiles/0/1000/attach/83/pta_2820_2482873_98060.pdf</a:t>
            </a:r>
            <a:endParaRPr lang="zh-TW" altLang="zh-TW" dirty="0"/>
          </a:p>
          <a:p>
            <a:endParaRPr lang="zh-TW" altLang="zh-TW" dirty="0"/>
          </a:p>
          <a:p>
            <a:r>
              <a:rPr lang="en-US" altLang="zh-TW" u="sng" dirty="0">
                <a:hlinkClick r:id="rId4"/>
              </a:rPr>
              <a:t>https://www.naer.edu.tw/files/11-1000-1422-1.php?Lang=zh-tw</a:t>
            </a:r>
            <a:endParaRPr lang="zh-TW" altLang="zh-TW" dirty="0"/>
          </a:p>
          <a:p>
            <a:endParaRPr lang="zh-TW" altLang="zh-TW" dirty="0"/>
          </a:p>
          <a:p>
            <a:r>
              <a:rPr lang="zh-TW" altLang="zh-TW" dirty="0"/>
              <a:t>安安費教學網</a:t>
            </a:r>
          </a:p>
          <a:p>
            <a:r>
              <a:rPr lang="en-US" altLang="zh-TW" u="sng" dirty="0">
                <a:hlinkClick r:id="rId5"/>
              </a:rPr>
              <a:t>http://ananedu.com/a/2/1-1.htm</a:t>
            </a:r>
            <a:endParaRPr lang="zh-TW" altLang="zh-TW" dirty="0"/>
          </a:p>
          <a:p>
            <a:endParaRPr lang="zh-TW" altLang="zh-TW" dirty="0"/>
          </a:p>
          <a:p>
            <a:r>
              <a:rPr lang="zh-TW" altLang="zh-TW" dirty="0"/>
              <a:t>自由數學</a:t>
            </a:r>
          </a:p>
          <a:p>
            <a:r>
              <a:rPr lang="en-US" altLang="zh-TW" u="sng" dirty="0">
                <a:hlinkClick r:id="rId6"/>
              </a:rPr>
              <a:t>http://math.alearn.org.tw/</a:t>
            </a:r>
            <a:endParaRPr lang="zh-TW" altLang="zh-TW" dirty="0"/>
          </a:p>
          <a:p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633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學習策略參考教案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sec.cycu.edu.tw/wSite/ct?xItem=28529&amp;ctNode=12022&amp;mp=19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2050" name="Picture 2" descr="C:\Users\user\AppData\Local\Microsoft\Windows\INetCache\IE\LQCBJBGM\7615529-math-kid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4032448" cy="275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4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zh-TW" dirty="0" smtClean="0"/>
              <a:t>可以</a:t>
            </a:r>
            <a:r>
              <a:rPr lang="zh-TW" altLang="zh-TW" dirty="0"/>
              <a:t>用在普通班的教學</a:t>
            </a:r>
            <a:r>
              <a:rPr lang="zh-TW" altLang="zh-TW" dirty="0" smtClean="0"/>
              <a:t>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zh-TW" dirty="0"/>
              <a:t>合作學習</a:t>
            </a:r>
          </a:p>
          <a:p>
            <a:r>
              <a:rPr lang="en-US" altLang="zh-TW" u="sng" dirty="0">
                <a:hlinkClick r:id="rId2"/>
              </a:rPr>
              <a:t>http://www.coop.ntue.edu.tw/</a:t>
            </a:r>
            <a:endParaRPr lang="zh-TW" altLang="zh-TW" dirty="0"/>
          </a:p>
          <a:p>
            <a:r>
              <a:rPr lang="en-US" altLang="zh-TW" u="sng" dirty="0">
                <a:hlinkClick r:id="rId3"/>
              </a:rPr>
              <a:t>https://www.youtube.com/watch?v=jEhUpyZcjFc</a:t>
            </a:r>
            <a:endParaRPr lang="zh-TW" altLang="zh-TW" dirty="0"/>
          </a:p>
          <a:p>
            <a:endParaRPr lang="zh-TW" altLang="zh-TW" dirty="0"/>
          </a:p>
          <a:p>
            <a:r>
              <a:rPr lang="zh-TW" altLang="zh-TW" dirty="0"/>
              <a:t>學習共同體</a:t>
            </a:r>
          </a:p>
          <a:p>
            <a:r>
              <a:rPr lang="en-US" altLang="zh-TW" u="sng" dirty="0">
                <a:hlinkClick r:id="rId4"/>
              </a:rPr>
              <a:t>http://cte.tku.edu.tw/files/archive/249_5a8ec7c3.pdf</a:t>
            </a:r>
            <a:endParaRPr lang="zh-TW" altLang="zh-TW" dirty="0"/>
          </a:p>
          <a:p>
            <a:r>
              <a:rPr lang="en-US" altLang="zh-TW" u="sng" dirty="0">
                <a:hlinkClick r:id="rId5"/>
              </a:rPr>
              <a:t>https://www.youtube.com/watch?v=rwLSearTOPU</a:t>
            </a:r>
            <a:endParaRPr lang="zh-TW" altLang="zh-TW" dirty="0"/>
          </a:p>
          <a:p>
            <a:pPr marL="0" indent="0">
              <a:buNone/>
            </a:pPr>
            <a:endParaRPr lang="zh-TW" altLang="zh-TW" dirty="0"/>
          </a:p>
          <a:p>
            <a:r>
              <a:rPr lang="zh-TW" altLang="zh-TW" dirty="0"/>
              <a:t>差異性教學</a:t>
            </a:r>
          </a:p>
          <a:p>
            <a:r>
              <a:rPr lang="en-US" altLang="zh-TW" u="sng" dirty="0">
                <a:hlinkClick r:id="rId6"/>
              </a:rPr>
              <a:t>https://www.youtube.com/watch?v=iVsPan9CHwk</a:t>
            </a:r>
            <a:endParaRPr lang="zh-TW" altLang="zh-TW" dirty="0"/>
          </a:p>
          <a:p>
            <a:r>
              <a:rPr lang="en-US" altLang="zh-TW" u="sng" dirty="0">
                <a:hlinkClick r:id="rId7"/>
              </a:rPr>
              <a:t>https://www.youtube.com/watch?v=N0Jas0ZR_30</a:t>
            </a:r>
            <a:endParaRPr lang="zh-TW" altLang="zh-TW" dirty="0"/>
          </a:p>
          <a:p>
            <a:r>
              <a:rPr lang="en-US" altLang="zh-TW" u="sng" dirty="0">
                <a:hlinkClick r:id="rId7"/>
              </a:rPr>
              <a:t>https://www.youtube.com/watch?v=N0Jas0ZR_30</a:t>
            </a:r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349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特教老師可以用的</a:t>
            </a:r>
            <a:r>
              <a:rPr lang="zh-TW" altLang="zh-TW" dirty="0" smtClean="0"/>
              <a:t>教學法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zh-TW" dirty="0"/>
              <a:t>直接教學法</a:t>
            </a:r>
          </a:p>
          <a:p>
            <a:r>
              <a:rPr lang="en-US" altLang="zh-TW" u="sng" dirty="0">
                <a:hlinkClick r:id="rId2"/>
              </a:rPr>
              <a:t>http://www.cse.ndhu.edu.tw/ezfiles/75/1075/img/3403/115170698.pdf</a:t>
            </a:r>
            <a:endParaRPr lang="zh-TW" altLang="zh-TW" dirty="0"/>
          </a:p>
          <a:p>
            <a:r>
              <a:rPr lang="en-US" altLang="zh-TW" u="sng" dirty="0">
                <a:hlinkClick r:id="rId3"/>
              </a:rPr>
              <a:t>http://www.epochtimes.com/b5/15/1/31/n4355945.htm</a:t>
            </a:r>
            <a:endParaRPr lang="zh-TW" altLang="zh-TW" dirty="0"/>
          </a:p>
          <a:p>
            <a:endParaRPr lang="zh-TW" altLang="en-US" dirty="0"/>
          </a:p>
        </p:txBody>
      </p:sp>
      <p:pic>
        <p:nvPicPr>
          <p:cNvPr id="3075" name="Picture 3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910"/>
            <a:ext cx="2289613" cy="195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8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有愛無礙網站介紹的教學法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b="1" dirty="0"/>
              <a:t>遊戲教學法</a:t>
            </a:r>
            <a:r>
              <a:rPr lang="zh-TW" altLang="en-US" dirty="0"/>
              <a:t>：採取寓教於樂的方式，讓學生在快樂的學習環境之中，瞭解 到數學與生活息息相關，進一步在反覆的遊戲活動中熟練數 學的方法。 </a:t>
            </a:r>
            <a:br>
              <a:rPr lang="zh-TW" altLang="en-US" dirty="0"/>
            </a:br>
            <a:r>
              <a:rPr lang="zh-TW" altLang="en-US" dirty="0"/>
              <a:t>　</a:t>
            </a:r>
          </a:p>
          <a:p>
            <a:r>
              <a:rPr lang="zh-TW" altLang="en-US" b="1" dirty="0"/>
              <a:t>步驟分析法</a:t>
            </a:r>
            <a:r>
              <a:rPr lang="zh-TW" altLang="en-US" dirty="0"/>
              <a:t>：將學習的教材使用學習步驟分析的方法，使不同程度的學生 可以選擇適合自己的起點學習能力及方法。 </a:t>
            </a:r>
            <a:br>
              <a:rPr lang="zh-TW" altLang="en-US" dirty="0"/>
            </a:br>
            <a:r>
              <a:rPr lang="zh-TW" altLang="en-US" dirty="0"/>
              <a:t>　</a:t>
            </a:r>
          </a:p>
          <a:p>
            <a:r>
              <a:rPr lang="zh-TW" altLang="en-US" b="1" dirty="0"/>
              <a:t>圖解法</a:t>
            </a:r>
            <a:r>
              <a:rPr lang="zh-TW" altLang="en-US" dirty="0"/>
              <a:t>：使用大量的圖片與圖形分解以協助學生理解題意，其用意在於藉 助圖形與圖形分解以提昇學習動機與效果。 </a:t>
            </a:r>
            <a:br>
              <a:rPr lang="zh-TW" altLang="en-US" dirty="0"/>
            </a:br>
            <a:r>
              <a:rPr lang="zh-TW" altLang="en-US" dirty="0"/>
              <a:t>　</a:t>
            </a:r>
          </a:p>
          <a:p>
            <a:r>
              <a:rPr lang="zh-TW" altLang="en-US" b="1" dirty="0"/>
              <a:t>問答法</a:t>
            </a:r>
            <a:r>
              <a:rPr lang="zh-TW" altLang="en-US" dirty="0"/>
              <a:t>：根據不同的需要設計多樣的問答題目，讓學生在問與答中，思考 出題目的意義與解題策略。 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725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b="1" dirty="0"/>
              <a:t>視、聽、動、觸法</a:t>
            </a:r>
            <a:r>
              <a:rPr lang="zh-TW" altLang="en-US" dirty="0"/>
              <a:t>：在各種的遊戲之中大量使用到學生的視、聽、動、觸 能力，使學生能經由不同的感官管道學習。 </a:t>
            </a:r>
            <a:br>
              <a:rPr lang="zh-TW" altLang="en-US" dirty="0"/>
            </a:br>
            <a:r>
              <a:rPr lang="zh-TW" altLang="en-US" dirty="0"/>
              <a:t>　</a:t>
            </a:r>
          </a:p>
          <a:p>
            <a:r>
              <a:rPr lang="zh-TW" altLang="en-US" b="1" dirty="0"/>
              <a:t>說明法</a:t>
            </a:r>
            <a:r>
              <a:rPr lang="zh-TW" altLang="en-US" dirty="0"/>
              <a:t>：是指教師的引導式說明與學生的表達說明。教師的說明能幫助學 生理解，也是學生學習如何說明的重要部分；而學生的自我表達說 明除了可以讓我們瞭解學生的學習程度之外，更能幫助學生瞭解自 己的認知理解與別人的想法和作法。 </a:t>
            </a:r>
            <a:br>
              <a:rPr lang="zh-TW" altLang="en-US" dirty="0"/>
            </a:br>
            <a:r>
              <a:rPr lang="zh-TW" altLang="en-US" dirty="0"/>
              <a:t>　</a:t>
            </a:r>
          </a:p>
          <a:p>
            <a:r>
              <a:rPr lang="zh-TW" altLang="en-US" b="1" dirty="0"/>
              <a:t>練習法</a:t>
            </a:r>
            <a:r>
              <a:rPr lang="zh-TW" altLang="en-US" dirty="0"/>
              <a:t>：透過半具體物的操作練習、小白板的練習、作業單練習，並針對 需要加強部份增加練習以增強能力，協助改善理解、記憶、推理</a:t>
            </a:r>
            <a:r>
              <a:rPr lang="en-US" altLang="zh-TW" dirty="0"/>
              <a:t>… …</a:t>
            </a:r>
            <a:r>
              <a:rPr lang="zh-TW" altLang="en-US" dirty="0"/>
              <a:t>等相關能力。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97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Q A TIME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105" name="Picture 9" descr="C:\Users\user\AppData\Local\Microsoft\Windows\INetCache\IE\U3XMAVSR\euler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58" y="764704"/>
            <a:ext cx="7947002" cy="300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20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什麼是課綱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zh-TW" altLang="en-US" dirty="0"/>
              <a:t>「課綱」是用來取代「課本」的，用意是幫學生從「課本」的知識獨裁中解放出來的重要手段。「課綱」和「課本」有很不一樣的教育邏輯與教育目的。</a:t>
            </a:r>
          </a:p>
          <a:p>
            <a:pPr fontAlgn="base"/>
            <a:r>
              <a:rPr lang="zh-TW" altLang="en-US" dirty="0"/>
              <a:t>過去的「課本」和考試緊密結合在一起，學生拚命讀課本，課本之外頂多讀參考書，為了應付考試。而考試的考法，基本上也就是檢驗你對課本內容究竟讀得多熟，來決定給你多少什麼樣的教育資源，課本讀得、背得愈熟，就可以在教育的梯階上爬得愈高，得到愈多資源。</a:t>
            </a:r>
          </a:p>
          <a:p>
            <a:pPr fontAlgn="base"/>
            <a:r>
              <a:rPr lang="zh-TW" altLang="en-US" dirty="0"/>
              <a:t>「課綱」的出現，是站在反對這種課本效應的立場上。「課綱」要訂定的，是每一個科目、每一個階段，學生應該學到的「最低教育內容標準」。一個小孩念完小學，國文「至少」該學到什麼，「至少」應該具備怎樣的數學能力</a:t>
            </a:r>
            <a:r>
              <a:rPr lang="en-US" altLang="zh-TW" dirty="0"/>
              <a:t>……</a:t>
            </a:r>
            <a:r>
              <a:rPr lang="zh-TW" altLang="en-US" dirty="0"/>
              <a:t>，這是「課綱」要規定的。</a:t>
            </a:r>
          </a:p>
          <a:p>
            <a:pPr fontAlgn="base"/>
            <a:r>
              <a:rPr lang="zh-TW" altLang="en-US" dirty="0"/>
              <a:t>請記得，關鍵在「至少」。換句話說，「課綱」只規定這些內容不管哪個學校、哪個老師來教，都一定得要教，但反過來看，學校、老師可以、也應該不只教「課綱」裡的這些內容，可以、應該教給孩子更多、更多。那「更多」或「更多、更多」，就是由學校、由老師來決定的。如此一方面保障教育「至少」的基本內容，另一方面讓學校、老師有自由教「不一樣」的內容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楊照</a:t>
            </a:r>
            <a:r>
              <a:rPr lang="en-US" altLang="zh-TW" dirty="0" smtClean="0"/>
              <a:t>,2016</a:t>
            </a:r>
            <a:r>
              <a:rPr lang="zh-TW" altLang="en-US" dirty="0" smtClean="0"/>
              <a:t>）</a:t>
            </a:r>
            <a:endParaRPr lang="zh-TW" altLang="en-US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575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hlinkClick r:id="rId2"/>
              </a:rPr>
              <a:t>現行課綱的問題面面觀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老師的觀點</a:t>
            </a:r>
            <a:endParaRPr lang="en-US" altLang="zh-TW" dirty="0" smtClean="0"/>
          </a:p>
          <a:p>
            <a:r>
              <a:rPr lang="zh-TW" altLang="en-US" dirty="0" smtClean="0"/>
              <a:t>家長的觀點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05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hlinkClick r:id="rId2"/>
              </a:rPr>
              <a:t>十二年國教課綱與九年一貫課綱之比較（普教）</a:t>
            </a:r>
            <a:endParaRPr lang="zh-TW" altLang="en-US" dirty="0"/>
          </a:p>
        </p:txBody>
      </p:sp>
      <p:pic>
        <p:nvPicPr>
          <p:cNvPr id="1026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6858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34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hlinkClick r:id="rId2"/>
              </a:rPr>
              <a:t>十二年國教課綱與九年一貫課綱之比較（特教）</a:t>
            </a:r>
            <a:endParaRPr lang="zh-TW" altLang="en-US" dirty="0"/>
          </a:p>
        </p:txBody>
      </p:sp>
      <p:pic>
        <p:nvPicPr>
          <p:cNvPr id="2050" name="Picture 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40874"/>
            <a:ext cx="7360311" cy="335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您的工作會受到影響嗎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2114"/>
            <a:ext cx="5868089" cy="44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68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IEP</a:t>
            </a:r>
            <a:r>
              <a:rPr lang="zh-TW" altLang="en-US" dirty="0" smtClean="0"/>
              <a:t>撰寫的挑戰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/>
              <a:t>課綱內容多</a:t>
            </a:r>
            <a:r>
              <a:rPr lang="en-US" altLang="zh-TW" dirty="0" smtClean="0"/>
              <a:t>,</a:t>
            </a:r>
            <a:r>
              <a:rPr lang="zh-TW" altLang="en-US" dirty="0" smtClean="0"/>
              <a:t>教也教不完</a:t>
            </a:r>
            <a:endParaRPr lang="en-US" altLang="zh-TW" dirty="0" smtClean="0"/>
          </a:p>
          <a:p>
            <a:r>
              <a:rPr lang="zh-TW" altLang="en-US" dirty="0" smtClean="0"/>
              <a:t>學生能力構不到課綱底限</a:t>
            </a:r>
            <a:endParaRPr lang="en-US" altLang="zh-TW" dirty="0" smtClean="0"/>
          </a:p>
          <a:p>
            <a:r>
              <a:rPr lang="en-US" altLang="zh-TW" dirty="0" smtClean="0"/>
              <a:t>Too much paper work to do</a:t>
            </a:r>
          </a:p>
          <a:p>
            <a:r>
              <a:rPr lang="zh-TW" altLang="en-US" dirty="0" smtClean="0"/>
              <a:t>學生</a:t>
            </a:r>
            <a:r>
              <a:rPr lang="zh-TW" altLang="en-US" dirty="0"/>
              <a:t>人數太多</a:t>
            </a:r>
            <a:r>
              <a:rPr lang="zh-TW" altLang="en-US" dirty="0">
                <a:latin typeface="標楷體"/>
                <a:ea typeface="標楷體"/>
              </a:rPr>
              <a:t>，</a:t>
            </a:r>
            <a:r>
              <a:rPr lang="zh-TW" altLang="en-US" dirty="0">
                <a:latin typeface="細明體" panose="02020509000000000000" pitchFamily="49" charset="-120"/>
                <a:ea typeface="細明體" panose="02020509000000000000" pitchFamily="49" charset="-120"/>
              </a:rPr>
              <a:t>費時</a:t>
            </a:r>
            <a:r>
              <a:rPr lang="zh-TW" altLang="en-US" dirty="0">
                <a:latin typeface="新細明體"/>
              </a:rPr>
              <a:t>。</a:t>
            </a:r>
            <a:endParaRPr lang="en-US" altLang="zh-TW" dirty="0">
              <a:latin typeface="新細明體"/>
            </a:endParaRPr>
          </a:p>
          <a:p>
            <a:r>
              <a:rPr lang="zh-TW" altLang="en-US" dirty="0"/>
              <a:t>學生差異大時，要編不同之</a:t>
            </a:r>
            <a:r>
              <a:rPr lang="en-US" altLang="zh-TW" dirty="0"/>
              <a:t>IEP</a:t>
            </a:r>
            <a:r>
              <a:rPr lang="zh-TW" altLang="en-US" dirty="0"/>
              <a:t>，具挑戰性</a:t>
            </a:r>
            <a:r>
              <a:rPr lang="zh-TW" altLang="en-US" dirty="0">
                <a:latin typeface="新細明體"/>
              </a:rPr>
              <a:t>。</a:t>
            </a:r>
            <a:endParaRPr lang="en-US" altLang="zh-TW" dirty="0">
              <a:latin typeface="新細明體"/>
            </a:endParaRPr>
          </a:p>
          <a:p>
            <a:r>
              <a:rPr lang="zh-TW" altLang="en-US" dirty="0">
                <a:latin typeface="新細明體"/>
              </a:rPr>
              <a:t>學期目標的起訖時間擬定不合理。</a:t>
            </a:r>
            <a:endParaRPr lang="en-US" altLang="zh-TW" dirty="0">
              <a:latin typeface="新細明體"/>
            </a:endParaRPr>
          </a:p>
          <a:p>
            <a:r>
              <a:rPr lang="zh-TW" altLang="en-US" dirty="0">
                <a:latin typeface="新細明體"/>
              </a:rPr>
              <a:t>學期目標的擬定不夠具體。</a:t>
            </a:r>
            <a:endParaRPr lang="en-US" altLang="zh-TW" dirty="0">
              <a:latin typeface="新細明體"/>
            </a:endParaRPr>
          </a:p>
          <a:p>
            <a:r>
              <a:rPr lang="en-US" altLang="zh-TW" dirty="0"/>
              <a:t>IEP </a:t>
            </a:r>
            <a:r>
              <a:rPr lang="zh-TW" altLang="en-US" dirty="0"/>
              <a:t>格式不一，不同學者或評鑑委員對</a:t>
            </a:r>
            <a:r>
              <a:rPr lang="en-US" altLang="zh-TW" dirty="0"/>
              <a:t>IEP </a:t>
            </a:r>
            <a:r>
              <a:rPr lang="zh-TW" altLang="en-US" dirty="0"/>
              <a:t>之要求不同，常造成教師無所適從之困擾</a:t>
            </a:r>
            <a:r>
              <a:rPr lang="zh-TW" altLang="en-US" dirty="0">
                <a:latin typeface="新細明體"/>
              </a:rPr>
              <a:t>。</a:t>
            </a:r>
            <a:endParaRPr lang="en-US" altLang="zh-TW" dirty="0">
              <a:latin typeface="新細明體"/>
            </a:endParaRPr>
          </a:p>
          <a:p>
            <a:r>
              <a:rPr lang="zh-TW" altLang="en-US" dirty="0"/>
              <a:t>相關專業人員參與</a:t>
            </a:r>
            <a:r>
              <a:rPr lang="en-US" altLang="zh-TW" dirty="0"/>
              <a:t>IEP </a:t>
            </a:r>
            <a:r>
              <a:rPr lang="zh-TW" altLang="en-US" dirty="0"/>
              <a:t>不足</a:t>
            </a:r>
            <a:r>
              <a:rPr lang="zh-TW" altLang="en-US" dirty="0">
                <a:latin typeface="新細明體"/>
              </a:rPr>
              <a:t>。</a:t>
            </a:r>
            <a:endParaRPr lang="en-US" altLang="zh-TW" dirty="0">
              <a:latin typeface="新細明體"/>
            </a:endParaRPr>
          </a:p>
          <a:p>
            <a:r>
              <a:rPr lang="en-US" altLang="zh-TW" dirty="0"/>
              <a:t>IEP </a:t>
            </a:r>
            <a:r>
              <a:rPr lang="zh-TW" altLang="en-US" dirty="0"/>
              <a:t>與實際教學未能充分結合</a:t>
            </a:r>
            <a:r>
              <a:rPr lang="zh-TW" altLang="en-US" dirty="0">
                <a:latin typeface="新細明體"/>
              </a:rPr>
              <a:t>。</a:t>
            </a:r>
            <a:endParaRPr lang="en-US" altLang="zh-TW" dirty="0">
              <a:latin typeface="新細明體"/>
            </a:endParaRPr>
          </a:p>
          <a:p>
            <a:r>
              <a:rPr lang="zh-TW" altLang="en-US" dirty="0">
                <a:latin typeface="新細明體"/>
              </a:rPr>
              <a:t>其他。</a:t>
            </a:r>
            <a:endParaRPr lang="en-US" altLang="zh-TW" dirty="0">
              <a:latin typeface="新細明體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244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找到關鍵指標</a:t>
            </a:r>
            <a:r>
              <a:rPr lang="en-US" altLang="zh-TW" dirty="0" smtClean="0"/>
              <a:t>,</a:t>
            </a:r>
            <a:r>
              <a:rPr lang="zh-TW" altLang="en-US" dirty="0" smtClean="0"/>
              <a:t>啟發連動反應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/>
              </a:rPr>
              <a:t>平均的迷思</a:t>
            </a:r>
            <a:endParaRPr lang="en-US" altLang="zh-TW" dirty="0" smtClean="0"/>
          </a:p>
          <a:p>
            <a:r>
              <a:rPr lang="zh-TW" altLang="en-US" dirty="0" smtClean="0">
                <a:hlinkClick r:id="rId3"/>
              </a:rPr>
              <a:t>世界需要不同的思考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整合知識</a:t>
            </a:r>
            <a:r>
              <a:rPr lang="en-US" altLang="zh-TW" dirty="0" smtClean="0"/>
              <a:t>,</a:t>
            </a:r>
            <a:r>
              <a:rPr lang="zh-TW" altLang="en-US" dirty="0" smtClean="0"/>
              <a:t>善用科技</a:t>
            </a:r>
            <a:r>
              <a:rPr lang="en-US" altLang="zh-TW" dirty="0" smtClean="0"/>
              <a:t>,</a:t>
            </a:r>
            <a:r>
              <a:rPr lang="zh-TW" altLang="en-US" dirty="0" smtClean="0"/>
              <a:t>應用於生活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hlinkClick r:id="rId2"/>
              </a:rPr>
              <a:t>芬蘭的教改</a:t>
            </a:r>
            <a:endParaRPr lang="en-US" altLang="zh-TW" dirty="0" smtClean="0"/>
          </a:p>
          <a:p>
            <a:r>
              <a:rPr lang="zh-TW" altLang="en-US" sz="2600" dirty="0">
                <a:solidFill>
                  <a:prstClr val="black"/>
                </a:solidFill>
                <a:latin typeface="Perpetua"/>
                <a:hlinkClick r:id="rId3"/>
              </a:rPr>
              <a:t>以色列的農業</a:t>
            </a:r>
            <a:r>
              <a:rPr lang="zh-TW" altLang="en-US" sz="2600" dirty="0" smtClean="0">
                <a:solidFill>
                  <a:prstClr val="black"/>
                </a:solidFill>
                <a:latin typeface="Perpetua"/>
                <a:hlinkClick r:id="rId3"/>
              </a:rPr>
              <a:t>學校</a:t>
            </a:r>
            <a:endParaRPr lang="en-US" altLang="zh-TW" dirty="0" smtClean="0"/>
          </a:p>
          <a:p>
            <a:r>
              <a:rPr lang="zh-TW" altLang="en-US" dirty="0" smtClean="0">
                <a:hlinkClick r:id="rId4"/>
              </a:rPr>
              <a:t>他鄉之石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536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102</TotalTime>
  <Words>733</Words>
  <Application>Microsoft Office PowerPoint</Application>
  <PresentationFormat>如螢幕大小 (4:3)</PresentationFormat>
  <Paragraphs>83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細明體</vt:lpstr>
      <vt:lpstr>微軟正黑體</vt:lpstr>
      <vt:lpstr>新細明體</vt:lpstr>
      <vt:lpstr>標楷體</vt:lpstr>
      <vt:lpstr>Arial</vt:lpstr>
      <vt:lpstr>Impact</vt:lpstr>
      <vt:lpstr>Perpetua</vt:lpstr>
      <vt:lpstr>Times New Roman</vt:lpstr>
      <vt:lpstr>NewsPrint</vt:lpstr>
      <vt:lpstr>１０８課綱與融合教育</vt:lpstr>
      <vt:lpstr>什麼是課綱?</vt:lpstr>
      <vt:lpstr>現行課綱的問題面面觀</vt:lpstr>
      <vt:lpstr>十二年國教課綱與九年一貫課綱之比較（普教）</vt:lpstr>
      <vt:lpstr>十二年國教課綱與九年一貫課綱之比較（特教）</vt:lpstr>
      <vt:lpstr>您的工作會受到影響嗎?</vt:lpstr>
      <vt:lpstr>IEP撰寫的挑戰</vt:lpstr>
      <vt:lpstr>找到關鍵指標,啟發連動反應</vt:lpstr>
      <vt:lpstr>整合知識,善用科技,應用於生活</vt:lpstr>
      <vt:lpstr>大家一起動動腦</vt:lpstr>
      <vt:lpstr>特需需求學生學習特質</vt:lpstr>
      <vt:lpstr>教材參考網站</vt:lpstr>
      <vt:lpstr>PowerPoint 簡報</vt:lpstr>
      <vt:lpstr>學習策略參考教案</vt:lpstr>
      <vt:lpstr>  可以用在普通班的教學策略</vt:lpstr>
      <vt:lpstr>特教老師可以用的教學法</vt:lpstr>
      <vt:lpstr>有愛無礙網站介紹的教學法</vt:lpstr>
      <vt:lpstr>PowerPoint 簡報</vt:lpstr>
      <vt:lpstr>Q A TIME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國小新課綱IEP撰寫</dc:title>
  <dc:creator>user</dc:creator>
  <cp:lastModifiedBy>pc01</cp:lastModifiedBy>
  <cp:revision>14</cp:revision>
  <dcterms:created xsi:type="dcterms:W3CDTF">2018-01-24T18:32:53Z</dcterms:created>
  <dcterms:modified xsi:type="dcterms:W3CDTF">2019-06-27T08:01:55Z</dcterms:modified>
</cp:coreProperties>
</file>