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6D56A-0B0A-4A82-BDC5-84F24B199ACA}" type="datetimeFigureOut">
              <a:rPr lang="zh-TW" altLang="en-US" smtClean="0"/>
              <a:t>2019/10/28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B8484-BA3F-4E11-A3CA-4F3C9C2FBFE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6D56A-0B0A-4A82-BDC5-84F24B199ACA}" type="datetimeFigureOut">
              <a:rPr lang="zh-TW" altLang="en-US" smtClean="0"/>
              <a:t>2019/10/28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B8484-BA3F-4E11-A3CA-4F3C9C2FBFE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6D56A-0B0A-4A82-BDC5-84F24B199ACA}" type="datetimeFigureOut">
              <a:rPr lang="zh-TW" altLang="en-US" smtClean="0"/>
              <a:t>2019/10/28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B8484-BA3F-4E11-A3CA-4F3C9C2FBFE3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6D56A-0B0A-4A82-BDC5-84F24B199ACA}" type="datetimeFigureOut">
              <a:rPr lang="zh-TW" altLang="en-US" smtClean="0"/>
              <a:t>2019/10/28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B8484-BA3F-4E11-A3CA-4F3C9C2FBFE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6D56A-0B0A-4A82-BDC5-84F24B199ACA}" type="datetimeFigureOut">
              <a:rPr lang="zh-TW" altLang="en-US" smtClean="0"/>
              <a:t>2019/10/28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B8484-BA3F-4E11-A3CA-4F3C9C2FBFE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6D56A-0B0A-4A82-BDC5-84F24B199ACA}" type="datetimeFigureOut">
              <a:rPr lang="zh-TW" altLang="en-US" smtClean="0"/>
              <a:t>2019/10/28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B8484-BA3F-4E11-A3CA-4F3C9C2FBFE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6D56A-0B0A-4A82-BDC5-84F24B199ACA}" type="datetimeFigureOut">
              <a:rPr lang="zh-TW" altLang="en-US" smtClean="0"/>
              <a:t>2019/10/28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B8484-BA3F-4E11-A3CA-4F3C9C2FBFE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6D56A-0B0A-4A82-BDC5-84F24B199ACA}" type="datetimeFigureOut">
              <a:rPr lang="zh-TW" altLang="en-US" smtClean="0"/>
              <a:t>2019/10/28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B8484-BA3F-4E11-A3CA-4F3C9C2FBFE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6D56A-0B0A-4A82-BDC5-84F24B199ACA}" type="datetimeFigureOut">
              <a:rPr lang="zh-TW" altLang="en-US" smtClean="0"/>
              <a:t>2019/10/28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B8484-BA3F-4E11-A3CA-4F3C9C2FBFE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6D56A-0B0A-4A82-BDC5-84F24B199ACA}" type="datetimeFigureOut">
              <a:rPr lang="zh-TW" altLang="en-US" smtClean="0"/>
              <a:t>2019/10/28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B8484-BA3F-4E11-A3CA-4F3C9C2FBFE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6D56A-0B0A-4A82-BDC5-84F24B199ACA}" type="datetimeFigureOut">
              <a:rPr lang="zh-TW" altLang="en-US" smtClean="0"/>
              <a:t>2019/10/28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B8484-BA3F-4E11-A3CA-4F3C9C2FBFE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D56D56A-0B0A-4A82-BDC5-84F24B199ACA}" type="datetimeFigureOut">
              <a:rPr lang="zh-TW" altLang="en-US" smtClean="0"/>
              <a:t>2019/10/28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4AB8484-BA3F-4E11-A3CA-4F3C9C2FBFE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&#20013;&#27954;&#22283;&#23567;107&#23416;&#24180;&#24230;&#29305;&#27530;&#25945;&#32946;&#25945;&#24107;&#23560;&#26989;&#25104;&#38263;&#31038;&#32676;&#30740;&#32722;&#26178;&#38291;&#26280;&#35506;&#31243;&#35215;&#21123;&#36914;&#24230;&#34920;.docx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95536" y="692696"/>
            <a:ext cx="8276456" cy="1728192"/>
          </a:xfrm>
        </p:spPr>
        <p:txBody>
          <a:bodyPr>
            <a:noAutofit/>
          </a:bodyPr>
          <a:lstStyle/>
          <a:p>
            <a:r>
              <a:rPr lang="zh-TW" altLang="en-US" sz="5200" dirty="0">
                <a:solidFill>
                  <a:srgbClr val="FFFF00"/>
                </a:solidFill>
              </a:rPr>
              <a:t>高雄市中洲國小</a:t>
            </a:r>
            <a:r>
              <a:rPr lang="en-US" altLang="zh-TW" sz="5200" dirty="0">
                <a:solidFill>
                  <a:srgbClr val="FFFF00"/>
                </a:solidFill>
              </a:rPr>
              <a:t>107</a:t>
            </a:r>
            <a:r>
              <a:rPr lang="zh-TW" altLang="en-US" sz="5200" dirty="0">
                <a:solidFill>
                  <a:srgbClr val="FFFF00"/>
                </a:solidFill>
              </a:rPr>
              <a:t>學年度特殊教育教師專業成長社群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03648" y="3284984"/>
            <a:ext cx="6400800" cy="1080120"/>
          </a:xfrm>
        </p:spPr>
        <p:txBody>
          <a:bodyPr>
            <a:normAutofit/>
          </a:bodyPr>
          <a:lstStyle/>
          <a:p>
            <a:r>
              <a:rPr lang="zh-TW" altLang="en-US" sz="6000" dirty="0" smtClean="0">
                <a:solidFill>
                  <a:srgbClr val="7030A0"/>
                </a:solidFill>
              </a:rPr>
              <a:t>成果報告</a:t>
            </a:r>
            <a:endParaRPr lang="zh-TW" altLang="en-US" sz="6000" dirty="0">
              <a:solidFill>
                <a:srgbClr val="7030A0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296" y="5229200"/>
            <a:ext cx="1721638" cy="146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70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95536" y="1556792"/>
            <a:ext cx="8496943" cy="4968552"/>
          </a:xfrm>
        </p:spPr>
        <p:txBody>
          <a:bodyPr>
            <a:normAutofit fontScale="92500"/>
          </a:bodyPr>
          <a:lstStyle/>
          <a:p>
            <a:r>
              <a:rPr lang="zh-TW" altLang="en-US" sz="3200" dirty="0"/>
              <a:t>一</a:t>
            </a:r>
            <a:r>
              <a:rPr lang="zh-TW" altLang="en-US" sz="3200" dirty="0" smtClean="0"/>
              <a:t>、</a:t>
            </a:r>
            <a:r>
              <a:rPr lang="zh-TW" altLang="en-US" sz="3200" dirty="0" smtClean="0">
                <a:solidFill>
                  <a:srgbClr val="C00000"/>
                </a:solidFill>
              </a:rPr>
              <a:t>經由</a:t>
            </a:r>
            <a:r>
              <a:rPr lang="zh-TW" altLang="en-US" sz="3200" dirty="0">
                <a:solidFill>
                  <a:srgbClr val="C00000"/>
                </a:solidFill>
              </a:rPr>
              <a:t>專業社群的機會，討論學生的特質</a:t>
            </a:r>
            <a:r>
              <a:rPr lang="zh-TW" altLang="en-US" sz="3200" dirty="0" smtClean="0">
                <a:solidFill>
                  <a:srgbClr val="C00000"/>
                </a:solidFill>
              </a:rPr>
              <a:t>，</a:t>
            </a:r>
            <a:endParaRPr lang="en-US" altLang="zh-TW" sz="32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zh-TW" altLang="en-US" sz="3200" dirty="0" smtClean="0">
                <a:solidFill>
                  <a:srgbClr val="C00000"/>
                </a:solidFill>
              </a:rPr>
              <a:t>            對</a:t>
            </a:r>
            <a:r>
              <a:rPr lang="zh-TW" altLang="en-US" sz="3200" dirty="0">
                <a:solidFill>
                  <a:srgbClr val="C00000"/>
                </a:solidFill>
              </a:rPr>
              <a:t>學生的了解更多，對剛接手的教師</a:t>
            </a:r>
            <a:r>
              <a:rPr lang="zh-TW" altLang="en-US" sz="3200" dirty="0" smtClean="0">
                <a:solidFill>
                  <a:srgbClr val="C00000"/>
                </a:solidFill>
              </a:rPr>
              <a:t>能</a:t>
            </a:r>
            <a:endParaRPr lang="en-US" altLang="zh-TW" sz="32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zh-TW" altLang="en-US" sz="3200" dirty="0">
                <a:solidFill>
                  <a:srgbClr val="C00000"/>
                </a:solidFill>
              </a:rPr>
              <a:t> </a:t>
            </a:r>
            <a:r>
              <a:rPr lang="zh-TW" altLang="en-US" sz="3200" dirty="0" smtClean="0">
                <a:solidFill>
                  <a:srgbClr val="C00000"/>
                </a:solidFill>
              </a:rPr>
              <a:t>           在教學</a:t>
            </a:r>
            <a:r>
              <a:rPr lang="zh-TW" altLang="en-US" sz="3200" dirty="0">
                <a:solidFill>
                  <a:srgbClr val="C00000"/>
                </a:solidFill>
              </a:rPr>
              <a:t>認知上有更好的體認。</a:t>
            </a:r>
          </a:p>
          <a:p>
            <a:r>
              <a:rPr lang="zh-TW" altLang="en-US" sz="3200" dirty="0">
                <a:solidFill>
                  <a:srgbClr val="C00000"/>
                </a:solidFill>
              </a:rPr>
              <a:t>二</a:t>
            </a:r>
            <a:r>
              <a:rPr lang="zh-TW" altLang="en-US" sz="3200" dirty="0" smtClean="0">
                <a:solidFill>
                  <a:srgbClr val="C00000"/>
                </a:solidFill>
              </a:rPr>
              <a:t>、依</a:t>
            </a:r>
            <a:r>
              <a:rPr lang="zh-TW" altLang="en-US" sz="3200" dirty="0">
                <a:solidFill>
                  <a:srgbClr val="C00000"/>
                </a:solidFill>
              </a:rPr>
              <a:t>學生的特殊需求，布置出合宜的</a:t>
            </a:r>
            <a:r>
              <a:rPr lang="zh-TW" altLang="en-US" sz="3200" dirty="0" smtClean="0">
                <a:solidFill>
                  <a:srgbClr val="C00000"/>
                </a:solidFill>
              </a:rPr>
              <a:t>教學</a:t>
            </a:r>
            <a:endParaRPr lang="en-US" altLang="zh-TW" sz="32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zh-TW" altLang="en-US" sz="3200" dirty="0" smtClean="0">
                <a:solidFill>
                  <a:srgbClr val="C00000"/>
                </a:solidFill>
              </a:rPr>
              <a:t>             現場</a:t>
            </a:r>
            <a:r>
              <a:rPr lang="zh-TW" altLang="en-US" sz="3200" dirty="0">
                <a:solidFill>
                  <a:srgbClr val="C00000"/>
                </a:solidFill>
              </a:rPr>
              <a:t>，設計合適的教學輔具，提升教學效能。</a:t>
            </a:r>
          </a:p>
          <a:p>
            <a:r>
              <a:rPr lang="zh-TW" altLang="en-US" sz="3200" dirty="0">
                <a:solidFill>
                  <a:srgbClr val="C00000"/>
                </a:solidFill>
              </a:rPr>
              <a:t>三</a:t>
            </a:r>
            <a:r>
              <a:rPr lang="zh-TW" altLang="en-US" sz="3200" dirty="0" smtClean="0">
                <a:solidFill>
                  <a:srgbClr val="C00000"/>
                </a:solidFill>
              </a:rPr>
              <a:t>、經由</a:t>
            </a:r>
            <a:r>
              <a:rPr lang="zh-TW" altLang="en-US" sz="3200" dirty="0">
                <a:solidFill>
                  <a:srgbClr val="C00000"/>
                </a:solidFill>
              </a:rPr>
              <a:t>跨階段的互動，設計出合宜的特教</a:t>
            </a:r>
            <a:r>
              <a:rPr lang="zh-TW" altLang="en-US" sz="3200" dirty="0" smtClean="0">
                <a:solidFill>
                  <a:srgbClr val="C00000"/>
                </a:solidFill>
              </a:rPr>
              <a:t>銜接</a:t>
            </a:r>
            <a:endParaRPr lang="en-US" altLang="zh-TW" sz="32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zh-TW" altLang="en-US" sz="3200" dirty="0">
                <a:solidFill>
                  <a:srgbClr val="C00000"/>
                </a:solidFill>
              </a:rPr>
              <a:t> </a:t>
            </a:r>
            <a:r>
              <a:rPr lang="zh-TW" altLang="en-US" sz="3200" dirty="0" smtClean="0">
                <a:solidFill>
                  <a:srgbClr val="C00000"/>
                </a:solidFill>
              </a:rPr>
              <a:t>            課程</a:t>
            </a:r>
            <a:r>
              <a:rPr lang="zh-TW" altLang="en-US" sz="3200" dirty="0">
                <a:solidFill>
                  <a:srgbClr val="C00000"/>
                </a:solidFill>
              </a:rPr>
              <a:t>，精進教學效能。</a:t>
            </a:r>
          </a:p>
          <a:p>
            <a:r>
              <a:rPr lang="zh-TW" altLang="en-US" sz="3200" dirty="0">
                <a:solidFill>
                  <a:srgbClr val="C00000"/>
                </a:solidFill>
              </a:rPr>
              <a:t>四</a:t>
            </a:r>
            <a:r>
              <a:rPr lang="zh-TW" altLang="en-US" sz="3200" dirty="0" smtClean="0">
                <a:solidFill>
                  <a:srgbClr val="C00000"/>
                </a:solidFill>
              </a:rPr>
              <a:t>、藉由</a:t>
            </a:r>
            <a:r>
              <a:rPr lang="zh-TW" altLang="en-US" sz="3200" dirty="0">
                <a:solidFill>
                  <a:srgbClr val="C00000"/>
                </a:solidFill>
              </a:rPr>
              <a:t>分享、討論、合作、省思的過程，精</a:t>
            </a:r>
            <a:r>
              <a:rPr lang="zh-TW" altLang="en-US" sz="3200" dirty="0" smtClean="0">
                <a:solidFill>
                  <a:srgbClr val="C00000"/>
                </a:solidFill>
              </a:rPr>
              <a:t>進</a:t>
            </a:r>
            <a:endParaRPr lang="en-US" altLang="zh-TW" sz="32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zh-TW" altLang="en-US" sz="3200" dirty="0">
                <a:solidFill>
                  <a:srgbClr val="C00000"/>
                </a:solidFill>
              </a:rPr>
              <a:t> </a:t>
            </a:r>
            <a:r>
              <a:rPr lang="zh-TW" altLang="en-US" sz="3200" dirty="0" smtClean="0">
                <a:solidFill>
                  <a:srgbClr val="C00000"/>
                </a:solidFill>
              </a:rPr>
              <a:t>            教師</a:t>
            </a:r>
            <a:r>
              <a:rPr lang="zh-TW" altLang="en-US" sz="3200" dirty="0">
                <a:solidFill>
                  <a:srgbClr val="C00000"/>
                </a:solidFill>
              </a:rPr>
              <a:t>的教學和課程設計能力。</a:t>
            </a:r>
          </a:p>
          <a:p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61433" y="404664"/>
            <a:ext cx="8229600" cy="1252728"/>
          </a:xfrm>
        </p:spPr>
        <p:txBody>
          <a:bodyPr>
            <a:normAutofit/>
          </a:bodyPr>
          <a:lstStyle/>
          <a:p>
            <a:r>
              <a:rPr lang="zh-TW" altLang="en-US" sz="5400" dirty="0" smtClean="0">
                <a:solidFill>
                  <a:schemeClr val="tx1"/>
                </a:solidFill>
              </a:rPr>
              <a:t>效益評估</a:t>
            </a:r>
            <a:endParaRPr lang="zh-TW" altLang="en-US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415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700808"/>
            <a:ext cx="8363271" cy="5157192"/>
          </a:xfrm>
        </p:spPr>
        <p:txBody>
          <a:bodyPr>
            <a:normAutofit fontScale="85000" lnSpcReduction="20000"/>
          </a:bodyPr>
          <a:lstStyle/>
          <a:p>
            <a:r>
              <a:rPr lang="zh-TW" altLang="en-US" sz="3900" dirty="0">
                <a:solidFill>
                  <a:srgbClr val="C00000"/>
                </a:solidFill>
              </a:rPr>
              <a:t>五</a:t>
            </a:r>
            <a:r>
              <a:rPr lang="zh-TW" altLang="en-US" sz="3900" dirty="0" smtClean="0">
                <a:solidFill>
                  <a:srgbClr val="C00000"/>
                </a:solidFill>
              </a:rPr>
              <a:t>、建立</a:t>
            </a:r>
            <a:r>
              <a:rPr lang="zh-TW" altLang="en-US" sz="3900" dirty="0">
                <a:solidFill>
                  <a:srgbClr val="C00000"/>
                </a:solidFill>
              </a:rPr>
              <a:t>本校十二年國教新課綱之特殊</a:t>
            </a:r>
            <a:r>
              <a:rPr lang="zh-TW" altLang="en-US" sz="3900" dirty="0" smtClean="0">
                <a:solidFill>
                  <a:srgbClr val="C00000"/>
                </a:solidFill>
              </a:rPr>
              <a:t>需</a:t>
            </a:r>
            <a:endParaRPr lang="en-US" altLang="zh-TW" sz="39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zh-TW" altLang="en-US" sz="3900" dirty="0">
                <a:solidFill>
                  <a:srgbClr val="C00000"/>
                </a:solidFill>
              </a:rPr>
              <a:t> </a:t>
            </a:r>
            <a:r>
              <a:rPr lang="zh-TW" altLang="en-US" sz="3900" dirty="0" smtClean="0">
                <a:solidFill>
                  <a:srgbClr val="C00000"/>
                </a:solidFill>
              </a:rPr>
              <a:t>          求</a:t>
            </a:r>
            <a:r>
              <a:rPr lang="zh-TW" altLang="en-US" sz="3900" dirty="0">
                <a:solidFill>
                  <a:srgbClr val="C00000"/>
                </a:solidFill>
              </a:rPr>
              <a:t>課程，於特教生學習時能更</a:t>
            </a:r>
            <a:r>
              <a:rPr lang="zh-TW" altLang="en-US" sz="3900" dirty="0" smtClean="0">
                <a:solidFill>
                  <a:srgbClr val="C00000"/>
                </a:solidFill>
              </a:rPr>
              <a:t>實用。</a:t>
            </a:r>
            <a:endParaRPr lang="zh-TW" altLang="en-US" sz="3900" dirty="0">
              <a:solidFill>
                <a:srgbClr val="C00000"/>
              </a:solidFill>
            </a:endParaRPr>
          </a:p>
          <a:p>
            <a:r>
              <a:rPr lang="zh-TW" altLang="en-US" sz="3900" dirty="0">
                <a:solidFill>
                  <a:srgbClr val="C00000"/>
                </a:solidFill>
              </a:rPr>
              <a:t>六</a:t>
            </a:r>
            <a:r>
              <a:rPr lang="zh-TW" altLang="en-US" sz="3900" dirty="0" smtClean="0">
                <a:solidFill>
                  <a:srgbClr val="C00000"/>
                </a:solidFill>
              </a:rPr>
              <a:t>、增進</a:t>
            </a:r>
            <a:r>
              <a:rPr lang="zh-TW" altLang="en-US" sz="3900" dirty="0">
                <a:solidFill>
                  <a:srgbClr val="C00000"/>
                </a:solidFill>
              </a:rPr>
              <a:t>一般教師對兒童注意力不足之</a:t>
            </a:r>
            <a:r>
              <a:rPr lang="zh-TW" altLang="en-US" sz="3900" dirty="0" smtClean="0">
                <a:solidFill>
                  <a:srgbClr val="C00000"/>
                </a:solidFill>
              </a:rPr>
              <a:t>認</a:t>
            </a:r>
            <a:endParaRPr lang="en-US" altLang="zh-TW" sz="39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zh-TW" altLang="en-US" sz="3900" dirty="0" smtClean="0">
                <a:solidFill>
                  <a:srgbClr val="C00000"/>
                </a:solidFill>
              </a:rPr>
              <a:t>            識</a:t>
            </a:r>
            <a:r>
              <a:rPr lang="zh-TW" altLang="en-US" sz="3900" dirty="0">
                <a:solidFill>
                  <a:srgbClr val="C00000"/>
                </a:solidFill>
              </a:rPr>
              <a:t>與處理，採取有效教學模式，</a:t>
            </a:r>
            <a:r>
              <a:rPr lang="zh-TW" altLang="en-US" sz="3900" dirty="0" smtClean="0">
                <a:solidFill>
                  <a:srgbClr val="C00000"/>
                </a:solidFill>
              </a:rPr>
              <a:t>強化</a:t>
            </a:r>
            <a:endParaRPr lang="en-US" altLang="zh-TW" sz="39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zh-TW" altLang="en-US" sz="3900" dirty="0">
                <a:solidFill>
                  <a:srgbClr val="C00000"/>
                </a:solidFill>
              </a:rPr>
              <a:t> </a:t>
            </a:r>
            <a:r>
              <a:rPr lang="zh-TW" altLang="en-US" sz="3900" dirty="0" smtClean="0">
                <a:solidFill>
                  <a:srgbClr val="C00000"/>
                </a:solidFill>
              </a:rPr>
              <a:t>           教學</a:t>
            </a:r>
            <a:r>
              <a:rPr lang="zh-TW" altLang="en-US" sz="3900" dirty="0">
                <a:solidFill>
                  <a:srgbClr val="C00000"/>
                </a:solidFill>
              </a:rPr>
              <a:t>能力。</a:t>
            </a:r>
          </a:p>
          <a:p>
            <a:r>
              <a:rPr lang="zh-TW" altLang="en-US" sz="3900" dirty="0">
                <a:solidFill>
                  <a:srgbClr val="C00000"/>
                </a:solidFill>
              </a:rPr>
              <a:t>七</a:t>
            </a:r>
            <a:r>
              <a:rPr lang="zh-TW" altLang="en-US" sz="3900" dirty="0" smtClean="0">
                <a:solidFill>
                  <a:srgbClr val="C00000"/>
                </a:solidFill>
              </a:rPr>
              <a:t>、聘請</a:t>
            </a:r>
            <a:r>
              <a:rPr lang="zh-TW" altLang="en-US" sz="3900" dirty="0">
                <a:solidFill>
                  <a:srgbClr val="C00000"/>
                </a:solidFill>
              </a:rPr>
              <a:t>職能治療師入校進行專業講座</a:t>
            </a:r>
            <a:r>
              <a:rPr lang="zh-TW" altLang="en-US" sz="3900" dirty="0" smtClean="0">
                <a:solidFill>
                  <a:srgbClr val="C00000"/>
                </a:solidFill>
              </a:rPr>
              <a:t>，</a:t>
            </a:r>
            <a:endParaRPr lang="en-US" altLang="zh-TW" sz="39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zh-TW" altLang="en-US" sz="3900" dirty="0" smtClean="0">
                <a:solidFill>
                  <a:srgbClr val="C00000"/>
                </a:solidFill>
              </a:rPr>
              <a:t>            增加</a:t>
            </a:r>
            <a:r>
              <a:rPr lang="zh-TW" altLang="en-US" sz="3900" dirty="0">
                <a:solidFill>
                  <a:srgbClr val="C00000"/>
                </a:solidFill>
              </a:rPr>
              <a:t>特教教師對職能治療課程的</a:t>
            </a:r>
            <a:r>
              <a:rPr lang="zh-TW" altLang="en-US" sz="3900" dirty="0" smtClean="0">
                <a:solidFill>
                  <a:srgbClr val="C00000"/>
                </a:solidFill>
              </a:rPr>
              <a:t>認識</a:t>
            </a:r>
            <a:endParaRPr lang="en-US" altLang="zh-TW" sz="39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zh-TW" altLang="en-US" sz="3900" dirty="0">
                <a:solidFill>
                  <a:srgbClr val="C00000"/>
                </a:solidFill>
              </a:rPr>
              <a:t> </a:t>
            </a:r>
            <a:r>
              <a:rPr lang="zh-TW" altLang="en-US" sz="3900" dirty="0" smtClean="0">
                <a:solidFill>
                  <a:srgbClr val="C00000"/>
                </a:solidFill>
              </a:rPr>
              <a:t>           和</a:t>
            </a:r>
            <a:r>
              <a:rPr lang="zh-TW" altLang="en-US" sz="3900" dirty="0">
                <a:solidFill>
                  <a:srgbClr val="C00000"/>
                </a:solidFill>
              </a:rPr>
              <a:t>增能。</a:t>
            </a:r>
          </a:p>
          <a:p>
            <a:r>
              <a:rPr lang="zh-TW" altLang="en-US" sz="3900" dirty="0" smtClean="0">
                <a:solidFill>
                  <a:srgbClr val="C00000"/>
                </a:solidFill>
              </a:rPr>
              <a:t>八</a:t>
            </a:r>
            <a:r>
              <a:rPr lang="zh-TW" altLang="en-US" sz="3900" dirty="0">
                <a:solidFill>
                  <a:srgbClr val="C00000"/>
                </a:solidFill>
              </a:rPr>
              <a:t>、促進特教師間的交流、增能，以</a:t>
            </a:r>
            <a:r>
              <a:rPr lang="zh-TW" altLang="en-US" sz="3900" dirty="0" smtClean="0">
                <a:solidFill>
                  <a:srgbClr val="C00000"/>
                </a:solidFill>
              </a:rPr>
              <a:t>強化</a:t>
            </a:r>
            <a:endParaRPr lang="en-US" altLang="zh-TW" sz="3900" dirty="0" smtClean="0">
              <a:solidFill>
                <a:srgbClr val="C00000"/>
              </a:solidFill>
            </a:endParaRPr>
          </a:p>
          <a:p>
            <a:r>
              <a:rPr lang="zh-TW" altLang="en-US" sz="3900" dirty="0">
                <a:solidFill>
                  <a:srgbClr val="C00000"/>
                </a:solidFill>
              </a:rPr>
              <a:t> </a:t>
            </a:r>
            <a:r>
              <a:rPr lang="zh-TW" altLang="en-US" sz="3900" dirty="0" smtClean="0">
                <a:solidFill>
                  <a:srgbClr val="C00000"/>
                </a:solidFill>
              </a:rPr>
              <a:t>        </a:t>
            </a:r>
            <a:r>
              <a:rPr lang="zh-TW" altLang="en-US" sz="3900" dirty="0">
                <a:solidFill>
                  <a:srgbClr val="C00000"/>
                </a:solidFill>
              </a:rPr>
              <a:t>專業能力。</a:t>
            </a:r>
          </a:p>
          <a:p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>
                <a:solidFill>
                  <a:schemeClr val="tx1"/>
                </a:solidFill>
              </a:rPr>
              <a:t>效益評估</a:t>
            </a:r>
          </a:p>
        </p:txBody>
      </p:sp>
    </p:spTree>
    <p:extLst>
      <p:ext uri="{BB962C8B-B14F-4D97-AF65-F5344CB8AC3E}">
        <p14:creationId xmlns:p14="http://schemas.microsoft.com/office/powerpoint/2010/main" val="4025122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23528" y="1569933"/>
            <a:ext cx="8373616" cy="4137323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sz="3600" dirty="0"/>
              <a:t>一、</a:t>
            </a:r>
            <a:r>
              <a:rPr lang="zh-TW" altLang="en-US" sz="3600" dirty="0">
                <a:solidFill>
                  <a:srgbClr val="C00000"/>
                </a:solidFill>
              </a:rPr>
              <a:t>每位教師的教學態度和教學理念</a:t>
            </a:r>
            <a:r>
              <a:rPr lang="zh-TW" altLang="en-US" sz="3600" dirty="0" smtClean="0">
                <a:solidFill>
                  <a:srgbClr val="C00000"/>
                </a:solidFill>
              </a:rPr>
              <a:t>不</a:t>
            </a:r>
            <a:endParaRPr lang="en-US" altLang="zh-TW" sz="36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zh-TW" altLang="en-US" sz="3600" dirty="0">
                <a:solidFill>
                  <a:srgbClr val="C00000"/>
                </a:solidFill>
              </a:rPr>
              <a:t> </a:t>
            </a:r>
            <a:r>
              <a:rPr lang="zh-TW" altLang="en-US" sz="3600" dirty="0" smtClean="0">
                <a:solidFill>
                  <a:srgbClr val="C00000"/>
                </a:solidFill>
              </a:rPr>
              <a:t>           同</a:t>
            </a:r>
            <a:r>
              <a:rPr lang="zh-TW" altLang="en-US" sz="3600" dirty="0">
                <a:solidFill>
                  <a:srgbClr val="C00000"/>
                </a:solidFill>
              </a:rPr>
              <a:t>，在進行專業成長時，宜有</a:t>
            </a:r>
            <a:r>
              <a:rPr lang="zh-TW" altLang="en-US" sz="3600" dirty="0" smtClean="0">
                <a:solidFill>
                  <a:srgbClr val="C00000"/>
                </a:solidFill>
              </a:rPr>
              <a:t>多元</a:t>
            </a:r>
            <a:endParaRPr lang="en-US" altLang="zh-TW" sz="36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zh-TW" altLang="en-US" sz="3600" dirty="0">
                <a:solidFill>
                  <a:srgbClr val="C00000"/>
                </a:solidFill>
              </a:rPr>
              <a:t> </a:t>
            </a:r>
            <a:r>
              <a:rPr lang="zh-TW" altLang="en-US" sz="3600" dirty="0" smtClean="0">
                <a:solidFill>
                  <a:srgbClr val="C00000"/>
                </a:solidFill>
              </a:rPr>
              <a:t>           的</a:t>
            </a:r>
            <a:r>
              <a:rPr lang="zh-TW" altLang="en-US" sz="3600" dirty="0">
                <a:solidFill>
                  <a:srgbClr val="C00000"/>
                </a:solidFill>
              </a:rPr>
              <a:t>面向和討論的空間。</a:t>
            </a:r>
          </a:p>
          <a:p>
            <a:r>
              <a:rPr lang="zh-TW" altLang="en-US" sz="3600" dirty="0">
                <a:solidFill>
                  <a:srgbClr val="C00000"/>
                </a:solidFill>
              </a:rPr>
              <a:t> </a:t>
            </a:r>
            <a:r>
              <a:rPr lang="zh-TW" altLang="en-US" sz="3600" dirty="0" smtClean="0">
                <a:solidFill>
                  <a:srgbClr val="C00000"/>
                </a:solidFill>
              </a:rPr>
              <a:t>二、專業</a:t>
            </a:r>
            <a:r>
              <a:rPr lang="zh-TW" altLang="en-US" sz="3600" dirty="0">
                <a:solidFill>
                  <a:srgbClr val="C00000"/>
                </a:solidFill>
              </a:rPr>
              <a:t>社群的發展宜長時間的成長</a:t>
            </a:r>
            <a:r>
              <a:rPr lang="zh-TW" altLang="en-US" sz="3600" dirty="0" smtClean="0">
                <a:solidFill>
                  <a:srgbClr val="C00000"/>
                </a:solidFill>
              </a:rPr>
              <a:t>，</a:t>
            </a:r>
            <a:endParaRPr lang="en-US" altLang="zh-TW" sz="36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zh-TW" altLang="en-US" sz="3600" dirty="0" smtClean="0">
                <a:solidFill>
                  <a:srgbClr val="C00000"/>
                </a:solidFill>
              </a:rPr>
              <a:t>             但</a:t>
            </a:r>
            <a:r>
              <a:rPr lang="zh-TW" altLang="en-US" sz="3600" dirty="0">
                <a:solidFill>
                  <a:srgbClr val="C00000"/>
                </a:solidFill>
              </a:rPr>
              <a:t>礙於學校活動和教師的上</a:t>
            </a:r>
            <a:r>
              <a:rPr lang="zh-TW" altLang="en-US" sz="3600" dirty="0" smtClean="0">
                <a:solidFill>
                  <a:srgbClr val="C00000"/>
                </a:solidFill>
              </a:rPr>
              <a:t>課時</a:t>
            </a:r>
            <a:endParaRPr lang="en-US" altLang="zh-TW" sz="36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zh-TW" altLang="en-US" sz="3600" dirty="0">
                <a:solidFill>
                  <a:srgbClr val="C00000"/>
                </a:solidFill>
              </a:rPr>
              <a:t> </a:t>
            </a:r>
            <a:r>
              <a:rPr lang="zh-TW" altLang="en-US" sz="3600" dirty="0" smtClean="0">
                <a:solidFill>
                  <a:srgbClr val="C00000"/>
                </a:solidFill>
              </a:rPr>
              <a:t>            段</a:t>
            </a:r>
            <a:r>
              <a:rPr lang="zh-TW" altLang="en-US" sz="3600" dirty="0">
                <a:solidFill>
                  <a:srgbClr val="C00000"/>
                </a:solidFill>
              </a:rPr>
              <a:t>，在研習活動的安排上較不方便。</a:t>
            </a:r>
          </a:p>
          <a:p>
            <a:endParaRPr lang="zh-TW" altLang="en-US" dirty="0"/>
          </a:p>
          <a:p>
            <a:pPr marL="0" indent="0">
              <a:buNone/>
            </a:pPr>
            <a:r>
              <a:rPr lang="zh-TW" altLang="en-US" dirty="0" smtClean="0"/>
              <a:t>                                                  </a:t>
            </a:r>
            <a:r>
              <a:rPr lang="zh-TW" altLang="en-US" sz="5200" dirty="0" smtClean="0">
                <a:solidFill>
                  <a:srgbClr val="7030A0"/>
                </a:solidFill>
                <a:ea typeface="文鼎粗隸" panose="02010609010101010101" pitchFamily="49" charset="-120"/>
              </a:rPr>
              <a:t>謝謝</a:t>
            </a:r>
            <a:r>
              <a:rPr lang="zh-TW" altLang="en-US" sz="5200" dirty="0">
                <a:solidFill>
                  <a:srgbClr val="7030A0"/>
                </a:solidFill>
                <a:ea typeface="文鼎粗隸" panose="02010609010101010101" pitchFamily="49" charset="-120"/>
              </a:rPr>
              <a:t>聆聽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558026" y="332656"/>
            <a:ext cx="8229600" cy="1252728"/>
          </a:xfrm>
        </p:spPr>
        <p:txBody>
          <a:bodyPr>
            <a:normAutofit/>
          </a:bodyPr>
          <a:lstStyle/>
          <a:p>
            <a:r>
              <a:rPr lang="zh-TW" altLang="en-US" sz="5400" dirty="0" smtClean="0">
                <a:solidFill>
                  <a:schemeClr val="tx1"/>
                </a:solidFill>
              </a:rPr>
              <a:t>檢討與改進</a:t>
            </a:r>
            <a:endParaRPr lang="zh-TW" altLang="en-US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788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72067" y="1484784"/>
            <a:ext cx="7300333" cy="49685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altLang="zh-TW" sz="4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TW" sz="4400" dirty="0" smtClean="0">
                <a:solidFill>
                  <a:srgbClr val="FF0000"/>
                </a:solidFill>
              </a:rPr>
              <a:t>*</a:t>
            </a:r>
            <a:r>
              <a:rPr lang="zh-TW" altLang="en-US" sz="4400" dirty="0" smtClean="0">
                <a:solidFill>
                  <a:srgbClr val="C00000"/>
                </a:solidFill>
              </a:rPr>
              <a:t>增進新進教師的專業能力</a:t>
            </a:r>
            <a:endParaRPr lang="en-US" altLang="zh-TW" sz="44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zh-TW" altLang="en-US" sz="4400" dirty="0" smtClean="0">
                <a:solidFill>
                  <a:srgbClr val="C00000"/>
                </a:solidFill>
              </a:rPr>
              <a:t>*精進特</a:t>
            </a:r>
            <a:r>
              <a:rPr lang="zh-TW" altLang="en-US" sz="4400" dirty="0">
                <a:solidFill>
                  <a:srgbClr val="C00000"/>
                </a:solidFill>
              </a:rPr>
              <a:t>教班的</a:t>
            </a:r>
            <a:r>
              <a:rPr lang="zh-TW" altLang="en-US" sz="4400" dirty="0" smtClean="0">
                <a:solidFill>
                  <a:srgbClr val="C00000"/>
                </a:solidFill>
              </a:rPr>
              <a:t>課程暨教材</a:t>
            </a:r>
            <a:r>
              <a:rPr lang="zh-TW" altLang="en-US" sz="4400" dirty="0">
                <a:solidFill>
                  <a:srgbClr val="C00000"/>
                </a:solidFill>
              </a:rPr>
              <a:t>的</a:t>
            </a:r>
            <a:r>
              <a:rPr lang="zh-TW" altLang="en-US" sz="4400" dirty="0" smtClean="0">
                <a:solidFill>
                  <a:srgbClr val="C00000"/>
                </a:solidFill>
              </a:rPr>
              <a:t>編</a:t>
            </a:r>
            <a:endParaRPr lang="en-US" altLang="zh-TW" sz="44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zh-TW" altLang="en-US" sz="4400" dirty="0">
                <a:solidFill>
                  <a:srgbClr val="C00000"/>
                </a:solidFill>
              </a:rPr>
              <a:t> </a:t>
            </a:r>
            <a:r>
              <a:rPr lang="zh-TW" altLang="en-US" sz="4400" dirty="0" smtClean="0">
                <a:solidFill>
                  <a:srgbClr val="C00000"/>
                </a:solidFill>
              </a:rPr>
              <a:t>  排設計</a:t>
            </a:r>
            <a:endParaRPr lang="en-US" altLang="zh-TW" sz="44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zh-TW" altLang="en-US" sz="4400" dirty="0">
                <a:solidFill>
                  <a:srgbClr val="C00000"/>
                </a:solidFill>
              </a:rPr>
              <a:t>*精進學前特教的教學和</a:t>
            </a:r>
            <a:r>
              <a:rPr lang="zh-TW" altLang="en-US" sz="4400" dirty="0" smtClean="0">
                <a:solidFill>
                  <a:srgbClr val="C00000"/>
                </a:solidFill>
              </a:rPr>
              <a:t>國小</a:t>
            </a:r>
            <a:endParaRPr lang="en-US" altLang="zh-TW" sz="44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zh-TW" altLang="en-US" sz="4400" dirty="0">
                <a:solidFill>
                  <a:srgbClr val="C00000"/>
                </a:solidFill>
              </a:rPr>
              <a:t> </a:t>
            </a:r>
            <a:r>
              <a:rPr lang="zh-TW" altLang="en-US" sz="4400" dirty="0" smtClean="0">
                <a:solidFill>
                  <a:srgbClr val="C00000"/>
                </a:solidFill>
              </a:rPr>
              <a:t>  課程</a:t>
            </a:r>
            <a:r>
              <a:rPr lang="zh-TW" altLang="en-US" sz="4400" dirty="0">
                <a:solidFill>
                  <a:srgbClr val="C00000"/>
                </a:solidFill>
              </a:rPr>
              <a:t>的</a:t>
            </a:r>
            <a:r>
              <a:rPr lang="zh-TW" altLang="en-US" sz="4400" dirty="0" smtClean="0">
                <a:solidFill>
                  <a:srgbClr val="C00000"/>
                </a:solidFill>
              </a:rPr>
              <a:t>銜接</a:t>
            </a:r>
            <a:endParaRPr lang="en-US" altLang="zh-TW" sz="44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zh-TW" altLang="en-US" sz="4400" dirty="0" smtClean="0">
                <a:solidFill>
                  <a:srgbClr val="C00000"/>
                </a:solidFill>
              </a:rPr>
              <a:t>*因應十二年</a:t>
            </a:r>
            <a:r>
              <a:rPr lang="zh-TW" altLang="en-US" sz="4400" dirty="0">
                <a:solidFill>
                  <a:srgbClr val="C00000"/>
                </a:solidFill>
              </a:rPr>
              <a:t>國教新課</a:t>
            </a:r>
            <a:r>
              <a:rPr lang="zh-TW" altLang="en-US" sz="4400" dirty="0" smtClean="0">
                <a:solidFill>
                  <a:srgbClr val="C00000"/>
                </a:solidFill>
              </a:rPr>
              <a:t>綱及校定</a:t>
            </a:r>
            <a:endParaRPr lang="en-US" altLang="zh-TW" sz="44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zh-TW" altLang="en-US" sz="4400" dirty="0">
                <a:solidFill>
                  <a:srgbClr val="C00000"/>
                </a:solidFill>
              </a:rPr>
              <a:t> </a:t>
            </a:r>
            <a:r>
              <a:rPr lang="zh-TW" altLang="en-US" sz="4400" dirty="0" smtClean="0">
                <a:solidFill>
                  <a:srgbClr val="C00000"/>
                </a:solidFill>
              </a:rPr>
              <a:t>  特</a:t>
            </a:r>
            <a:r>
              <a:rPr lang="zh-TW" altLang="en-US" sz="4400" dirty="0">
                <a:solidFill>
                  <a:srgbClr val="C00000"/>
                </a:solidFill>
              </a:rPr>
              <a:t>需</a:t>
            </a:r>
            <a:r>
              <a:rPr lang="zh-TW" altLang="en-US" sz="4400" dirty="0" smtClean="0">
                <a:solidFill>
                  <a:srgbClr val="C00000"/>
                </a:solidFill>
              </a:rPr>
              <a:t>課程的需要</a:t>
            </a:r>
            <a:endParaRPr lang="zh-TW" altLang="en-US" sz="4400" dirty="0">
              <a:solidFill>
                <a:srgbClr val="C00000"/>
              </a:solidFill>
            </a:endParaRPr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612768"/>
          </a:xfrm>
        </p:spPr>
        <p:txBody>
          <a:bodyPr>
            <a:normAutofit/>
          </a:bodyPr>
          <a:lstStyle/>
          <a:p>
            <a:r>
              <a:rPr lang="zh-TW" altLang="en-US" sz="5400" dirty="0" smtClean="0">
                <a:solidFill>
                  <a:schemeClr val="tx1"/>
                </a:solidFill>
              </a:rPr>
              <a:t>緣起</a:t>
            </a:r>
            <a:endParaRPr lang="zh-TW" altLang="en-US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02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46856" y="476672"/>
            <a:ext cx="8229600" cy="1252728"/>
          </a:xfrm>
        </p:spPr>
        <p:txBody>
          <a:bodyPr>
            <a:normAutofit/>
          </a:bodyPr>
          <a:lstStyle/>
          <a:p>
            <a:r>
              <a:rPr lang="zh-TW" altLang="en-US" sz="5400" dirty="0" smtClean="0">
                <a:solidFill>
                  <a:schemeClr val="tx1"/>
                </a:solidFill>
              </a:rPr>
              <a:t>目的</a:t>
            </a:r>
            <a:endParaRPr lang="zh-TW" altLang="en-US" sz="5400" dirty="0">
              <a:solidFill>
                <a:schemeClr val="tx1"/>
              </a:solidFill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766339" y="1340768"/>
            <a:ext cx="7920880" cy="532859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zh-TW" altLang="en-US" sz="4400" dirty="0" smtClean="0">
                <a:solidFill>
                  <a:srgbClr val="002060"/>
                </a:solidFill>
              </a:rPr>
              <a:t> </a:t>
            </a:r>
            <a:endParaRPr lang="en-US" altLang="zh-TW" dirty="0" smtClean="0"/>
          </a:p>
          <a:p>
            <a:r>
              <a:rPr lang="zh-TW" altLang="en-US" sz="14400" dirty="0">
                <a:solidFill>
                  <a:srgbClr val="C00000"/>
                </a:solidFill>
              </a:rPr>
              <a:t>一、依學生的特殊需求，布置合宜</a:t>
            </a:r>
            <a:r>
              <a:rPr lang="zh-TW" altLang="en-US" sz="14400" dirty="0" smtClean="0">
                <a:solidFill>
                  <a:srgbClr val="C00000"/>
                </a:solidFill>
              </a:rPr>
              <a:t>的</a:t>
            </a:r>
            <a:endParaRPr lang="en-US" altLang="zh-TW" sz="144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zh-TW" altLang="en-US" sz="14400" dirty="0">
                <a:solidFill>
                  <a:srgbClr val="C00000"/>
                </a:solidFill>
              </a:rPr>
              <a:t> </a:t>
            </a:r>
            <a:r>
              <a:rPr lang="zh-TW" altLang="en-US" sz="14400" dirty="0" smtClean="0">
                <a:solidFill>
                  <a:srgbClr val="C00000"/>
                </a:solidFill>
              </a:rPr>
              <a:t>           教學現場，設計</a:t>
            </a:r>
            <a:r>
              <a:rPr lang="zh-TW" altLang="en-US" sz="14400" dirty="0">
                <a:solidFill>
                  <a:srgbClr val="C00000"/>
                </a:solidFill>
              </a:rPr>
              <a:t>合適的教學輔</a:t>
            </a:r>
            <a:r>
              <a:rPr lang="zh-TW" altLang="en-US" sz="14400" dirty="0" smtClean="0">
                <a:solidFill>
                  <a:srgbClr val="C00000"/>
                </a:solidFill>
              </a:rPr>
              <a:t>具</a:t>
            </a:r>
            <a:endParaRPr lang="en-US" altLang="zh-TW" sz="144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zh-TW" altLang="en-US" sz="14400" dirty="0">
                <a:solidFill>
                  <a:srgbClr val="C00000"/>
                </a:solidFill>
              </a:rPr>
              <a:t> </a:t>
            </a:r>
            <a:r>
              <a:rPr lang="zh-TW" altLang="en-US" sz="14400" dirty="0" smtClean="0">
                <a:solidFill>
                  <a:srgbClr val="C00000"/>
                </a:solidFill>
              </a:rPr>
              <a:t>          ，提升 教學</a:t>
            </a:r>
            <a:r>
              <a:rPr lang="zh-TW" altLang="en-US" sz="14400" dirty="0">
                <a:solidFill>
                  <a:srgbClr val="C00000"/>
                </a:solidFill>
              </a:rPr>
              <a:t>效能。</a:t>
            </a:r>
          </a:p>
          <a:p>
            <a:r>
              <a:rPr lang="zh-TW" altLang="en-US" sz="14400" dirty="0" smtClean="0">
                <a:solidFill>
                  <a:srgbClr val="C00000"/>
                </a:solidFill>
              </a:rPr>
              <a:t>二</a:t>
            </a:r>
            <a:r>
              <a:rPr lang="zh-TW" altLang="en-US" sz="14400" dirty="0">
                <a:solidFill>
                  <a:srgbClr val="C00000"/>
                </a:solidFill>
              </a:rPr>
              <a:t>、設計合宜的學前特教和小學部</a:t>
            </a:r>
            <a:r>
              <a:rPr lang="zh-TW" altLang="en-US" sz="14400" dirty="0" smtClean="0">
                <a:solidFill>
                  <a:srgbClr val="C00000"/>
                </a:solidFill>
              </a:rPr>
              <a:t>特</a:t>
            </a:r>
            <a:endParaRPr lang="en-US" altLang="zh-TW" sz="144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zh-TW" altLang="en-US" sz="14400" dirty="0" smtClean="0">
                <a:solidFill>
                  <a:srgbClr val="C00000"/>
                </a:solidFill>
              </a:rPr>
              <a:t>            教的銜接課程</a:t>
            </a:r>
            <a:r>
              <a:rPr lang="zh-TW" altLang="en-US" sz="14400" dirty="0">
                <a:solidFill>
                  <a:srgbClr val="C00000"/>
                </a:solidFill>
              </a:rPr>
              <a:t>。</a:t>
            </a:r>
          </a:p>
          <a:p>
            <a:r>
              <a:rPr lang="zh-TW" altLang="en-US" sz="14400" dirty="0" smtClean="0">
                <a:solidFill>
                  <a:srgbClr val="C00000"/>
                </a:solidFill>
              </a:rPr>
              <a:t>三</a:t>
            </a:r>
            <a:r>
              <a:rPr lang="zh-TW" altLang="en-US" sz="14400" dirty="0">
                <a:solidFill>
                  <a:srgbClr val="C00000"/>
                </a:solidFill>
              </a:rPr>
              <a:t>、規劃本校十二年國教新課綱之</a:t>
            </a:r>
            <a:r>
              <a:rPr lang="zh-TW" altLang="en-US" sz="14400" dirty="0" smtClean="0">
                <a:solidFill>
                  <a:srgbClr val="C00000"/>
                </a:solidFill>
              </a:rPr>
              <a:t>校</a:t>
            </a:r>
            <a:endParaRPr lang="en-US" altLang="zh-TW" sz="144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zh-TW" altLang="en-US" sz="14400" dirty="0">
                <a:solidFill>
                  <a:srgbClr val="C00000"/>
                </a:solidFill>
              </a:rPr>
              <a:t> </a:t>
            </a:r>
            <a:r>
              <a:rPr lang="zh-TW" altLang="en-US" sz="14400" dirty="0" smtClean="0">
                <a:solidFill>
                  <a:srgbClr val="C00000"/>
                </a:solidFill>
              </a:rPr>
              <a:t>           定特需課程，及</a:t>
            </a:r>
            <a:r>
              <a:rPr lang="zh-TW" altLang="en-US" sz="14400" dirty="0">
                <a:solidFill>
                  <a:srgbClr val="C00000"/>
                </a:solidFill>
              </a:rPr>
              <a:t>綜合活動領域</a:t>
            </a:r>
            <a:r>
              <a:rPr lang="zh-TW" altLang="en-US" sz="14400" dirty="0" smtClean="0">
                <a:solidFill>
                  <a:srgbClr val="C00000"/>
                </a:solidFill>
              </a:rPr>
              <a:t>教</a:t>
            </a:r>
            <a:endParaRPr lang="en-US" altLang="zh-TW" sz="144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zh-TW" altLang="en-US" sz="14400" dirty="0">
                <a:solidFill>
                  <a:srgbClr val="C00000"/>
                </a:solidFill>
              </a:rPr>
              <a:t> </a:t>
            </a:r>
            <a:r>
              <a:rPr lang="zh-TW" altLang="en-US" sz="14400" dirty="0" smtClean="0">
                <a:solidFill>
                  <a:srgbClr val="C00000"/>
                </a:solidFill>
              </a:rPr>
              <a:t>            材教法 精進</a:t>
            </a:r>
            <a:r>
              <a:rPr lang="zh-TW" altLang="en-US" sz="14400" dirty="0">
                <a:solidFill>
                  <a:srgbClr val="C00000"/>
                </a:solidFill>
              </a:rPr>
              <a:t>，</a:t>
            </a:r>
            <a:r>
              <a:rPr lang="zh-TW" altLang="en-US" sz="14400" dirty="0" smtClean="0">
                <a:solidFill>
                  <a:srgbClr val="C00000"/>
                </a:solidFill>
              </a:rPr>
              <a:t>進而 提升教學品</a:t>
            </a:r>
            <a:endParaRPr lang="en-US" altLang="zh-TW" sz="144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zh-TW" altLang="en-US" sz="14400" dirty="0">
                <a:solidFill>
                  <a:srgbClr val="C00000"/>
                </a:solidFill>
              </a:rPr>
              <a:t> </a:t>
            </a:r>
            <a:r>
              <a:rPr lang="zh-TW" altLang="en-US" sz="14400" dirty="0" smtClean="0">
                <a:solidFill>
                  <a:srgbClr val="C00000"/>
                </a:solidFill>
              </a:rPr>
              <a:t>           質和學生的學習效能。</a:t>
            </a:r>
          </a:p>
          <a:p>
            <a:pPr marL="0" indent="0">
              <a:buNone/>
            </a:pPr>
            <a:r>
              <a:rPr lang="zh-TW" altLang="en-US" sz="5200" dirty="0" smtClean="0"/>
              <a:t>     </a:t>
            </a:r>
            <a:endParaRPr lang="zh-TW" altLang="en-US" sz="5200" dirty="0"/>
          </a:p>
        </p:txBody>
      </p:sp>
    </p:spTree>
    <p:extLst>
      <p:ext uri="{BB962C8B-B14F-4D97-AF65-F5344CB8AC3E}">
        <p14:creationId xmlns:p14="http://schemas.microsoft.com/office/powerpoint/2010/main" val="166412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67544" y="1916832"/>
            <a:ext cx="8136904" cy="3888432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TW" altLang="en-US" sz="4400" dirty="0" smtClean="0">
                <a:solidFill>
                  <a:srgbClr val="C00000"/>
                </a:solidFill>
              </a:rPr>
              <a:t>由教師說明教學現場的現況</a:t>
            </a:r>
            <a:r>
              <a:rPr lang="zh-TW" altLang="en-US" sz="4400" dirty="0" smtClean="0">
                <a:solidFill>
                  <a:srgbClr val="C00000"/>
                </a:solidFill>
                <a:latin typeface="PMingLiU" panose="02020500000000000000" pitchFamily="18" charset="-128"/>
                <a:ea typeface="PMingLiU" panose="02020500000000000000" pitchFamily="18" charset="-128"/>
              </a:rPr>
              <a:t>。</a:t>
            </a:r>
            <a:endParaRPr lang="en-US" altLang="zh-TW" sz="4400" dirty="0" smtClean="0">
              <a:solidFill>
                <a:srgbClr val="C00000"/>
              </a:solidFill>
              <a:latin typeface="PMingLiU" panose="02020500000000000000" pitchFamily="18" charset="-128"/>
              <a:ea typeface="PMingLiU" panose="02020500000000000000" pitchFamily="18" charset="-128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4400" dirty="0" smtClean="0">
                <a:solidFill>
                  <a:srgbClr val="C00000"/>
                </a:solidFill>
              </a:rPr>
              <a:t>依需求討論出專業成長的主題</a:t>
            </a:r>
            <a:r>
              <a:rPr lang="zh-TW" altLang="en-US" sz="4400" dirty="0" smtClean="0">
                <a:solidFill>
                  <a:srgbClr val="C00000"/>
                </a:solidFill>
                <a:latin typeface="PMingLiU" panose="02020500000000000000" pitchFamily="18" charset="-128"/>
                <a:ea typeface="PMingLiU" panose="02020500000000000000" pitchFamily="18" charset="-128"/>
              </a:rPr>
              <a:t>。</a:t>
            </a:r>
            <a:endParaRPr lang="en-US" altLang="zh-TW" sz="4400" dirty="0" smtClean="0">
              <a:solidFill>
                <a:srgbClr val="C00000"/>
              </a:solidFill>
              <a:latin typeface="PMingLiU" panose="02020500000000000000" pitchFamily="18" charset="-128"/>
              <a:ea typeface="PMingLiU" panose="02020500000000000000" pitchFamily="18" charset="-128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4400" dirty="0" smtClean="0">
                <a:solidFill>
                  <a:srgbClr val="C00000"/>
                </a:solidFill>
                <a:latin typeface="+mn-ea"/>
              </a:rPr>
              <a:t>規劃進修時段的安排和教師專</a:t>
            </a:r>
            <a:endParaRPr lang="en-US" altLang="zh-TW" sz="4400" dirty="0" smtClean="0">
              <a:solidFill>
                <a:srgbClr val="C00000"/>
              </a:solidFill>
              <a:latin typeface="+mn-ea"/>
            </a:endParaRPr>
          </a:p>
          <a:p>
            <a:pPr marL="0" indent="0">
              <a:buNone/>
            </a:pPr>
            <a:r>
              <a:rPr lang="zh-TW" altLang="en-US" sz="4400" dirty="0">
                <a:solidFill>
                  <a:srgbClr val="C00000"/>
                </a:solidFill>
                <a:latin typeface="+mn-ea"/>
              </a:rPr>
              <a:t> </a:t>
            </a:r>
            <a:r>
              <a:rPr lang="zh-TW" altLang="en-US" sz="4400" dirty="0" smtClean="0">
                <a:solidFill>
                  <a:srgbClr val="C00000"/>
                </a:solidFill>
                <a:latin typeface="+mn-ea"/>
              </a:rPr>
              <a:t>業的需求和能力。</a:t>
            </a:r>
            <a:endParaRPr lang="en-US" altLang="zh-TW" sz="4400" dirty="0" smtClean="0">
              <a:solidFill>
                <a:srgbClr val="C00000"/>
              </a:solidFill>
              <a:latin typeface="+mn-ea"/>
            </a:endParaRPr>
          </a:p>
          <a:p>
            <a:pPr marL="0" indent="0">
              <a:buNone/>
            </a:pPr>
            <a:r>
              <a:rPr lang="zh-TW" altLang="en-US" sz="4400" dirty="0" smtClean="0">
                <a:latin typeface="+mn-ea"/>
                <a:hlinkClick r:id="rId2" action="ppaction://hlinkfile"/>
              </a:rPr>
              <a:t>＊專業社群課程內</a:t>
            </a:r>
            <a:r>
              <a:rPr lang="zh-TW" altLang="en-US" sz="4400" dirty="0">
                <a:latin typeface="+mn-ea"/>
                <a:hlinkClick r:id="rId2" action="ppaction://hlinkfile"/>
              </a:rPr>
              <a:t>容</a:t>
            </a:r>
            <a:r>
              <a:rPr lang="zh-TW" altLang="en-US" sz="4400" dirty="0" smtClean="0">
                <a:latin typeface="+mn-ea"/>
              </a:rPr>
              <a:t>    </a:t>
            </a:r>
            <a:endParaRPr lang="zh-TW" altLang="en-US" sz="3200" dirty="0">
              <a:solidFill>
                <a:srgbClr val="C00000"/>
              </a:solidFill>
              <a:latin typeface="+mn-ea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230832" y="548680"/>
            <a:ext cx="8229600" cy="1252728"/>
          </a:xfrm>
        </p:spPr>
        <p:txBody>
          <a:bodyPr>
            <a:normAutofit/>
          </a:bodyPr>
          <a:lstStyle/>
          <a:p>
            <a:r>
              <a:rPr lang="zh-TW" altLang="en-US" sz="5400" dirty="0" smtClean="0">
                <a:solidFill>
                  <a:schemeClr val="tx1"/>
                </a:solidFill>
              </a:rPr>
              <a:t>課程規劃</a:t>
            </a:r>
            <a:endParaRPr lang="zh-TW" altLang="en-US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2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279585" y="2348880"/>
            <a:ext cx="8661648" cy="4680520"/>
          </a:xfrm>
        </p:spPr>
        <p:txBody>
          <a:bodyPr>
            <a:normAutofit fontScale="92500"/>
          </a:bodyPr>
          <a:lstStyle/>
          <a:p>
            <a:r>
              <a:rPr lang="zh-TW" altLang="en-US" sz="3600" dirty="0" smtClean="0">
                <a:solidFill>
                  <a:srgbClr val="C00000"/>
                </a:solidFill>
              </a:rPr>
              <a:t>社群的運作</a:t>
            </a:r>
            <a:r>
              <a:rPr lang="zh-TW" altLang="en-US" sz="3600" dirty="0" smtClean="0">
                <a:solidFill>
                  <a:srgbClr val="C00000"/>
                </a:solidFill>
                <a:latin typeface="PMingLiU" panose="02020500000000000000" pitchFamily="18" charset="-128"/>
                <a:ea typeface="PMingLiU" panose="02020500000000000000" pitchFamily="18" charset="-128"/>
              </a:rPr>
              <a:t>、</a:t>
            </a:r>
            <a:r>
              <a:rPr lang="zh-TW" altLang="en-US" sz="3600" dirty="0" smtClean="0">
                <a:solidFill>
                  <a:srgbClr val="C00000"/>
                </a:solidFill>
              </a:rPr>
              <a:t>規畫</a:t>
            </a:r>
            <a:r>
              <a:rPr lang="zh-TW" altLang="en-US" sz="3600" dirty="0" smtClean="0">
                <a:solidFill>
                  <a:srgbClr val="C00000"/>
                </a:solidFill>
                <a:latin typeface="PMingLiU" panose="02020500000000000000" pitchFamily="18" charset="-128"/>
                <a:ea typeface="PMingLiU" panose="02020500000000000000" pitchFamily="18" charset="-128"/>
              </a:rPr>
              <a:t>、</a:t>
            </a:r>
            <a:r>
              <a:rPr lang="zh-TW" altLang="en-US" sz="3600" dirty="0" smtClean="0">
                <a:solidFill>
                  <a:srgbClr val="C00000"/>
                </a:solidFill>
                <a:latin typeface="+mj-ea"/>
                <a:ea typeface="+mj-ea"/>
              </a:rPr>
              <a:t>教學</a:t>
            </a:r>
            <a:r>
              <a:rPr lang="zh-TW" altLang="en-US" sz="3600" dirty="0" smtClean="0">
                <a:solidFill>
                  <a:srgbClr val="C00000"/>
                </a:solidFill>
              </a:rPr>
              <a:t>現場說明。</a:t>
            </a:r>
            <a:endParaRPr lang="en-US" altLang="zh-TW" sz="36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zh-TW" altLang="en-US" sz="3600" dirty="0" smtClean="0">
                <a:solidFill>
                  <a:srgbClr val="C00000"/>
                </a:solidFill>
              </a:rPr>
              <a:t>  結論</a:t>
            </a:r>
            <a:r>
              <a:rPr lang="en-US" altLang="zh-TW" sz="3600" dirty="0" smtClean="0">
                <a:solidFill>
                  <a:srgbClr val="C00000"/>
                </a:solidFill>
              </a:rPr>
              <a:t>:</a:t>
            </a:r>
          </a:p>
          <a:p>
            <a:pPr marL="0" indent="0">
              <a:buNone/>
            </a:pPr>
            <a:r>
              <a:rPr lang="zh-TW" altLang="en-US" sz="3600" dirty="0">
                <a:solidFill>
                  <a:srgbClr val="C00000"/>
                </a:solidFill>
              </a:rPr>
              <a:t>  </a:t>
            </a:r>
            <a:r>
              <a:rPr lang="zh-TW" altLang="en-US" sz="3600" dirty="0" smtClean="0">
                <a:solidFill>
                  <a:srgbClr val="C00000"/>
                </a:solidFill>
              </a:rPr>
              <a:t>一</a:t>
            </a:r>
            <a:r>
              <a:rPr lang="zh-TW" altLang="en-US" sz="3600" dirty="0" smtClean="0">
                <a:solidFill>
                  <a:srgbClr val="C00000"/>
                </a:solidFill>
                <a:latin typeface="PMingLiU" panose="02020500000000000000" pitchFamily="18" charset="-128"/>
                <a:ea typeface="PMingLiU" panose="02020500000000000000" pitchFamily="18" charset="-128"/>
              </a:rPr>
              <a:t>、</a:t>
            </a:r>
            <a:r>
              <a:rPr lang="zh-TW" altLang="en-US" sz="3600" dirty="0" smtClean="0">
                <a:solidFill>
                  <a:srgbClr val="C00000"/>
                </a:solidFill>
              </a:rPr>
              <a:t>適應</a:t>
            </a:r>
            <a:r>
              <a:rPr lang="zh-TW" altLang="en-US" sz="3600" dirty="0">
                <a:solidFill>
                  <a:srgbClr val="C00000"/>
                </a:solidFill>
              </a:rPr>
              <a:t>體育、語文</a:t>
            </a:r>
            <a:r>
              <a:rPr lang="zh-TW" altLang="en-US" sz="3600" dirty="0" smtClean="0">
                <a:solidFill>
                  <a:srgbClr val="C00000"/>
                </a:solidFill>
              </a:rPr>
              <a:t>教學</a:t>
            </a:r>
            <a:r>
              <a:rPr lang="zh-TW" altLang="en-US" sz="3600" dirty="0" smtClean="0">
                <a:solidFill>
                  <a:srgbClr val="C00000"/>
                </a:solidFill>
                <a:latin typeface="+mj-ea"/>
                <a:ea typeface="+mj-ea"/>
              </a:rPr>
              <a:t>、社區適</a:t>
            </a:r>
            <a:endParaRPr lang="en-US" altLang="zh-TW" sz="3600" dirty="0" smtClean="0">
              <a:solidFill>
                <a:srgbClr val="C00000"/>
              </a:solidFill>
              <a:latin typeface="+mj-ea"/>
              <a:ea typeface="+mj-ea"/>
            </a:endParaRPr>
          </a:p>
          <a:p>
            <a:pPr marL="0" indent="0">
              <a:buNone/>
            </a:pPr>
            <a:r>
              <a:rPr lang="zh-TW" altLang="en-US" sz="3600" dirty="0">
                <a:solidFill>
                  <a:srgbClr val="C00000"/>
                </a:solidFill>
                <a:latin typeface="+mj-ea"/>
                <a:ea typeface="+mj-ea"/>
              </a:rPr>
              <a:t> </a:t>
            </a:r>
            <a:r>
              <a:rPr lang="zh-TW" altLang="en-US" sz="3600" dirty="0" smtClean="0">
                <a:solidFill>
                  <a:srgbClr val="C00000"/>
                </a:solidFill>
                <a:latin typeface="+mj-ea"/>
                <a:ea typeface="+mj-ea"/>
              </a:rPr>
              <a:t>    應教學為專業成長</a:t>
            </a:r>
            <a:r>
              <a:rPr lang="zh-TW" altLang="en-US" sz="3600" dirty="0">
                <a:solidFill>
                  <a:srgbClr val="C00000"/>
                </a:solidFill>
                <a:latin typeface="+mj-ea"/>
                <a:ea typeface="+mj-ea"/>
              </a:rPr>
              <a:t>的重點</a:t>
            </a:r>
            <a:r>
              <a:rPr lang="zh-TW" altLang="en-US" sz="3600" dirty="0" smtClean="0">
                <a:solidFill>
                  <a:srgbClr val="C00000"/>
                </a:solidFill>
                <a:latin typeface="+mj-ea"/>
                <a:ea typeface="+mj-ea"/>
              </a:rPr>
              <a:t>。</a:t>
            </a:r>
            <a:endParaRPr lang="en-US" altLang="zh-TW" sz="3600" dirty="0" smtClean="0">
              <a:solidFill>
                <a:srgbClr val="C00000"/>
              </a:solidFill>
              <a:latin typeface="+mj-ea"/>
              <a:ea typeface="+mj-ea"/>
            </a:endParaRPr>
          </a:p>
          <a:p>
            <a:pPr marL="0" indent="0">
              <a:buNone/>
            </a:pPr>
            <a:r>
              <a:rPr lang="zh-TW" altLang="en-US" sz="3600" dirty="0">
                <a:solidFill>
                  <a:srgbClr val="C00000"/>
                </a:solidFill>
                <a:latin typeface="+mj-ea"/>
                <a:ea typeface="+mj-ea"/>
              </a:rPr>
              <a:t> </a:t>
            </a:r>
            <a:r>
              <a:rPr lang="zh-TW" altLang="en-US" sz="3600" dirty="0" smtClean="0">
                <a:solidFill>
                  <a:srgbClr val="C00000"/>
                </a:solidFill>
                <a:latin typeface="+mj-ea"/>
                <a:ea typeface="+mj-ea"/>
              </a:rPr>
              <a:t>二</a:t>
            </a:r>
            <a:r>
              <a:rPr lang="zh-TW" altLang="en-US" sz="3600" dirty="0" smtClean="0">
                <a:solidFill>
                  <a:srgbClr val="C00000"/>
                </a:solidFill>
                <a:latin typeface="PMingLiU" panose="02020500000000000000" pitchFamily="18" charset="-128"/>
                <a:ea typeface="PMingLiU" panose="02020500000000000000" pitchFamily="18" charset="-128"/>
              </a:rPr>
              <a:t>、</a:t>
            </a:r>
            <a:r>
              <a:rPr lang="zh-TW" altLang="en-US" sz="3600" dirty="0" smtClean="0">
                <a:solidFill>
                  <a:srgbClr val="C00000"/>
                </a:solidFill>
                <a:latin typeface="+mn-ea"/>
              </a:rPr>
              <a:t>加強教學環境和輔具</a:t>
            </a:r>
            <a:r>
              <a:rPr lang="zh-TW" altLang="en-US" sz="3600" dirty="0">
                <a:solidFill>
                  <a:srgbClr val="C00000"/>
                </a:solidFill>
                <a:latin typeface="+mn-ea"/>
              </a:rPr>
              <a:t>的應用</a:t>
            </a:r>
            <a:r>
              <a:rPr lang="zh-TW" altLang="en-US" sz="3600" dirty="0" smtClean="0">
                <a:solidFill>
                  <a:srgbClr val="C00000"/>
                </a:solidFill>
                <a:latin typeface="+mn-ea"/>
              </a:rPr>
              <a:t>。</a:t>
            </a:r>
            <a:endParaRPr lang="en-US" altLang="zh-TW" sz="3600" dirty="0" smtClean="0">
              <a:solidFill>
                <a:srgbClr val="C00000"/>
              </a:solidFill>
              <a:latin typeface="+mn-ea"/>
            </a:endParaRPr>
          </a:p>
          <a:p>
            <a:pPr marL="0" indent="0">
              <a:buNone/>
            </a:pPr>
            <a:r>
              <a:rPr lang="zh-TW" altLang="en-US" sz="3600" dirty="0" smtClean="0">
                <a:solidFill>
                  <a:srgbClr val="C00000"/>
                </a:solidFill>
                <a:latin typeface="+mn-ea"/>
              </a:rPr>
              <a:t> 三、邀請心理師及職能治療師分</a:t>
            </a:r>
            <a:endParaRPr lang="en-US" altLang="zh-TW" sz="3600" dirty="0" smtClean="0">
              <a:solidFill>
                <a:srgbClr val="C00000"/>
              </a:solidFill>
              <a:latin typeface="+mn-ea"/>
            </a:endParaRPr>
          </a:p>
          <a:p>
            <a:pPr marL="0" indent="0">
              <a:buNone/>
            </a:pPr>
            <a:r>
              <a:rPr lang="zh-TW" altLang="en-US" sz="3600" dirty="0">
                <a:solidFill>
                  <a:srgbClr val="C00000"/>
                </a:solidFill>
                <a:latin typeface="+mn-ea"/>
              </a:rPr>
              <a:t> </a:t>
            </a:r>
            <a:r>
              <a:rPr lang="zh-TW" altLang="en-US" sz="3600" dirty="0" smtClean="0">
                <a:solidFill>
                  <a:srgbClr val="C00000"/>
                </a:solidFill>
                <a:latin typeface="+mn-ea"/>
              </a:rPr>
              <a:t>    享專業能力的精進。</a:t>
            </a:r>
            <a:r>
              <a:rPr lang="en-US" altLang="zh-TW" sz="3600" dirty="0" smtClean="0">
                <a:solidFill>
                  <a:srgbClr val="C00000"/>
                </a:solidFill>
                <a:latin typeface="+mn-ea"/>
              </a:rPr>
              <a:t>(ADHD</a:t>
            </a:r>
            <a:r>
              <a:rPr lang="zh-TW" altLang="en-US" sz="3600" dirty="0" smtClean="0">
                <a:solidFill>
                  <a:srgbClr val="C00000"/>
                </a:solidFill>
                <a:latin typeface="+mn-ea"/>
              </a:rPr>
              <a:t>及生活職能</a:t>
            </a:r>
            <a:r>
              <a:rPr lang="en-US" altLang="zh-TW" sz="3600" dirty="0" smtClean="0">
                <a:solidFill>
                  <a:srgbClr val="C00000"/>
                </a:solidFill>
                <a:latin typeface="+mn-ea"/>
              </a:rPr>
              <a:t>)</a:t>
            </a:r>
          </a:p>
          <a:p>
            <a:pPr marL="0" indent="0">
              <a:buNone/>
            </a:pPr>
            <a:endParaRPr lang="zh-TW" altLang="en-US" sz="3600" dirty="0">
              <a:solidFill>
                <a:srgbClr val="C00000"/>
              </a:solidFill>
              <a:latin typeface="+mn-ea"/>
            </a:endParaRPr>
          </a:p>
          <a:p>
            <a:pPr marL="0" indent="0">
              <a:buNone/>
            </a:pPr>
            <a:endParaRPr lang="en-US" altLang="zh-TW" sz="4000" dirty="0" smtClean="0">
              <a:latin typeface="+mn-ea"/>
            </a:endParaRPr>
          </a:p>
          <a:p>
            <a:pPr marL="0" indent="0">
              <a:buNone/>
            </a:pPr>
            <a:endParaRPr lang="zh-TW" altLang="en-US" sz="40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95609" y="692696"/>
            <a:ext cx="8229600" cy="1252728"/>
          </a:xfrm>
        </p:spPr>
        <p:txBody>
          <a:bodyPr>
            <a:normAutofit/>
          </a:bodyPr>
          <a:lstStyle/>
          <a:p>
            <a:r>
              <a:rPr lang="zh-TW" altLang="en-US" sz="5400" dirty="0" smtClean="0">
                <a:solidFill>
                  <a:schemeClr val="tx1"/>
                </a:solidFill>
              </a:rPr>
              <a:t>特教專業成長內容</a:t>
            </a:r>
            <a:endParaRPr lang="zh-TW" altLang="en-US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548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61433" y="620688"/>
            <a:ext cx="8229600" cy="1252728"/>
          </a:xfrm>
        </p:spPr>
        <p:txBody>
          <a:bodyPr>
            <a:normAutofit/>
          </a:bodyPr>
          <a:lstStyle/>
          <a:p>
            <a:r>
              <a:rPr lang="zh-TW" altLang="en-US" sz="5400" dirty="0" smtClean="0">
                <a:solidFill>
                  <a:schemeClr val="tx1"/>
                </a:solidFill>
              </a:rPr>
              <a:t>教學經驗暨專業知能分享</a:t>
            </a:r>
            <a:endParaRPr lang="zh-TW" altLang="en-US" sz="5400" dirty="0">
              <a:solidFill>
                <a:schemeClr val="tx1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2261692"/>
            <a:ext cx="3054361" cy="194166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4550070"/>
            <a:ext cx="3054361" cy="1975275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4048" y="4509120"/>
            <a:ext cx="3029975" cy="2016225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8024" y="2348880"/>
            <a:ext cx="3017782" cy="188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395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61433" y="548680"/>
            <a:ext cx="8229600" cy="1252728"/>
          </a:xfrm>
        </p:spPr>
        <p:txBody>
          <a:bodyPr>
            <a:normAutofit/>
          </a:bodyPr>
          <a:lstStyle/>
          <a:p>
            <a:r>
              <a:rPr lang="zh-TW" altLang="en-US" sz="5400" dirty="0" smtClean="0">
                <a:solidFill>
                  <a:schemeClr val="tx1"/>
                </a:solidFill>
              </a:rPr>
              <a:t>專業知能的成長</a:t>
            </a:r>
            <a:r>
              <a:rPr lang="en-US" altLang="zh-TW" sz="5400" dirty="0" smtClean="0">
                <a:solidFill>
                  <a:schemeClr val="tx1"/>
                </a:solidFill>
              </a:rPr>
              <a:t>(</a:t>
            </a:r>
            <a:r>
              <a:rPr lang="zh-TW" altLang="en-US" sz="5400" dirty="0" smtClean="0">
                <a:solidFill>
                  <a:schemeClr val="tx1"/>
                </a:solidFill>
              </a:rPr>
              <a:t>外聘講師</a:t>
            </a:r>
            <a:r>
              <a:rPr lang="en-US" altLang="zh-TW" sz="5400" dirty="0" smtClean="0">
                <a:solidFill>
                  <a:schemeClr val="tx1"/>
                </a:solidFill>
              </a:rPr>
              <a:t>)</a:t>
            </a:r>
            <a:endParaRPr lang="zh-TW" altLang="en-US" sz="5400" dirty="0">
              <a:solidFill>
                <a:schemeClr val="tx1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2186491"/>
            <a:ext cx="3023878" cy="186553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4435" y="2174298"/>
            <a:ext cx="3023878" cy="1877731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4519" y="4437112"/>
            <a:ext cx="3023878" cy="2237426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1670" y="4437112"/>
            <a:ext cx="3072650" cy="224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039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79512" y="404664"/>
            <a:ext cx="8964488" cy="1252728"/>
          </a:xfrm>
        </p:spPr>
        <p:txBody>
          <a:bodyPr>
            <a:noAutofit/>
          </a:bodyPr>
          <a:lstStyle/>
          <a:p>
            <a:r>
              <a:rPr lang="zh-TW" altLang="en-US" sz="5400" dirty="0" smtClean="0">
                <a:solidFill>
                  <a:schemeClr val="tx1"/>
                </a:solidFill>
                <a:latin typeface="+mn-ea"/>
                <a:ea typeface="+mn-ea"/>
              </a:rPr>
              <a:t>空間規劃、新課綱</a:t>
            </a:r>
            <a:endParaRPr lang="zh-TW" altLang="en-US" sz="54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996952"/>
            <a:ext cx="3816424" cy="273630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2996952"/>
            <a:ext cx="3816424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700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76056" y="2451084"/>
            <a:ext cx="3210915" cy="1858291"/>
          </a:xfrm>
          <a:prstGeom prst="rect">
            <a:avLst/>
          </a:prstGeo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>
                <a:solidFill>
                  <a:schemeClr val="tx1"/>
                </a:solidFill>
              </a:rPr>
              <a:t>教學精進、空間</a:t>
            </a:r>
            <a:r>
              <a:rPr lang="zh-TW" altLang="en-US" sz="5400" dirty="0" smtClean="0">
                <a:solidFill>
                  <a:schemeClr val="tx1"/>
                </a:solidFill>
              </a:rPr>
              <a:t>規劃</a:t>
            </a:r>
            <a:endParaRPr lang="zh-TW" altLang="en-US" sz="5400" dirty="0">
              <a:solidFill>
                <a:schemeClr val="tx1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2420888"/>
            <a:ext cx="3114520" cy="1858291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632" y="4509120"/>
            <a:ext cx="3168352" cy="2000409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6056" y="4509120"/>
            <a:ext cx="3210915" cy="208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2492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波形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405</TotalTime>
  <Words>598</Words>
  <Application>Microsoft Office PowerPoint</Application>
  <PresentationFormat>如螢幕大小 (4:3)</PresentationFormat>
  <Paragraphs>72</Paragraphs>
  <Slides>12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9" baseType="lpstr">
      <vt:lpstr>文鼎粗隸</vt:lpstr>
      <vt:lpstr>PMingLiU</vt:lpstr>
      <vt:lpstr>標楷體</vt:lpstr>
      <vt:lpstr>Candara</vt:lpstr>
      <vt:lpstr>Symbol</vt:lpstr>
      <vt:lpstr>Wingdings</vt:lpstr>
      <vt:lpstr>波形</vt:lpstr>
      <vt:lpstr>高雄市中洲國小107學年度特殊教育教師專業成長社群</vt:lpstr>
      <vt:lpstr>緣起</vt:lpstr>
      <vt:lpstr>目的</vt:lpstr>
      <vt:lpstr>課程規劃</vt:lpstr>
      <vt:lpstr>特教專業成長內容</vt:lpstr>
      <vt:lpstr>教學經驗暨專業知能分享</vt:lpstr>
      <vt:lpstr>專業知能的成長(外聘講師)</vt:lpstr>
      <vt:lpstr>空間規劃、新課綱</vt:lpstr>
      <vt:lpstr>教學精進、空間規劃</vt:lpstr>
      <vt:lpstr>效益評估</vt:lpstr>
      <vt:lpstr>效益評估</vt:lpstr>
      <vt:lpstr>檢討與改進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高雄市旗津區中洲國小 106學年度新生家長座談會</dc:title>
  <dc:creator>user</dc:creator>
  <cp:lastModifiedBy>counseling741</cp:lastModifiedBy>
  <cp:revision>28</cp:revision>
  <dcterms:created xsi:type="dcterms:W3CDTF">2017-08-24T03:17:13Z</dcterms:created>
  <dcterms:modified xsi:type="dcterms:W3CDTF">2019-10-28T08:25:37Z</dcterms:modified>
</cp:coreProperties>
</file>