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6" r:id="rId6"/>
    <p:sldId id="263" r:id="rId7"/>
    <p:sldId id="265" r:id="rId8"/>
    <p:sldId id="264" r:id="rId9"/>
    <p:sldId id="275" r:id="rId10"/>
    <p:sldId id="271" r:id="rId11"/>
    <p:sldId id="272" r:id="rId12"/>
    <p:sldId id="262" r:id="rId13"/>
    <p:sldId id="260" r:id="rId1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標題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grpSp>
        <p:nvGrpSpPr>
          <p:cNvPr id="2" name="群組 1"/>
          <p:cNvGrpSpPr/>
          <p:nvPr/>
        </p:nvGrpSpPr>
        <p:grpSpPr>
          <a:xfrm>
            <a:off x="-3765" y="4953000"/>
            <a:ext cx="9147765" cy="1912088"/>
            <a:chOff x="-3765" y="4832896"/>
            <a:chExt cx="9147765" cy="2032192"/>
          </a:xfrm>
        </p:grpSpPr>
        <p:sp>
          <p:nvSpPr>
            <p:cNvPr id="7" name="手繪多邊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手繪多邊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手繪多邊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線接點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版面配置區 29"/>
          <p:cNvSpPr>
            <a:spLocks noGrp="1"/>
          </p:cNvSpPr>
          <p:nvPr>
            <p:ph type="dt" sz="half" idx="10"/>
          </p:nvPr>
        </p:nvSpPr>
        <p:spPr/>
        <p:txBody>
          <a:bodyPr/>
          <a:lstStyle>
            <a:lvl1pPr>
              <a:defRPr>
                <a:solidFill>
                  <a:srgbClr val="FFFFFF"/>
                </a:solidFill>
              </a:defRPr>
            </a:lvl1pPr>
            <a:extLst/>
          </a:lstStyle>
          <a:p>
            <a:fld id="{4D6A37D7-A7DE-4407-82CC-C7A4D2387B02}" type="datetimeFigureOut">
              <a:rPr lang="zh-TW" altLang="en-US" smtClean="0"/>
              <a:t>2019/10/28</a:t>
            </a:fld>
            <a:endParaRPr lang="zh-TW" altLang="en-US"/>
          </a:p>
        </p:txBody>
      </p:sp>
      <p:sp>
        <p:nvSpPr>
          <p:cNvPr id="19" name="頁尾版面配置區 18"/>
          <p:cNvSpPr>
            <a:spLocks noGrp="1"/>
          </p:cNvSpPr>
          <p:nvPr>
            <p:ph type="ftr" sz="quarter" idx="11"/>
          </p:nvPr>
        </p:nvSpPr>
        <p:spPr/>
        <p:txBody>
          <a:bodyPr/>
          <a:lstStyle>
            <a:lvl1pPr>
              <a:defRPr>
                <a:solidFill>
                  <a:schemeClr val="accent1">
                    <a:tint val="20000"/>
                  </a:schemeClr>
                </a:solidFill>
              </a:defRPr>
            </a:lvl1pPr>
            <a:extLst/>
          </a:lstStyle>
          <a:p>
            <a:endParaRPr lang="zh-TW" altLang="en-US"/>
          </a:p>
        </p:txBody>
      </p:sp>
      <p:sp>
        <p:nvSpPr>
          <p:cNvPr id="27" name="投影片編號版面配置區 26"/>
          <p:cNvSpPr>
            <a:spLocks noGrp="1"/>
          </p:cNvSpPr>
          <p:nvPr>
            <p:ph type="sldNum" sz="quarter" idx="12"/>
          </p:nvPr>
        </p:nvSpPr>
        <p:spPr/>
        <p:txBody>
          <a:bodyPr/>
          <a:lstStyle>
            <a:lvl1pPr>
              <a:defRPr>
                <a:solidFill>
                  <a:srgbClr val="FFFFFF"/>
                </a:solidFill>
              </a:defRPr>
            </a:lvl1pPr>
            <a:extLst/>
          </a:lstStyle>
          <a:p>
            <a:fld id="{763D2863-8006-46EB-B650-0BC1FF24AE19}"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1481329"/>
            <a:ext cx="8229600" cy="4386071"/>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4D6A37D7-A7DE-4407-82CC-C7A4D2387B02}" type="datetimeFigureOut">
              <a:rPr lang="zh-TW" altLang="en-US" smtClean="0"/>
              <a:t>2019/10/28</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63D2863-8006-46EB-B650-0BC1FF24AE19}"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44013" y="274640"/>
            <a:ext cx="1777470" cy="5592761"/>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1"/>
            <a:ext cx="6324600" cy="5592760"/>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4D6A37D7-A7DE-4407-82CC-C7A4D2387B02}" type="datetimeFigureOut">
              <a:rPr lang="zh-TW" altLang="en-US" smtClean="0"/>
              <a:t>2019/10/28</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63D2863-8006-46EB-B650-0BC1FF24AE19}"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4D6A37D7-A7DE-4407-82CC-C7A4D2387B02}" type="datetimeFigureOut">
              <a:rPr lang="zh-TW" altLang="en-US" smtClean="0"/>
              <a:t>2019/10/28</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63D2863-8006-46EB-B650-0BC1FF24AE19}" type="slidenum">
              <a:rPr lang="zh-TW" altLang="en-US" smtClean="0"/>
              <a:t>‹#›</a:t>
            </a:fld>
            <a:endParaRPr lang="zh-TW" altLang="en-US"/>
          </a:p>
        </p:txBody>
      </p:sp>
      <p:sp>
        <p:nvSpPr>
          <p:cNvPr id="7" name="標題 6"/>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4D6A37D7-A7DE-4407-82CC-C7A4D2387B02}" type="datetimeFigureOut">
              <a:rPr lang="zh-TW" altLang="en-US" smtClean="0"/>
              <a:t>2019/10/28</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63D2863-8006-46EB-B650-0BC1FF24AE19}" type="slidenum">
              <a:rPr lang="zh-TW" altLang="en-US" smtClean="0"/>
              <a:t>‹#›</a:t>
            </a:fld>
            <a:endParaRPr lang="zh-TW" altLang="en-US"/>
          </a:p>
        </p:txBody>
      </p:sp>
      <p:sp>
        <p:nvSpPr>
          <p:cNvPr id="7" name="＞形箭號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形箭號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2">
        <a:schemeClr val="bg1"/>
      </p:bgRef>
    </p:bg>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4D6A37D7-A7DE-4407-82CC-C7A4D2387B02}" type="datetimeFigureOut">
              <a:rPr lang="zh-TW" altLang="en-US" smtClean="0"/>
              <a:t>2019/10/28</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763D2863-8006-46EB-B650-0BC1FF24AE19}" type="slidenum">
              <a:rPr lang="zh-TW" altLang="en-US" smtClean="0"/>
              <a:t>‹#›</a:t>
            </a:fld>
            <a:endParaRPr lang="zh-TW" altLang="en-US"/>
          </a:p>
        </p:txBody>
      </p:sp>
      <p:sp>
        <p:nvSpPr>
          <p:cNvPr id="8" name="標題 7"/>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nchor="ctr"/>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4D6A37D7-A7DE-4407-82CC-C7A4D2387B02}" type="datetimeFigureOut">
              <a:rPr lang="zh-TW" altLang="en-US" smtClean="0"/>
              <a:t>2019/10/28</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763D2863-8006-46EB-B650-0BC1FF24AE19}"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bg>
      <p:bgRef idx="1002">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extLst/>
          </a:lstStyle>
          <a:p>
            <a:fld id="{4D6A37D7-A7DE-4407-82CC-C7A4D2387B02}" type="datetimeFigureOut">
              <a:rPr lang="zh-TW" altLang="en-US" smtClean="0"/>
              <a:t>2019/10/28</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763D2863-8006-46EB-B650-0BC1FF24AE19}" type="slidenum">
              <a:rPr lang="zh-TW" altLang="en-US" smtClean="0"/>
              <a:t>‹#›</a:t>
            </a:fld>
            <a:endParaRPr lang="zh-TW" altLang="en-US"/>
          </a:p>
        </p:txBody>
      </p:sp>
      <p:sp>
        <p:nvSpPr>
          <p:cNvPr id="6" name="標題 5"/>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extLst/>
          </a:lstStyle>
          <a:p>
            <a:fld id="{4D6A37D7-A7DE-4407-82CC-C7A4D2387B02}" type="datetimeFigureOut">
              <a:rPr lang="zh-TW" altLang="en-US" smtClean="0"/>
              <a:t>2019/10/28</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763D2863-8006-46EB-B650-0BC1FF24AE19}"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a:xfrm>
            <a:off x="6727032" y="6407944"/>
            <a:ext cx="1920240" cy="365760"/>
          </a:xfrm>
        </p:spPr>
        <p:txBody>
          <a:bodyPr/>
          <a:lstStyle>
            <a:extLst/>
          </a:lstStyle>
          <a:p>
            <a:fld id="{4D6A37D7-A7DE-4407-82CC-C7A4D2387B02}" type="datetimeFigureOut">
              <a:rPr lang="zh-TW" altLang="en-US" smtClean="0"/>
              <a:t>2019/10/28</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763D2863-8006-46EB-B650-0BC1FF24AE19}"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1"/>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
        <p:nvSpPr>
          <p:cNvPr id="3" name="圖片版面配置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TW" altLang="en-US" smtClean="0"/>
              <a:t>按一下圖示以新增圖片</a:t>
            </a:r>
            <a:endParaRPr kumimoji="0" lang="en-US" dirty="0"/>
          </a:p>
        </p:txBody>
      </p:sp>
      <p:sp>
        <p:nvSpPr>
          <p:cNvPr id="5" name="日期版面配置區 4"/>
          <p:cNvSpPr>
            <a:spLocks noGrp="1"/>
          </p:cNvSpPr>
          <p:nvPr>
            <p:ph type="dt" sz="half" idx="10"/>
          </p:nvPr>
        </p:nvSpPr>
        <p:spPr/>
        <p:txBody>
          <a:bodyPr/>
          <a:lstStyle>
            <a:lvl1pPr>
              <a:defRPr>
                <a:solidFill>
                  <a:schemeClr val="tx1"/>
                </a:solidFill>
              </a:defRPr>
            </a:lvl1pPr>
            <a:extLst/>
          </a:lstStyle>
          <a:p>
            <a:fld id="{4D6A37D7-A7DE-4407-82CC-C7A4D2387B02}" type="datetimeFigureOut">
              <a:rPr lang="zh-TW" altLang="en-US" smtClean="0"/>
              <a:t>2019/10/28</a:t>
            </a:fld>
            <a:endParaRPr lang="zh-TW" altLang="en-US"/>
          </a:p>
        </p:txBody>
      </p:sp>
      <p:sp>
        <p:nvSpPr>
          <p:cNvPr id="6" name="頁尾版面配置區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TW" altLang="en-US"/>
          </a:p>
        </p:txBody>
      </p:sp>
      <p:sp>
        <p:nvSpPr>
          <p:cNvPr id="7" name="投影片編號版面配置區 6"/>
          <p:cNvSpPr>
            <a:spLocks noGrp="1"/>
          </p:cNvSpPr>
          <p:nvPr>
            <p:ph type="sldNum" sz="quarter" idx="12"/>
          </p:nvPr>
        </p:nvSpPr>
        <p:spPr/>
        <p:txBody>
          <a:bodyPr/>
          <a:lstStyle>
            <a:lvl1pPr>
              <a:defRPr>
                <a:solidFill>
                  <a:schemeClr val="tx1"/>
                </a:solidFill>
              </a:defRPr>
            </a:lvl1pPr>
            <a:extLst/>
          </a:lstStyle>
          <a:p>
            <a:fld id="{763D2863-8006-46EB-B650-0BC1FF24AE19}" type="slidenum">
              <a:rPr lang="zh-TW" altLang="en-US" smtClean="0"/>
              <a:t>‹#›</a:t>
            </a:fld>
            <a:endParaRPr lang="zh-TW" altLang="en-US"/>
          </a:p>
        </p:txBody>
      </p:sp>
      <p:sp>
        <p:nvSpPr>
          <p:cNvPr id="2" name="標題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TW" altLang="en-US" smtClean="0"/>
              <a:t>按一下以編輯母片標題樣式</a:t>
            </a:r>
            <a:endParaRPr kumimoji="0" lang="en-US"/>
          </a:p>
        </p:txBody>
      </p:sp>
      <p:sp>
        <p:nvSpPr>
          <p:cNvPr id="8" name="手繪多邊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手繪多邊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線接點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形箭號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形箭號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手繪多邊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手繪多邊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線接點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標題版面配置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D6A37D7-A7DE-4407-82CC-C7A4D2387B02}" type="datetimeFigureOut">
              <a:rPr lang="zh-TW" altLang="en-US" smtClean="0"/>
              <a:t>2019/10/28</a:t>
            </a:fld>
            <a:endParaRPr lang="zh-TW" altLang="en-US"/>
          </a:p>
        </p:txBody>
      </p:sp>
      <p:sp>
        <p:nvSpPr>
          <p:cNvPr id="22" name="頁尾版面配置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TW" altLang="en-US"/>
          </a:p>
        </p:txBody>
      </p:sp>
      <p:sp>
        <p:nvSpPr>
          <p:cNvPr id="18" name="投影片編號版面配置區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63D2863-8006-46EB-B650-0BC1FF24AE19}"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zh-TW" altLang="en-US" dirty="0" smtClean="0"/>
              <a:t>高雄市岡山區兆湘國小</a:t>
            </a:r>
            <a:r>
              <a:rPr lang="en-US" altLang="zh-TW" dirty="0" smtClean="0"/>
              <a:t>107</a:t>
            </a:r>
            <a:r>
              <a:rPr lang="zh-TW" altLang="en-US" dirty="0" smtClean="0"/>
              <a:t>學年度特殊教育教師專業成長社群</a:t>
            </a:r>
            <a:endParaRPr lang="zh-TW" altLang="en-US" dirty="0"/>
          </a:p>
        </p:txBody>
      </p:sp>
      <p:sp>
        <p:nvSpPr>
          <p:cNvPr id="3" name="副標題 2"/>
          <p:cNvSpPr>
            <a:spLocks noGrp="1"/>
          </p:cNvSpPr>
          <p:nvPr>
            <p:ph type="subTitle" idx="1"/>
          </p:nvPr>
        </p:nvSpPr>
        <p:spPr/>
        <p:txBody>
          <a:bodyPr>
            <a:normAutofit fontScale="92500" lnSpcReduction="10000"/>
          </a:bodyPr>
          <a:lstStyle/>
          <a:p>
            <a:r>
              <a:rPr lang="zh-TW" altLang="en-US" dirty="0" smtClean="0">
                <a:solidFill>
                  <a:srgbClr val="7030A0"/>
                </a:solidFill>
              </a:rPr>
              <a:t>十二年國教新課綱之校訂特需課程規劃及特殊教育領域教材教法精進研習成果</a:t>
            </a:r>
            <a:r>
              <a:rPr lang="zh-TW" altLang="en-US" dirty="0" smtClean="0">
                <a:solidFill>
                  <a:srgbClr val="7030A0"/>
                </a:solidFill>
              </a:rPr>
              <a:t>分享</a:t>
            </a:r>
            <a:endParaRPr lang="en-US" altLang="zh-TW" dirty="0" smtClean="0">
              <a:solidFill>
                <a:srgbClr val="7030A0"/>
              </a:solidFill>
            </a:endParaRPr>
          </a:p>
          <a:p>
            <a:r>
              <a:rPr lang="en-US" altLang="zh-TW" dirty="0" smtClean="0">
                <a:solidFill>
                  <a:srgbClr val="7030A0"/>
                </a:solidFill>
              </a:rPr>
              <a:t>108.11.2</a:t>
            </a:r>
            <a:endParaRPr lang="zh-TW" altLang="en-US" dirty="0">
              <a:solidFill>
                <a:srgbClr val="7030A0"/>
              </a:solidFill>
            </a:endParaRPr>
          </a:p>
        </p:txBody>
      </p:sp>
    </p:spTree>
    <p:extLst>
      <p:ext uri="{BB962C8B-B14F-4D97-AF65-F5344CB8AC3E}">
        <p14:creationId xmlns:p14="http://schemas.microsoft.com/office/powerpoint/2010/main" val="129269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研習活動說明</a:t>
            </a:r>
            <a:r>
              <a:rPr lang="en-US" altLang="zh-TW" dirty="0" smtClean="0"/>
              <a:t>-</a:t>
            </a:r>
            <a:r>
              <a:rPr lang="zh-TW" altLang="en-US" dirty="0" smtClean="0"/>
              <a:t>評估與修正</a:t>
            </a:r>
            <a:endParaRPr lang="zh-TW" alt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4857" t="14430" r="34491" b="11610"/>
          <a:stretch>
            <a:fillRect/>
          </a:stretch>
        </p:blipFill>
        <p:spPr bwMode="auto">
          <a:xfrm>
            <a:off x="2904675" y="1481138"/>
            <a:ext cx="3334650"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541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p:txBody>
          <a:bodyPr/>
          <a:lstStyle/>
          <a:p>
            <a:r>
              <a:rPr lang="zh-TW" altLang="en-US" dirty="0"/>
              <a:t>研習活動說明</a:t>
            </a:r>
            <a:r>
              <a:rPr lang="en-US" altLang="zh-TW" dirty="0" smtClean="0"/>
              <a:t>-</a:t>
            </a:r>
            <a:r>
              <a:rPr lang="zh-TW" altLang="en-US" dirty="0"/>
              <a:t>實務應用</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l="44490" t="20111" r="37396" b="16167"/>
          <a:stretch>
            <a:fillRect/>
          </a:stretch>
        </p:blipFill>
        <p:spPr bwMode="auto">
          <a:xfrm>
            <a:off x="3377902" y="1484784"/>
            <a:ext cx="2233399" cy="4526837"/>
          </a:xfrm>
          <a:prstGeom prst="rect">
            <a:avLst/>
          </a:prstGeom>
          <a:noFill/>
          <a:extLst>
            <a:ext uri="{909E8E84-426E-40DD-AFC4-6F175D3DCCD1}">
              <a14:hiddenFill xmlns:a14="http://schemas.microsoft.com/office/drawing/2010/main">
                <a:solidFill>
                  <a:srgbClr val="FFFFFF"/>
                </a:solidFill>
              </a14:hiddenFill>
            </a:ext>
          </a:extLst>
        </p:spPr>
      </p:pic>
      <p:sp>
        <p:nvSpPr>
          <p:cNvPr id="5" name="笑臉 4"/>
          <p:cNvSpPr/>
          <p:nvPr/>
        </p:nvSpPr>
        <p:spPr>
          <a:xfrm>
            <a:off x="4572000" y="1844824"/>
            <a:ext cx="216024"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笑臉 5"/>
          <p:cNvSpPr/>
          <p:nvPr/>
        </p:nvSpPr>
        <p:spPr>
          <a:xfrm>
            <a:off x="4930870" y="1844824"/>
            <a:ext cx="216024"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笑臉 6"/>
          <p:cNvSpPr/>
          <p:nvPr/>
        </p:nvSpPr>
        <p:spPr>
          <a:xfrm>
            <a:off x="3959932" y="3717032"/>
            <a:ext cx="216024"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笑臉 7"/>
          <p:cNvSpPr/>
          <p:nvPr/>
        </p:nvSpPr>
        <p:spPr>
          <a:xfrm>
            <a:off x="4067944" y="5085184"/>
            <a:ext cx="216024"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笑臉 8"/>
          <p:cNvSpPr/>
          <p:nvPr/>
        </p:nvSpPr>
        <p:spPr>
          <a:xfrm>
            <a:off x="4930025" y="3459426"/>
            <a:ext cx="216024"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笑臉 10"/>
          <p:cNvSpPr/>
          <p:nvPr/>
        </p:nvSpPr>
        <p:spPr>
          <a:xfrm>
            <a:off x="4940424" y="5085184"/>
            <a:ext cx="216024"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17317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教學影片</a:t>
            </a:r>
            <a:endParaRPr lang="zh-TW" altLang="en-US" dirty="0"/>
          </a:p>
        </p:txBody>
      </p:sp>
    </p:spTree>
    <p:extLst>
      <p:ext uri="{BB962C8B-B14F-4D97-AF65-F5344CB8AC3E}">
        <p14:creationId xmlns:p14="http://schemas.microsoft.com/office/powerpoint/2010/main" val="1548738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成果展示</a:t>
            </a:r>
            <a:endParaRPr lang="zh-TW" altLang="en-US" dirty="0"/>
          </a:p>
        </p:txBody>
      </p:sp>
    </p:spTree>
    <p:extLst>
      <p:ext uri="{BB962C8B-B14F-4D97-AF65-F5344CB8AC3E}">
        <p14:creationId xmlns:p14="http://schemas.microsoft.com/office/powerpoint/2010/main" val="1090661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smtClean="0"/>
              <a:t>本校國小及學前之特殊教育班級服務超過百位學生，特殊需求孩子的類別及程度皆有很大差異。</a:t>
            </a:r>
            <a:endParaRPr lang="en-US" altLang="zh-TW" dirty="0" smtClean="0"/>
          </a:p>
          <a:p>
            <a:r>
              <a:rPr lang="zh-TW" altLang="en-US" dirty="0" smtClean="0"/>
              <a:t>增進特殊教育教師專業知能</a:t>
            </a:r>
            <a:r>
              <a:rPr lang="en-US" altLang="zh-TW" dirty="0" smtClean="0"/>
              <a:t>:</a:t>
            </a:r>
            <a:r>
              <a:rPr lang="zh-TW" altLang="en-US" dirty="0" smtClean="0"/>
              <a:t>增進</a:t>
            </a:r>
            <a:r>
              <a:rPr lang="zh-TW" altLang="en-US" dirty="0" smtClean="0"/>
              <a:t>教學應用之策略或輔助教學</a:t>
            </a:r>
            <a:r>
              <a:rPr lang="zh-TW" altLang="en-US" dirty="0" smtClean="0"/>
              <a:t>。</a:t>
            </a:r>
          </a:p>
          <a:p>
            <a:r>
              <a:rPr lang="zh-TW" altLang="en-US" dirty="0" smtClean="0"/>
              <a:t>提升特殊需求孩子的學習效能。</a:t>
            </a:r>
          </a:p>
          <a:p>
            <a:endParaRPr lang="zh-TW" altLang="en-US" dirty="0"/>
          </a:p>
        </p:txBody>
      </p:sp>
      <p:sp>
        <p:nvSpPr>
          <p:cNvPr id="2" name="標題 1"/>
          <p:cNvSpPr>
            <a:spLocks noGrp="1"/>
          </p:cNvSpPr>
          <p:nvPr>
            <p:ph type="title"/>
          </p:nvPr>
        </p:nvSpPr>
        <p:spPr/>
        <p:txBody>
          <a:bodyPr/>
          <a:lstStyle/>
          <a:p>
            <a:r>
              <a:rPr lang="zh-TW" altLang="en-US" dirty="0"/>
              <a:t>前言</a:t>
            </a:r>
          </a:p>
        </p:txBody>
      </p:sp>
    </p:spTree>
    <p:extLst>
      <p:ext uri="{BB962C8B-B14F-4D97-AF65-F5344CB8AC3E}">
        <p14:creationId xmlns:p14="http://schemas.microsoft.com/office/powerpoint/2010/main" val="2924300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smtClean="0"/>
              <a:t>個案</a:t>
            </a:r>
            <a:r>
              <a:rPr lang="en-US" altLang="zh-TW" dirty="0" smtClean="0"/>
              <a:t>:</a:t>
            </a:r>
            <a:r>
              <a:rPr lang="zh-TW" altLang="en-US" dirty="0" smtClean="0"/>
              <a:t>以自閉症為例</a:t>
            </a:r>
            <a:endParaRPr lang="en-US" altLang="zh-TW" dirty="0" smtClean="0"/>
          </a:p>
          <a:p>
            <a:r>
              <a:rPr lang="zh-TW" altLang="en-US" dirty="0"/>
              <a:t>解決</a:t>
            </a:r>
            <a:r>
              <a:rPr lang="zh-TW" altLang="en-US" dirty="0" smtClean="0"/>
              <a:t>問題</a:t>
            </a:r>
            <a:r>
              <a:rPr lang="en-US" altLang="zh-TW" dirty="0" smtClean="0"/>
              <a:t>:</a:t>
            </a:r>
            <a:r>
              <a:rPr lang="zh-TW" altLang="en-US" dirty="0" smtClean="0"/>
              <a:t>注意力不佳影響學習及情緒問題</a:t>
            </a:r>
            <a:endParaRPr lang="en-US" altLang="zh-TW" dirty="0" smtClean="0"/>
          </a:p>
          <a:p>
            <a:r>
              <a:rPr lang="zh-TW" altLang="en-US" dirty="0"/>
              <a:t>解決方案</a:t>
            </a:r>
            <a:r>
              <a:rPr lang="en-US" altLang="zh-TW" dirty="0" smtClean="0"/>
              <a:t>:</a:t>
            </a:r>
            <a:r>
              <a:rPr lang="zh-TW" altLang="en-US" dirty="0" smtClean="0"/>
              <a:t>利用科技輔具提高學習動機</a:t>
            </a:r>
            <a:r>
              <a:rPr lang="zh-TW" altLang="en-US" dirty="0"/>
              <a:t>、達到</a:t>
            </a:r>
            <a:r>
              <a:rPr lang="zh-TW" altLang="en-US" dirty="0" smtClean="0"/>
              <a:t>成就感非難事。</a:t>
            </a:r>
            <a:endParaRPr lang="en-US" altLang="zh-TW" dirty="0" smtClean="0"/>
          </a:p>
          <a:p>
            <a:r>
              <a:rPr lang="zh-TW" altLang="en-US" dirty="0" smtClean="0"/>
              <a:t>學習效能</a:t>
            </a:r>
            <a:r>
              <a:rPr lang="en-US" altLang="zh-TW" dirty="0" smtClean="0"/>
              <a:t>:</a:t>
            </a:r>
            <a:r>
              <a:rPr lang="zh-TW" altLang="en-US" dirty="0"/>
              <a:t>溝通</a:t>
            </a:r>
            <a:r>
              <a:rPr lang="zh-TW" altLang="en-US" dirty="0" smtClean="0"/>
              <a:t>、認知、情緒、動作</a:t>
            </a:r>
            <a:endParaRPr lang="en-US" altLang="zh-TW" dirty="0" smtClean="0"/>
          </a:p>
          <a:p>
            <a:endParaRPr lang="en-US" altLang="zh-TW" dirty="0" smtClean="0"/>
          </a:p>
          <a:p>
            <a:endParaRPr lang="en-US" altLang="zh-TW" dirty="0" smtClean="0"/>
          </a:p>
          <a:p>
            <a:endParaRPr lang="zh-TW" altLang="en-US" dirty="0"/>
          </a:p>
        </p:txBody>
      </p:sp>
      <p:sp>
        <p:nvSpPr>
          <p:cNvPr id="2" name="標題 1"/>
          <p:cNvSpPr>
            <a:spLocks noGrp="1"/>
          </p:cNvSpPr>
          <p:nvPr>
            <p:ph type="title"/>
          </p:nvPr>
        </p:nvSpPr>
        <p:spPr/>
        <p:txBody>
          <a:bodyPr/>
          <a:lstStyle/>
          <a:p>
            <a:r>
              <a:rPr lang="zh-TW" altLang="en-US" dirty="0" smtClean="0"/>
              <a:t>研習進展</a:t>
            </a:r>
            <a:endParaRPr lang="zh-TW" altLang="en-US" dirty="0"/>
          </a:p>
        </p:txBody>
      </p:sp>
    </p:spTree>
    <p:extLst>
      <p:ext uri="{BB962C8B-B14F-4D97-AF65-F5344CB8AC3E}">
        <p14:creationId xmlns:p14="http://schemas.microsoft.com/office/powerpoint/2010/main" val="4289919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rotWithShape="1">
          <a:blip r:embed="rId2">
            <a:extLst>
              <a:ext uri="{28A0092B-C50C-407E-A947-70E740481C1C}">
                <a14:useLocalDpi xmlns:a14="http://schemas.microsoft.com/office/drawing/2010/main" val="0"/>
              </a:ext>
            </a:extLst>
          </a:blip>
          <a:srcRect l="22617" t="19097" r="22509" b="13943"/>
          <a:stretch/>
        </p:blipFill>
        <p:spPr>
          <a:xfrm>
            <a:off x="1259632" y="1600200"/>
            <a:ext cx="6593858" cy="4525963"/>
          </a:xfrm>
        </p:spPr>
      </p:pic>
      <p:sp>
        <p:nvSpPr>
          <p:cNvPr id="2" name="標題 1"/>
          <p:cNvSpPr>
            <a:spLocks noGrp="1"/>
          </p:cNvSpPr>
          <p:nvPr>
            <p:ph type="title"/>
          </p:nvPr>
        </p:nvSpPr>
        <p:spPr/>
        <p:txBody>
          <a:bodyPr/>
          <a:lstStyle/>
          <a:p>
            <a:r>
              <a:rPr lang="zh-TW" altLang="en-US" dirty="0" smtClean="0"/>
              <a:t>研習活動說明</a:t>
            </a:r>
            <a:r>
              <a:rPr lang="en-US" altLang="zh-TW" dirty="0" smtClean="0"/>
              <a:t>-</a:t>
            </a:r>
            <a:r>
              <a:rPr lang="zh-TW" altLang="en-US" dirty="0" smtClean="0"/>
              <a:t>專業知能</a:t>
            </a:r>
            <a:endParaRPr lang="zh-TW" altLang="en-US" dirty="0"/>
          </a:p>
        </p:txBody>
      </p:sp>
    </p:spTree>
    <p:extLst>
      <p:ext uri="{BB962C8B-B14F-4D97-AF65-F5344CB8AC3E}">
        <p14:creationId xmlns:p14="http://schemas.microsoft.com/office/powerpoint/2010/main" val="740420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研習活動說明</a:t>
            </a:r>
            <a:r>
              <a:rPr lang="en-US" altLang="zh-TW" dirty="0"/>
              <a:t>-</a:t>
            </a:r>
            <a:r>
              <a:rPr lang="zh-TW" altLang="en-US" dirty="0"/>
              <a:t>專業技能</a:t>
            </a:r>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1774" t="24228" r="21887" b="10930"/>
          <a:stretch>
            <a:fillRect/>
          </a:stretch>
        </p:blipFill>
        <p:spPr bwMode="auto">
          <a:xfrm>
            <a:off x="1076486" y="1481138"/>
            <a:ext cx="6991028"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779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研習活動說明</a:t>
            </a:r>
            <a:r>
              <a:rPr lang="en-US" altLang="zh-TW" dirty="0"/>
              <a:t>-</a:t>
            </a:r>
            <a:r>
              <a:rPr lang="zh-TW" altLang="en-US" dirty="0"/>
              <a:t>專業技能</a:t>
            </a:r>
          </a:p>
        </p:txBody>
      </p:sp>
      <p:pic>
        <p:nvPicPr>
          <p:cNvPr id="4"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1887" t="13914" r="21307" b="11856"/>
          <a:stretch>
            <a:fillRect/>
          </a:stretch>
        </p:blipFill>
        <p:spPr bwMode="auto">
          <a:xfrm>
            <a:off x="1493259" y="1481138"/>
            <a:ext cx="6157481"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95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研習活動說明</a:t>
            </a:r>
            <a:r>
              <a:rPr lang="en-US" altLang="zh-TW" dirty="0"/>
              <a:t>-</a:t>
            </a:r>
            <a:r>
              <a:rPr lang="zh-TW" altLang="en-US" dirty="0"/>
              <a:t>專業技能</a:t>
            </a:r>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4129" t="13669" r="34779" b="11874"/>
          <a:stretch>
            <a:fillRect/>
          </a:stretch>
        </p:blipFill>
        <p:spPr bwMode="auto">
          <a:xfrm>
            <a:off x="2892030" y="1481138"/>
            <a:ext cx="3359939"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840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研習活動說明</a:t>
            </a:r>
            <a:r>
              <a:rPr lang="en-US" altLang="zh-TW" dirty="0" smtClean="0"/>
              <a:t>-</a:t>
            </a:r>
            <a:r>
              <a:rPr lang="zh-TW" altLang="en-US" dirty="0"/>
              <a:t>軟體應用</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8128" t="14183" r="21307" b="22618"/>
          <a:stretch>
            <a:fillRect/>
          </a:stretch>
        </p:blipFill>
        <p:spPr bwMode="auto">
          <a:xfrm>
            <a:off x="1353169" y="1481138"/>
            <a:ext cx="6437662"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787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研習活動說明</a:t>
            </a:r>
            <a:r>
              <a:rPr lang="en-US" altLang="zh-TW" dirty="0" smtClean="0"/>
              <a:t>-</a:t>
            </a:r>
            <a:r>
              <a:rPr lang="zh-TW" altLang="en-US" dirty="0"/>
              <a:t>組裝</a:t>
            </a:r>
            <a:r>
              <a:rPr lang="zh-TW" altLang="en-US" dirty="0" smtClean="0"/>
              <a:t>測試</a:t>
            </a:r>
            <a:endParaRPr lang="zh-TW" altLang="en-US" dirty="0"/>
          </a:p>
        </p:txBody>
      </p:sp>
      <p:pic>
        <p:nvPicPr>
          <p:cNvPr id="4" name="圖片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3623" t="14430" r="34352" b="11713"/>
          <a:stretch>
            <a:fillRect/>
          </a:stretch>
        </p:blipFill>
        <p:spPr bwMode="auto">
          <a:xfrm>
            <a:off x="2827561" y="1481138"/>
            <a:ext cx="3488878" cy="4525962"/>
          </a:xfrm>
          <a:prstGeom prst="rect">
            <a:avLst/>
          </a:prstGeom>
          <a:noFill/>
          <a:extLst>
            <a:ext uri="{909E8E84-426E-40DD-AFC4-6F175D3DCCD1}">
              <a14:hiddenFill xmlns:a14="http://schemas.microsoft.com/office/drawing/2010/main">
                <a:solidFill>
                  <a:srgbClr val="FFFFFF"/>
                </a:solidFill>
              </a14:hiddenFill>
            </a:ext>
          </a:extLst>
        </p:spPr>
      </p:pic>
      <p:sp>
        <p:nvSpPr>
          <p:cNvPr id="5" name="笑臉 4"/>
          <p:cNvSpPr/>
          <p:nvPr/>
        </p:nvSpPr>
        <p:spPr>
          <a:xfrm>
            <a:off x="5436096" y="2996952"/>
            <a:ext cx="288032" cy="50405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169925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匯合">
  <a:themeElements>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匯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匯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86</TotalTime>
  <Words>190</Words>
  <Application>Microsoft Office PowerPoint</Application>
  <PresentationFormat>如螢幕大小 (4:3)</PresentationFormat>
  <Paragraphs>23</Paragraphs>
  <Slides>13</Slides>
  <Notes>0</Notes>
  <HiddenSlides>0</HiddenSlides>
  <MMClips>0</MMClips>
  <ScaleCrop>false</ScaleCrop>
  <HeadingPairs>
    <vt:vector size="4" baseType="variant">
      <vt:variant>
        <vt:lpstr>佈景主題</vt:lpstr>
      </vt:variant>
      <vt:variant>
        <vt:i4>1</vt:i4>
      </vt:variant>
      <vt:variant>
        <vt:lpstr>投影片標題</vt:lpstr>
      </vt:variant>
      <vt:variant>
        <vt:i4>13</vt:i4>
      </vt:variant>
    </vt:vector>
  </HeadingPairs>
  <TitlesOfParts>
    <vt:vector size="14" baseType="lpstr">
      <vt:lpstr>匯合</vt:lpstr>
      <vt:lpstr>高雄市岡山區兆湘國小107學年度特殊教育教師專業成長社群</vt:lpstr>
      <vt:lpstr>前言</vt:lpstr>
      <vt:lpstr>研習進展</vt:lpstr>
      <vt:lpstr>研習活動說明-專業知能</vt:lpstr>
      <vt:lpstr>研習活動說明-專業技能</vt:lpstr>
      <vt:lpstr>研習活動說明-專業技能</vt:lpstr>
      <vt:lpstr>研習活動說明-專業技能</vt:lpstr>
      <vt:lpstr>研習活動說明-軟體應用</vt:lpstr>
      <vt:lpstr>研習活動說明-組裝測試</vt:lpstr>
      <vt:lpstr>研習活動說明-評估與修正</vt:lpstr>
      <vt:lpstr>研習活動說明-實務應用</vt:lpstr>
      <vt:lpstr>教學影片</vt:lpstr>
      <vt:lpstr>成果展示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高雄市岡山區兆湘國小107學年度特殊教育教師專業成長社群</dc:title>
  <dc:creator>user</dc:creator>
  <cp:lastModifiedBy>user</cp:lastModifiedBy>
  <cp:revision>7</cp:revision>
  <dcterms:created xsi:type="dcterms:W3CDTF">2019-10-28T06:47:13Z</dcterms:created>
  <dcterms:modified xsi:type="dcterms:W3CDTF">2019-10-28T08:13:31Z</dcterms:modified>
</cp:coreProperties>
</file>