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4"/>
  </p:notesMasterIdLst>
  <p:handoutMasterIdLst>
    <p:handoutMasterId r:id="rId25"/>
  </p:handoutMasterIdLst>
  <p:sldIdLst>
    <p:sldId id="256" r:id="rId2"/>
    <p:sldId id="258" r:id="rId3"/>
    <p:sldId id="257" r:id="rId4"/>
    <p:sldId id="259" r:id="rId5"/>
    <p:sldId id="273"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82" r:id="rId19"/>
    <p:sldId id="281" r:id="rId20"/>
    <p:sldId id="272" r:id="rId21"/>
    <p:sldId id="274" r:id="rId22"/>
    <p:sldId id="275" r:id="rId23"/>
  </p:sldIdLst>
  <p:sldSz cx="9144000" cy="6858000" type="screen4x3"/>
  <p:notesSz cx="6807200" cy="99393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7" d="100"/>
          <a:sy n="67" d="100"/>
        </p:scale>
        <p:origin x="-145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endParaRPr lang="zh-TW" altLang="en-US"/>
          </a:p>
        </p:txBody>
      </p:sp>
      <p:sp>
        <p:nvSpPr>
          <p:cNvPr id="4" name="頁尾版面配置區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1506C8C3-93AB-4821-B738-C40C5971E46B}" type="slidenum">
              <a:rPr lang="zh-TW" altLang="en-US" smtClean="0"/>
              <a:t>‹#›</a:t>
            </a:fld>
            <a:endParaRPr lang="zh-TW" altLang="en-US"/>
          </a:p>
        </p:txBody>
      </p:sp>
    </p:spTree>
    <p:extLst>
      <p:ext uri="{BB962C8B-B14F-4D97-AF65-F5344CB8AC3E}">
        <p14:creationId xmlns:p14="http://schemas.microsoft.com/office/powerpoint/2010/main" val="194165483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endParaRPr lang="zh-TW" altLang="en-US"/>
          </a:p>
        </p:txBody>
      </p:sp>
      <p:sp>
        <p:nvSpPr>
          <p:cNvPr id="4" name="投影片圖像版面配置區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C1981177-1F34-4A04-8AC9-500F95981B8B}" type="slidenum">
              <a:rPr lang="zh-TW" altLang="en-US" smtClean="0"/>
              <a:t>‹#›</a:t>
            </a:fld>
            <a:endParaRPr lang="zh-TW" altLang="en-US"/>
          </a:p>
        </p:txBody>
      </p:sp>
    </p:spTree>
    <p:extLst>
      <p:ext uri="{BB962C8B-B14F-4D97-AF65-F5344CB8AC3E}">
        <p14:creationId xmlns:p14="http://schemas.microsoft.com/office/powerpoint/2010/main" val="1071952286"/>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C1981177-1F34-4A04-8AC9-500F95981B8B}" type="slidenum">
              <a:rPr lang="zh-TW" altLang="en-US" smtClean="0"/>
              <a:t>21</a:t>
            </a:fld>
            <a:endParaRPr lang="zh-TW" altLang="en-US"/>
          </a:p>
        </p:txBody>
      </p:sp>
      <p:sp>
        <p:nvSpPr>
          <p:cNvPr id="5" name="日期版面配置區 4"/>
          <p:cNvSpPr>
            <a:spLocks noGrp="1"/>
          </p:cNvSpPr>
          <p:nvPr>
            <p:ph type="dt" idx="11"/>
          </p:nvPr>
        </p:nvSpPr>
        <p:spPr/>
        <p:txBody>
          <a:bodyPr/>
          <a:lstStyle/>
          <a:p>
            <a:endParaRPr lang="zh-TW" altLang="en-US"/>
          </a:p>
        </p:txBody>
      </p:sp>
    </p:spTree>
    <p:extLst>
      <p:ext uri="{BB962C8B-B14F-4D97-AF65-F5344CB8AC3E}">
        <p14:creationId xmlns:p14="http://schemas.microsoft.com/office/powerpoint/2010/main" val="9592680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56B7F3AB-C920-419B-9DAB-9A03BD69FC44}" type="datetimeFigureOut">
              <a:rPr lang="zh-TW" altLang="en-US" smtClean="0"/>
              <a:t>2019/6/11</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95505962-528E-4232-A259-8B8FC6B804E0}" type="slidenum">
              <a:rPr lang="zh-TW" altLang="en-US" smtClean="0"/>
              <a:t>‹#›</a:t>
            </a:fld>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6B7F3AB-C920-419B-9DAB-9A03BD69FC44}" type="datetimeFigureOut">
              <a:rPr lang="zh-TW" altLang="en-US" smtClean="0"/>
              <a:t>2019/6/11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5505962-528E-4232-A259-8B8FC6B804E0}" type="slidenum">
              <a:rPr lang="zh-TW" altLang="en-US" smtClean="0"/>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56B7F3AB-C920-419B-9DAB-9A03BD69FC44}" type="datetimeFigureOut">
              <a:rPr lang="zh-TW" altLang="en-US" smtClean="0"/>
              <a:t>2019/6/11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5505962-528E-4232-A259-8B8FC6B804E0}" type="slidenum">
              <a:rPr lang="zh-TW" altLang="en-US" smtClean="0"/>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56B7F3AB-C920-419B-9DAB-9A03BD69FC44}" type="datetimeFigureOut">
              <a:rPr lang="zh-TW" altLang="en-US" smtClean="0"/>
              <a:t>2019/6/11</a:t>
            </a:fld>
            <a:endParaRPr lang="zh-TW" altLang="en-US"/>
          </a:p>
        </p:txBody>
      </p:sp>
      <p:sp>
        <p:nvSpPr>
          <p:cNvPr id="9" name="投影片編號版面配置區 8"/>
          <p:cNvSpPr>
            <a:spLocks noGrp="1"/>
          </p:cNvSpPr>
          <p:nvPr>
            <p:ph type="sldNum" sz="quarter" idx="15"/>
          </p:nvPr>
        </p:nvSpPr>
        <p:spPr/>
        <p:txBody>
          <a:bodyPr rtlCol="0"/>
          <a:lstStyle/>
          <a:p>
            <a:fld id="{95505962-528E-4232-A259-8B8FC6B804E0}" type="slidenum">
              <a:rPr lang="zh-TW" altLang="en-US" smtClean="0"/>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56B7F3AB-C920-419B-9DAB-9A03BD69FC44}" type="datetimeFigureOut">
              <a:rPr lang="zh-TW" altLang="en-US" smtClean="0"/>
              <a:t>2019/6/11</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95505962-528E-4232-A259-8B8FC6B804E0}" type="slidenum">
              <a:rPr lang="zh-TW" altLang="en-US" smtClean="0"/>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56B7F3AB-C920-419B-9DAB-9A03BD69FC44}" type="datetimeFigureOut">
              <a:rPr lang="zh-TW" altLang="en-US" smtClean="0"/>
              <a:t>2019/6/11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5505962-528E-4232-A259-8B8FC6B804E0}" type="slidenum">
              <a:rPr lang="zh-TW" altLang="en-US" smtClean="0"/>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56B7F3AB-C920-419B-9DAB-9A03BD69FC44}" type="datetimeFigureOut">
              <a:rPr lang="zh-TW" altLang="en-US" smtClean="0"/>
              <a:t>2019/6/11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5505962-528E-4232-A259-8B8FC6B804E0}" type="slidenum">
              <a:rPr lang="zh-TW" altLang="en-US" smtClean="0"/>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56B7F3AB-C920-419B-9DAB-9A03BD69FC44}" type="datetimeFigureOut">
              <a:rPr lang="zh-TW" altLang="en-US" smtClean="0"/>
              <a:t>2019/6/11</a:t>
            </a:fld>
            <a:endParaRPr lang="zh-TW" altLang="en-US"/>
          </a:p>
        </p:txBody>
      </p:sp>
      <p:sp>
        <p:nvSpPr>
          <p:cNvPr id="7" name="投影片編號版面配置區 6"/>
          <p:cNvSpPr>
            <a:spLocks noGrp="1"/>
          </p:cNvSpPr>
          <p:nvPr>
            <p:ph type="sldNum" sz="quarter" idx="11"/>
          </p:nvPr>
        </p:nvSpPr>
        <p:spPr/>
        <p:txBody>
          <a:bodyPr rtlCol="0"/>
          <a:lstStyle/>
          <a:p>
            <a:fld id="{95505962-528E-4232-A259-8B8FC6B804E0}" type="slidenum">
              <a:rPr lang="zh-TW" altLang="en-US" smtClean="0"/>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56B7F3AB-C920-419B-9DAB-9A03BD69FC44}" type="datetimeFigureOut">
              <a:rPr lang="zh-TW" altLang="en-US" smtClean="0"/>
              <a:t>2019/6/11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5505962-528E-4232-A259-8B8FC6B804E0}" type="slidenum">
              <a:rPr lang="zh-TW" altLang="en-US" smtClean="0"/>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56B7F3AB-C920-419B-9DAB-9A03BD69FC44}" type="datetimeFigureOut">
              <a:rPr lang="zh-TW" altLang="en-US" smtClean="0"/>
              <a:t>2019/6/11</a:t>
            </a:fld>
            <a:endParaRPr lang="zh-TW" altLang="en-US"/>
          </a:p>
        </p:txBody>
      </p:sp>
      <p:sp>
        <p:nvSpPr>
          <p:cNvPr id="22" name="投影片編號版面配置區 21"/>
          <p:cNvSpPr>
            <a:spLocks noGrp="1"/>
          </p:cNvSpPr>
          <p:nvPr>
            <p:ph type="sldNum" sz="quarter" idx="15"/>
          </p:nvPr>
        </p:nvSpPr>
        <p:spPr/>
        <p:txBody>
          <a:bodyPr rtlCol="0"/>
          <a:lstStyle/>
          <a:p>
            <a:fld id="{95505962-528E-4232-A259-8B8FC6B804E0}" type="slidenum">
              <a:rPr lang="zh-TW" altLang="en-US" smtClean="0"/>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56B7F3AB-C920-419B-9DAB-9A03BD69FC44}" type="datetimeFigureOut">
              <a:rPr lang="zh-TW" altLang="en-US" smtClean="0"/>
              <a:t>2019/6/11</a:t>
            </a:fld>
            <a:endParaRPr lang="zh-TW" altLang="en-US"/>
          </a:p>
        </p:txBody>
      </p:sp>
      <p:sp>
        <p:nvSpPr>
          <p:cNvPr id="18" name="投影片編號版面配置區 17"/>
          <p:cNvSpPr>
            <a:spLocks noGrp="1"/>
          </p:cNvSpPr>
          <p:nvPr>
            <p:ph type="sldNum" sz="quarter" idx="11"/>
          </p:nvPr>
        </p:nvSpPr>
        <p:spPr/>
        <p:txBody>
          <a:bodyPr rtlCol="0"/>
          <a:lstStyle/>
          <a:p>
            <a:fld id="{95505962-528E-4232-A259-8B8FC6B804E0}" type="slidenum">
              <a:rPr lang="zh-TW" altLang="en-US" smtClean="0"/>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6B7F3AB-C920-419B-9DAB-9A03BD69FC44}" type="datetimeFigureOut">
              <a:rPr lang="zh-TW" altLang="en-US" smtClean="0"/>
              <a:t>2019/6/11</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95505962-528E-4232-A259-8B8FC6B804E0}" type="slidenum">
              <a:rPr lang="zh-TW" altLang="en-US" smtClean="0"/>
              <a:t>‹#›</a:t>
            </a:fld>
            <a:endParaRPr lang="zh-TW"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8.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p:txBody>
          <a:bodyPr>
            <a:noAutofit/>
          </a:bodyPr>
          <a:lstStyle/>
          <a:p>
            <a:r>
              <a:rPr lang="zh-TW" altLang="zh-TW" sz="4000" dirty="0" smtClean="0">
                <a:solidFill>
                  <a:srgbClr val="FFC000"/>
                </a:solidFill>
              </a:rPr>
              <a:t>十二年國教特殊教育的</a:t>
            </a:r>
            <a:r>
              <a:rPr lang="zh-TW" altLang="en-US" sz="4000" dirty="0" smtClean="0">
                <a:solidFill>
                  <a:srgbClr val="FFC000"/>
                </a:solidFill>
              </a:rPr>
              <a:t>-</a:t>
            </a:r>
            <a:r>
              <a:rPr lang="en-US" altLang="zh-TW" sz="4000" dirty="0" smtClean="0">
                <a:solidFill>
                  <a:srgbClr val="FFC000"/>
                </a:solidFill>
              </a:rPr>
              <a:t>-- </a:t>
            </a:r>
            <a:br>
              <a:rPr lang="en-US" altLang="zh-TW" sz="4000" dirty="0" smtClean="0">
                <a:solidFill>
                  <a:srgbClr val="FFC000"/>
                </a:solidFill>
              </a:rPr>
            </a:br>
            <a:r>
              <a:rPr lang="zh-TW" altLang="en-US" sz="4000" dirty="0" smtClean="0">
                <a:solidFill>
                  <a:srgbClr val="FFC000"/>
                </a:solidFill>
              </a:rPr>
              <a:t/>
            </a:r>
            <a:br>
              <a:rPr lang="zh-TW" altLang="en-US" sz="4000" dirty="0" smtClean="0">
                <a:solidFill>
                  <a:srgbClr val="FFC000"/>
                </a:solidFill>
              </a:rPr>
            </a:br>
            <a:endParaRPr lang="zh-TW" altLang="en-US" sz="4000" dirty="0"/>
          </a:p>
        </p:txBody>
      </p:sp>
      <p:sp>
        <p:nvSpPr>
          <p:cNvPr id="3" name="副標題 2"/>
          <p:cNvSpPr>
            <a:spLocks noGrp="1"/>
          </p:cNvSpPr>
          <p:nvPr>
            <p:ph type="subTitle" idx="1"/>
          </p:nvPr>
        </p:nvSpPr>
        <p:spPr/>
        <p:txBody>
          <a:bodyPr>
            <a:normAutofit/>
          </a:bodyPr>
          <a:lstStyle/>
          <a:p>
            <a:r>
              <a:rPr lang="zh-TW" altLang="zh-TW" sz="4800" dirty="0" smtClean="0">
                <a:solidFill>
                  <a:srgbClr val="FFC000"/>
                </a:solidFill>
              </a:rPr>
              <a:t>課程與教學</a:t>
            </a:r>
            <a:r>
              <a:rPr lang="en-US" altLang="zh-TW" sz="4800" dirty="0" smtClean="0">
                <a:solidFill>
                  <a:srgbClr val="FFC000"/>
                </a:solidFill>
              </a:rPr>
              <a:t>2</a:t>
            </a:r>
            <a:endParaRPr lang="zh-TW" altLang="en-US" sz="4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國中小資源班課程與教學的現況分析</a:t>
            </a:r>
            <a:endParaRPr lang="zh-TW" altLang="en-US" dirty="0"/>
          </a:p>
        </p:txBody>
      </p:sp>
      <p:sp>
        <p:nvSpPr>
          <p:cNvPr id="3" name="內容版面配置區 2"/>
          <p:cNvSpPr>
            <a:spLocks noGrp="1"/>
          </p:cNvSpPr>
          <p:nvPr>
            <p:ph sz="quarter" idx="1"/>
          </p:nvPr>
        </p:nvSpPr>
        <p:spPr/>
        <p:txBody>
          <a:bodyPr/>
          <a:lstStyle/>
          <a:p>
            <a:r>
              <a:rPr lang="zh-TW" altLang="zh-TW" dirty="0" smtClean="0"/>
              <a:t>忽略</a:t>
            </a:r>
            <a:r>
              <a:rPr lang="zh-TW" altLang="en-US" dirty="0" smtClean="0"/>
              <a:t>特殊教育</a:t>
            </a:r>
            <a:r>
              <a:rPr lang="zh-TW" altLang="zh-TW" dirty="0" smtClean="0"/>
              <a:t>需提供</a:t>
            </a:r>
            <a:r>
              <a:rPr lang="zh-TW" altLang="en-US" dirty="0" smtClean="0"/>
              <a:t>的為</a:t>
            </a:r>
            <a:r>
              <a:rPr lang="zh-TW" altLang="zh-TW" b="1" dirty="0" smtClean="0">
                <a:solidFill>
                  <a:srgbClr val="FF0000"/>
                </a:solidFill>
              </a:rPr>
              <a:t>協助普教教師教導在該學習領域中有困難的特殊需求學生時所缺乏之特殊教育知能或相關支援與服務</a:t>
            </a:r>
            <a:r>
              <a:rPr lang="zh-TW" altLang="zh-TW" dirty="0" smtClean="0"/>
              <a:t>，以及這些學生真正需要的</a:t>
            </a:r>
            <a:r>
              <a:rPr lang="zh-TW" altLang="zh-TW" b="1" dirty="0" smtClean="0">
                <a:solidFill>
                  <a:srgbClr val="FF0000"/>
                </a:solidFill>
              </a:rPr>
              <a:t>學習策略、社會技巧、情意或輔助科技應用</a:t>
            </a:r>
            <a:r>
              <a:rPr lang="zh-TW" altLang="zh-TW" dirty="0" smtClean="0"/>
              <a:t>等普通教育</a:t>
            </a:r>
            <a:r>
              <a:rPr lang="zh-TW" altLang="en-US" dirty="0" smtClean="0"/>
              <a:t>缺乏</a:t>
            </a:r>
            <a:r>
              <a:rPr lang="zh-TW" altLang="zh-TW" dirty="0" smtClean="0"/>
              <a:t>的課程</a:t>
            </a:r>
            <a:endParaRPr lang="en-US" altLang="zh-TW" dirty="0" smtClean="0"/>
          </a:p>
          <a:p>
            <a:endParaRPr lang="zh-TW" alt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國中小資源班課程與教學的現況分析</a:t>
            </a:r>
            <a:endParaRPr lang="zh-TW" altLang="en-US" dirty="0"/>
          </a:p>
        </p:txBody>
      </p:sp>
      <p:sp>
        <p:nvSpPr>
          <p:cNvPr id="3" name="內容版面配置區 2"/>
          <p:cNvSpPr>
            <a:spLocks noGrp="1"/>
          </p:cNvSpPr>
          <p:nvPr>
            <p:ph sz="quarter" idx="1"/>
          </p:nvPr>
        </p:nvSpPr>
        <p:spPr/>
        <p:txBody>
          <a:bodyPr/>
          <a:lstStyle/>
          <a:p>
            <a:r>
              <a:rPr lang="zh-TW" altLang="en-US" dirty="0" smtClean="0"/>
              <a:t>目前規劃之課程與進行之教學多屬</a:t>
            </a:r>
            <a:r>
              <a:rPr lang="zh-TW" altLang="en-US" b="1" dirty="0" smtClean="0">
                <a:solidFill>
                  <a:srgbClr val="FF0000"/>
                </a:solidFill>
              </a:rPr>
              <a:t>發展性課程的降低水準課程</a:t>
            </a:r>
            <a:r>
              <a:rPr lang="en-US" altLang="zh-TW" dirty="0" smtClean="0"/>
              <a:t>(</a:t>
            </a:r>
            <a:r>
              <a:rPr lang="en-US" altLang="zh-TW" dirty="0" smtClean="0">
                <a:latin typeface="Times New Roman" pitchFamily="18" charset="0"/>
                <a:cs typeface="Times New Roman" pitchFamily="18" charset="0"/>
              </a:rPr>
              <a:t>watered - down curriculum</a:t>
            </a:r>
            <a:r>
              <a:rPr lang="en-US" altLang="zh-TW" dirty="0" smtClean="0"/>
              <a:t>)</a:t>
            </a:r>
            <a:r>
              <a:rPr lang="zh-TW" altLang="en-US" dirty="0" smtClean="0"/>
              <a:t>或</a:t>
            </a:r>
            <a:r>
              <a:rPr lang="zh-TW" altLang="en-US" b="1" dirty="0" smtClean="0">
                <a:solidFill>
                  <a:srgbClr val="FF0000"/>
                </a:solidFill>
              </a:rPr>
              <a:t>僅採減速或減量</a:t>
            </a:r>
            <a:r>
              <a:rPr lang="zh-TW" altLang="en-US" dirty="0" smtClean="0"/>
              <a:t>之課程</a:t>
            </a:r>
            <a:endParaRPr lang="zh-TW" altLang="en-US" dirty="0" smtClean="0">
              <a:solidFill>
                <a:srgbClr val="FF0000"/>
              </a:solidFill>
            </a:endParaRPr>
          </a:p>
          <a:p>
            <a:endParaRPr lang="zh-TW"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2800" b="1" dirty="0" smtClean="0"/>
              <a:t>國中小特教班或特殊教育學校</a:t>
            </a:r>
            <a:r>
              <a:rPr lang="zh-TW" altLang="en-US" sz="2800" b="1" dirty="0" smtClean="0"/>
              <a:t>課程與教學現況分析</a:t>
            </a:r>
            <a:endParaRPr lang="zh-TW" altLang="en-US" dirty="0"/>
          </a:p>
        </p:txBody>
      </p:sp>
      <p:sp>
        <p:nvSpPr>
          <p:cNvPr id="3" name="內容版面配置區 2"/>
          <p:cNvSpPr>
            <a:spLocks noGrp="1"/>
          </p:cNvSpPr>
          <p:nvPr>
            <p:ph sz="quarter" idx="1"/>
          </p:nvPr>
        </p:nvSpPr>
        <p:spPr/>
        <p:txBody>
          <a:bodyPr/>
          <a:lstStyle/>
          <a:p>
            <a:r>
              <a:rPr lang="zh-TW" altLang="en-US" dirty="0" smtClean="0"/>
              <a:t>目前之</a:t>
            </a:r>
            <a:r>
              <a:rPr lang="zh-TW" altLang="zh-TW" b="1" dirty="0" smtClean="0">
                <a:solidFill>
                  <a:srgbClr val="FF0000"/>
                </a:solidFill>
              </a:rPr>
              <a:t>課程及教學與普通學生差異過大</a:t>
            </a:r>
            <a:r>
              <a:rPr lang="zh-TW" altLang="zh-TW" dirty="0" smtClean="0"/>
              <a:t>，造成在安置錯誤時</a:t>
            </a:r>
            <a:r>
              <a:rPr lang="zh-TW" altLang="zh-TW" b="1" dirty="0" smtClean="0">
                <a:solidFill>
                  <a:srgbClr val="FF0000"/>
                </a:solidFill>
              </a:rPr>
              <a:t>無法再重新安置</a:t>
            </a:r>
            <a:r>
              <a:rPr lang="zh-TW" altLang="zh-TW" dirty="0" smtClean="0"/>
              <a:t>的困難，而面臨招不到學生或錯誤安置學生的惡性循環中。</a:t>
            </a:r>
            <a:endParaRPr lang="en-US" altLang="zh-TW" dirty="0" smtClean="0"/>
          </a:p>
          <a:p>
            <a:endParaRPr lang="zh-TW" alt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2800" b="1" dirty="0" smtClean="0"/>
              <a:t>國中小特教班或特殊教育學校</a:t>
            </a:r>
            <a:r>
              <a:rPr lang="zh-TW" altLang="en-US" sz="2800" b="1" dirty="0" smtClean="0"/>
              <a:t>課程與教學現況分析</a:t>
            </a:r>
            <a:endParaRPr lang="zh-TW" altLang="en-US" dirty="0"/>
          </a:p>
        </p:txBody>
      </p:sp>
      <p:sp>
        <p:nvSpPr>
          <p:cNvPr id="3" name="內容版面配置區 2"/>
          <p:cNvSpPr>
            <a:spLocks noGrp="1"/>
          </p:cNvSpPr>
          <p:nvPr>
            <p:ph sz="quarter" idx="1"/>
          </p:nvPr>
        </p:nvSpPr>
        <p:spPr/>
        <p:txBody>
          <a:bodyPr/>
          <a:lstStyle/>
          <a:p>
            <a:r>
              <a:rPr lang="zh-TW" altLang="en-US" dirty="0" smtClean="0"/>
              <a:t>進行</a:t>
            </a:r>
            <a:r>
              <a:rPr lang="zh-TW" altLang="zh-TW" b="1" dirty="0" smtClean="0">
                <a:solidFill>
                  <a:srgbClr val="FF0000"/>
                </a:solidFill>
              </a:rPr>
              <a:t>實用語文、實用數學、休閒教育、社會適應、生活教育與職業訓練等課程及教學</a:t>
            </a:r>
            <a:r>
              <a:rPr lang="zh-TW" altLang="zh-TW" dirty="0" smtClean="0"/>
              <a:t>時，僅以橫向連結進行主題式教學，卻</a:t>
            </a:r>
            <a:r>
              <a:rPr lang="zh-TW" altLang="en-US" b="1" dirty="0" smtClean="0">
                <a:solidFill>
                  <a:srgbClr val="FF0000"/>
                </a:solidFill>
              </a:rPr>
              <a:t>缺乏縱向之連結</a:t>
            </a:r>
            <a:r>
              <a:rPr lang="zh-TW" altLang="en-US" dirty="0" smtClean="0"/>
              <a:t>，故</a:t>
            </a:r>
            <a:r>
              <a:rPr lang="zh-TW" altLang="zh-TW" dirty="0" smtClean="0"/>
              <a:t>無階段之差別，亦無可參考之能力指標，造成每年</a:t>
            </a:r>
            <a:r>
              <a:rPr lang="zh-TW" altLang="en-US" dirty="0" smtClean="0"/>
              <a:t>教學單元相同</a:t>
            </a:r>
            <a:r>
              <a:rPr lang="zh-TW" altLang="zh-TW" dirty="0" smtClean="0"/>
              <a:t>，內容卻無難易與階段之分。</a:t>
            </a:r>
            <a:endParaRPr lang="en-US" altLang="zh-TW" dirty="0" smtClean="0"/>
          </a:p>
          <a:p>
            <a:endParaRPr lang="zh-TW"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2800" b="1" dirty="0" smtClean="0"/>
              <a:t>國中小特教班或特殊教育學校</a:t>
            </a:r>
            <a:r>
              <a:rPr lang="zh-TW" altLang="en-US" sz="2800" b="1" dirty="0" smtClean="0"/>
              <a:t>課程與教學現況分析</a:t>
            </a:r>
            <a:endParaRPr lang="zh-TW" altLang="en-US" dirty="0"/>
          </a:p>
        </p:txBody>
      </p:sp>
      <p:sp>
        <p:nvSpPr>
          <p:cNvPr id="3" name="內容版面配置區 2"/>
          <p:cNvSpPr>
            <a:spLocks noGrp="1"/>
          </p:cNvSpPr>
          <p:nvPr>
            <p:ph sz="quarter" idx="1"/>
          </p:nvPr>
        </p:nvSpPr>
        <p:spPr/>
        <p:txBody>
          <a:bodyPr/>
          <a:lstStyle/>
          <a:p>
            <a:r>
              <a:rPr lang="zh-TW" altLang="en-US" b="1" dirty="0" smtClean="0">
                <a:solidFill>
                  <a:srgbClr val="FF0000"/>
                </a:solidFill>
              </a:rPr>
              <a:t>忽略學生在非上述六大領域之課程需求</a:t>
            </a:r>
            <a:r>
              <a:rPr lang="zh-TW" altLang="en-US" dirty="0" smtClean="0"/>
              <a:t>，如</a:t>
            </a:r>
            <a:r>
              <a:rPr lang="zh-TW" altLang="zh-TW" b="1" dirty="0" smtClean="0">
                <a:solidFill>
                  <a:srgbClr val="FF0000"/>
                </a:solidFill>
              </a:rPr>
              <a:t>多重障礙</a:t>
            </a:r>
            <a:r>
              <a:rPr lang="zh-TW" altLang="zh-TW" dirty="0" smtClean="0"/>
              <a:t>的學生真正需要的</a:t>
            </a:r>
            <a:r>
              <a:rPr lang="zh-TW" altLang="zh-TW" b="1" dirty="0" smtClean="0">
                <a:solidFill>
                  <a:srgbClr val="FF0000"/>
                </a:solidFill>
              </a:rPr>
              <a:t>動作機能訓練與輔助科技應用</a:t>
            </a:r>
            <a:r>
              <a:rPr lang="zh-TW" altLang="zh-TW" dirty="0" smtClean="0"/>
              <a:t>等課程。</a:t>
            </a:r>
            <a:endParaRPr lang="en-US" altLang="zh-TW" dirty="0" smtClean="0"/>
          </a:p>
          <a:p>
            <a:endParaRPr lang="zh-TW"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sz="2800" b="1" dirty="0" smtClean="0"/>
              <a:t>國中小特教班或特殊教育學校</a:t>
            </a:r>
            <a:r>
              <a:rPr lang="zh-TW" altLang="en-US" sz="2800" b="1" dirty="0" smtClean="0"/>
              <a:t>課程與教學現況分析</a:t>
            </a:r>
            <a:endParaRPr lang="zh-TW" altLang="en-US" dirty="0"/>
          </a:p>
        </p:txBody>
      </p:sp>
      <p:sp>
        <p:nvSpPr>
          <p:cNvPr id="3" name="內容版面配置區 2"/>
          <p:cNvSpPr>
            <a:spLocks noGrp="1"/>
          </p:cNvSpPr>
          <p:nvPr>
            <p:ph sz="quarter" idx="1"/>
          </p:nvPr>
        </p:nvSpPr>
        <p:spPr/>
        <p:txBody>
          <a:bodyPr/>
          <a:lstStyle/>
          <a:p>
            <a:r>
              <a:rPr lang="zh-TW" altLang="en-US" dirty="0" smtClean="0"/>
              <a:t>雖仍有部分學生因普通班教師給予的資源有限或無法提供適當之課程調整而有部分學習困難，故需由</a:t>
            </a:r>
            <a:r>
              <a:rPr lang="zh-TW" altLang="en-US" b="1" dirty="0" smtClean="0">
                <a:solidFill>
                  <a:srgbClr val="FF0000"/>
                </a:solidFill>
              </a:rPr>
              <a:t>特教教師提供相關之課程調整知能</a:t>
            </a:r>
            <a:r>
              <a:rPr lang="zh-TW" altLang="en-US" dirty="0" smtClean="0"/>
              <a:t>並協助調整外，並</a:t>
            </a:r>
            <a:r>
              <a:rPr lang="zh-TW" altLang="en-US" b="1" dirty="0" smtClean="0">
                <a:solidFill>
                  <a:srgbClr val="FF0000"/>
                </a:solidFill>
              </a:rPr>
              <a:t>可提供普通班沒有之特殊需求課程</a:t>
            </a:r>
            <a:r>
              <a:rPr lang="zh-TW" altLang="en-US" dirty="0" smtClean="0"/>
              <a:t>。</a:t>
            </a:r>
          </a:p>
          <a:p>
            <a:endParaRPr lang="zh-TW"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歸納整體現況分析之建議</a:t>
            </a:r>
            <a:endParaRPr lang="zh-TW" altLang="en-US" dirty="0"/>
          </a:p>
        </p:txBody>
      </p:sp>
      <p:sp>
        <p:nvSpPr>
          <p:cNvPr id="3" name="內容版面配置區 2"/>
          <p:cNvSpPr>
            <a:spLocks noGrp="1"/>
          </p:cNvSpPr>
          <p:nvPr>
            <p:ph sz="quarter" idx="1"/>
          </p:nvPr>
        </p:nvSpPr>
        <p:spPr/>
        <p:txBody>
          <a:bodyPr/>
          <a:lstStyle/>
          <a:p>
            <a:r>
              <a:rPr lang="zh-TW" altLang="en-US" dirty="0" smtClean="0"/>
              <a:t>無論身心障礙或資優學生的課程之</a:t>
            </a:r>
            <a:r>
              <a:rPr lang="zh-TW" altLang="en-US" b="1" dirty="0" smtClean="0">
                <a:solidFill>
                  <a:srgbClr val="FF0000"/>
                </a:solidFill>
              </a:rPr>
              <a:t>橫向</a:t>
            </a:r>
            <a:r>
              <a:rPr lang="zh-TW" altLang="en-US" dirty="0" smtClean="0"/>
              <a:t>與</a:t>
            </a:r>
            <a:r>
              <a:rPr lang="zh-TW" altLang="en-US" b="1" dirty="0" smtClean="0">
                <a:solidFill>
                  <a:srgbClr val="FF0000"/>
                </a:solidFill>
              </a:rPr>
              <a:t>縱向</a:t>
            </a:r>
            <a:r>
              <a:rPr lang="zh-TW" altLang="en-US" dirty="0" smtClean="0"/>
              <a:t>連結均需要加強</a:t>
            </a:r>
            <a:endParaRPr lang="en-US" altLang="zh-TW" dirty="0" smtClean="0"/>
          </a:p>
          <a:p>
            <a:endParaRPr lang="en-US" altLang="zh-TW" dirty="0" smtClean="0"/>
          </a:p>
          <a:p>
            <a:endParaRPr lang="en-US" altLang="zh-TW" dirty="0" smtClean="0"/>
          </a:p>
          <a:p>
            <a:r>
              <a:rPr lang="zh-TW" altLang="en-US" dirty="0" smtClean="0"/>
              <a:t>普通教育課程的實施並非指</a:t>
            </a:r>
            <a:r>
              <a:rPr lang="zh-TW" altLang="en-US" b="1" dirty="0" smtClean="0">
                <a:solidFill>
                  <a:srgbClr val="FF0000"/>
                </a:solidFill>
              </a:rPr>
              <a:t>地點</a:t>
            </a:r>
            <a:r>
              <a:rPr lang="zh-TW" altLang="en-US" dirty="0" smtClean="0"/>
              <a:t>而是</a:t>
            </a:r>
            <a:r>
              <a:rPr lang="zh-TW" altLang="en-US" b="1" dirty="0" smtClean="0">
                <a:solidFill>
                  <a:srgbClr val="FF0000"/>
                </a:solidFill>
              </a:rPr>
              <a:t>內容</a:t>
            </a:r>
            <a:endParaRPr lang="zh-TW" altLang="en-US" dirty="0" smtClean="0"/>
          </a:p>
          <a:p>
            <a:endParaRPr lang="zh-TW"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歸納整體現況分析之建議</a:t>
            </a:r>
            <a:endParaRPr lang="zh-TW" altLang="en-US" dirty="0"/>
          </a:p>
        </p:txBody>
      </p:sp>
      <p:sp>
        <p:nvSpPr>
          <p:cNvPr id="3" name="內容版面配置區 2"/>
          <p:cNvSpPr>
            <a:spLocks noGrp="1"/>
          </p:cNvSpPr>
          <p:nvPr>
            <p:ph sz="quarter" idx="1"/>
          </p:nvPr>
        </p:nvSpPr>
        <p:spPr/>
        <p:txBody>
          <a:bodyPr/>
          <a:lstStyle/>
          <a:p>
            <a:r>
              <a:rPr lang="zh-TW" altLang="en-US" dirty="0" smtClean="0"/>
              <a:t>特教教師之教學宜以</a:t>
            </a:r>
            <a:r>
              <a:rPr lang="zh-TW" altLang="en-US" b="1" dirty="0" smtClean="0">
                <a:solidFill>
                  <a:srgbClr val="FF0000"/>
                </a:solidFill>
              </a:rPr>
              <a:t>特教專業知能</a:t>
            </a:r>
            <a:r>
              <a:rPr lang="zh-TW" altLang="en-US" dirty="0" smtClean="0"/>
              <a:t>所需之領域或科目為主，並疑加強其</a:t>
            </a:r>
            <a:r>
              <a:rPr lang="en-US" altLang="zh-TW" b="1" dirty="0" err="1" smtClean="0">
                <a:solidFill>
                  <a:srgbClr val="FF0000"/>
                </a:solidFill>
                <a:latin typeface="Times New Roman" pitchFamily="18" charset="0"/>
              </a:rPr>
              <a:t>PCK</a:t>
            </a:r>
            <a:r>
              <a:rPr lang="zh-TW" altLang="en-US" dirty="0" smtClean="0">
                <a:latin typeface="Times New Roman" pitchFamily="18" charset="0"/>
              </a:rPr>
              <a:t>知能</a:t>
            </a:r>
            <a:endParaRPr lang="en-US" altLang="zh-TW" dirty="0" smtClean="0">
              <a:latin typeface="Times New Roman" pitchFamily="18" charset="0"/>
            </a:endParaRPr>
          </a:p>
          <a:p>
            <a:endParaRPr lang="en-US" altLang="zh-TW" dirty="0" smtClean="0">
              <a:latin typeface="Times New Roman" pitchFamily="18" charset="0"/>
            </a:endParaRPr>
          </a:p>
          <a:p>
            <a:endParaRPr lang="zh-TW" altLang="en-US" dirty="0" smtClean="0">
              <a:latin typeface="Times New Roman" pitchFamily="18" charset="0"/>
            </a:endParaRPr>
          </a:p>
          <a:p>
            <a:r>
              <a:rPr lang="zh-TW" altLang="en-US" dirty="0" smtClean="0"/>
              <a:t>特教宜重在提供普教課程未具有之各項</a:t>
            </a:r>
            <a:r>
              <a:rPr lang="zh-TW" altLang="en-US" b="1" dirty="0" smtClean="0">
                <a:solidFill>
                  <a:srgbClr val="FF0000"/>
                </a:solidFill>
              </a:rPr>
              <a:t>特殊需求領域課程</a:t>
            </a:r>
            <a:r>
              <a:rPr lang="zh-TW" altLang="en-US" dirty="0" smtClean="0"/>
              <a:t>，或將之融入普教課程中執行</a:t>
            </a:r>
          </a:p>
          <a:p>
            <a:endParaRPr lang="zh-TW"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歸納整體現況分析之建議</a:t>
            </a:r>
            <a:endParaRPr lang="zh-TW" altLang="en-US" dirty="0"/>
          </a:p>
        </p:txBody>
      </p:sp>
      <p:sp>
        <p:nvSpPr>
          <p:cNvPr id="3" name="內容版面配置區 2"/>
          <p:cNvSpPr>
            <a:spLocks noGrp="1"/>
          </p:cNvSpPr>
          <p:nvPr>
            <p:ph sz="quarter" idx="1"/>
          </p:nvPr>
        </p:nvSpPr>
        <p:spPr/>
        <p:txBody>
          <a:bodyPr/>
          <a:lstStyle/>
          <a:p>
            <a:r>
              <a:rPr lang="zh-TW" altLang="zh-TW" dirty="0" smtClean="0"/>
              <a:t>目前</a:t>
            </a:r>
            <a:r>
              <a:rPr lang="zh-TW" altLang="zh-TW" b="1" dirty="0" smtClean="0">
                <a:solidFill>
                  <a:srgbClr val="FF0000"/>
                </a:solidFill>
              </a:rPr>
              <a:t>融合教育</a:t>
            </a:r>
            <a:r>
              <a:rPr lang="zh-TW" altLang="zh-TW" dirty="0" smtClean="0"/>
              <a:t>已是全球特殊教育發展的趨勢，國內更已成為亞洲地區融合教育辦理相當成功與傑出的國家</a:t>
            </a:r>
            <a:r>
              <a:rPr lang="zh-TW" altLang="en-US" dirty="0" smtClean="0"/>
              <a:t>，</a:t>
            </a:r>
            <a:r>
              <a:rPr lang="zh-TW" altLang="zh-TW" dirty="0" smtClean="0"/>
              <a:t>針對普通教育進行</a:t>
            </a:r>
            <a:r>
              <a:rPr lang="zh-TW" altLang="zh-TW" b="1" dirty="0" smtClean="0">
                <a:solidFill>
                  <a:srgbClr val="FF0000"/>
                </a:solidFill>
              </a:rPr>
              <a:t>課程調整</a:t>
            </a:r>
            <a:r>
              <a:rPr lang="zh-TW" altLang="zh-TW" dirty="0" smtClean="0"/>
              <a:t>並藉由</a:t>
            </a:r>
            <a:r>
              <a:rPr lang="zh-TW" altLang="zh-TW" b="1" dirty="0" smtClean="0">
                <a:solidFill>
                  <a:srgbClr val="FF0000"/>
                </a:solidFill>
              </a:rPr>
              <a:t>區分性教學</a:t>
            </a:r>
            <a:r>
              <a:rPr lang="zh-TW" altLang="zh-TW" dirty="0" smtClean="0"/>
              <a:t>的實施是檢討融合教育績效的必要措施之一</a:t>
            </a:r>
            <a:endParaRPr lang="zh-TW" altLang="en-US" dirty="0" smtClean="0"/>
          </a:p>
          <a:p>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十二年國教後可能面臨之問題</a:t>
            </a:r>
            <a:endParaRPr lang="zh-TW" altLang="en-US" dirty="0"/>
          </a:p>
        </p:txBody>
      </p:sp>
      <p:sp>
        <p:nvSpPr>
          <p:cNvPr id="3" name="內容版面配置區 2"/>
          <p:cNvSpPr>
            <a:spLocks noGrp="1"/>
          </p:cNvSpPr>
          <p:nvPr>
            <p:ph sz="quarter" idx="1"/>
          </p:nvPr>
        </p:nvSpPr>
        <p:spPr/>
        <p:txBody>
          <a:bodyPr/>
          <a:lstStyle/>
          <a:p>
            <a:pPr>
              <a:lnSpc>
                <a:spcPct val="80000"/>
              </a:lnSpc>
            </a:pPr>
            <a:r>
              <a:rPr lang="zh-TW" altLang="en-US" dirty="0" smtClean="0"/>
              <a:t>普及化與社區化之安置方式可能會使</a:t>
            </a:r>
            <a:r>
              <a:rPr lang="zh-TW" altLang="en-US" b="1" dirty="0" smtClean="0">
                <a:solidFill>
                  <a:srgbClr val="FF0000"/>
                </a:solidFill>
              </a:rPr>
              <a:t>各高中職學校之資賦優異與身心障礙學生之數量</a:t>
            </a:r>
            <a:r>
              <a:rPr lang="zh-TW" altLang="en-US" dirty="0" smtClean="0"/>
              <a:t>提升</a:t>
            </a:r>
            <a:endParaRPr lang="en-US" altLang="zh-TW" dirty="0" smtClean="0"/>
          </a:p>
          <a:p>
            <a:pPr>
              <a:lnSpc>
                <a:spcPct val="80000"/>
              </a:lnSpc>
            </a:pPr>
            <a:endParaRPr lang="en-US" altLang="zh-TW" dirty="0" smtClean="0"/>
          </a:p>
          <a:p>
            <a:pPr>
              <a:lnSpc>
                <a:spcPct val="80000"/>
              </a:lnSpc>
            </a:pPr>
            <a:endParaRPr lang="zh-TW" altLang="en-US" dirty="0" smtClean="0"/>
          </a:p>
          <a:p>
            <a:pPr>
              <a:lnSpc>
                <a:spcPct val="80000"/>
              </a:lnSpc>
            </a:pPr>
            <a:r>
              <a:rPr lang="zh-TW" altLang="en-US" dirty="0" smtClean="0"/>
              <a:t>特教資源大幅提升恐</a:t>
            </a:r>
            <a:r>
              <a:rPr lang="zh-TW" altLang="en-US" b="1" dirty="0" smtClean="0">
                <a:solidFill>
                  <a:srgbClr val="FF0000"/>
                </a:solidFill>
              </a:rPr>
              <a:t>造成對普教品質與國家整體經費分配及應用</a:t>
            </a:r>
            <a:r>
              <a:rPr lang="zh-TW" altLang="en-US" dirty="0" smtClean="0"/>
              <a:t>之公平與有效性質疑</a:t>
            </a:r>
          </a:p>
          <a:p>
            <a:endParaRPr lang="zh-TW"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200" b="1" dirty="0" smtClean="0">
                <a:latin typeface="標楷體" pitchFamily="65" charset="-120"/>
              </a:rPr>
              <a:t>特殊教育課程的發展</a:t>
            </a:r>
            <a:endParaRPr lang="zh-TW" altLang="en-US"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781050" y="2308225"/>
            <a:ext cx="6819900" cy="3457575"/>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十二年國教後可能面臨之問題</a:t>
            </a:r>
            <a:endParaRPr lang="zh-TW" altLang="en-US" dirty="0"/>
          </a:p>
        </p:txBody>
      </p:sp>
      <p:sp>
        <p:nvSpPr>
          <p:cNvPr id="3" name="內容版面配置區 2"/>
          <p:cNvSpPr>
            <a:spLocks noGrp="1"/>
          </p:cNvSpPr>
          <p:nvPr>
            <p:ph sz="quarter" idx="1"/>
          </p:nvPr>
        </p:nvSpPr>
        <p:spPr/>
        <p:txBody>
          <a:bodyPr/>
          <a:lstStyle/>
          <a:p>
            <a:pPr>
              <a:lnSpc>
                <a:spcPct val="80000"/>
              </a:lnSpc>
            </a:pPr>
            <a:r>
              <a:rPr lang="zh-TW" altLang="en-US" dirty="0" smtClean="0"/>
              <a:t>持續採用現行國中小對資賦優異及身心障礙學生之安置方式實施高中職教育恐將</a:t>
            </a:r>
            <a:r>
              <a:rPr lang="zh-TW" altLang="en-US" b="1" dirty="0" smtClean="0">
                <a:solidFill>
                  <a:srgbClr val="FF0000"/>
                </a:solidFill>
              </a:rPr>
              <a:t>造成所需之特教資源大幅提升</a:t>
            </a:r>
            <a:r>
              <a:rPr lang="zh-TW" altLang="en-US" dirty="0" smtClean="0"/>
              <a:t>，卻</a:t>
            </a:r>
            <a:r>
              <a:rPr lang="zh-TW" altLang="en-US" b="1" dirty="0" smtClean="0">
                <a:solidFill>
                  <a:srgbClr val="FF0000"/>
                </a:solidFill>
              </a:rPr>
              <a:t>未必能達至其成效</a:t>
            </a:r>
            <a:endParaRPr lang="en-US" altLang="zh-TW" b="1" dirty="0" smtClean="0">
              <a:solidFill>
                <a:srgbClr val="FF0000"/>
              </a:solidFill>
            </a:endParaRPr>
          </a:p>
          <a:p>
            <a:pPr>
              <a:lnSpc>
                <a:spcPct val="80000"/>
              </a:lnSpc>
            </a:pPr>
            <a:endParaRPr lang="en-US" altLang="zh-TW" b="1" dirty="0" smtClean="0">
              <a:solidFill>
                <a:srgbClr val="FF0000"/>
              </a:solidFill>
            </a:endParaRPr>
          </a:p>
          <a:p>
            <a:pPr>
              <a:lnSpc>
                <a:spcPct val="80000"/>
              </a:lnSpc>
            </a:pPr>
            <a:endParaRPr lang="zh-TW" altLang="en-US" b="1" dirty="0" smtClean="0">
              <a:solidFill>
                <a:srgbClr val="FF0000"/>
              </a:solidFill>
            </a:endParaRPr>
          </a:p>
          <a:p>
            <a:pPr>
              <a:lnSpc>
                <a:spcPct val="80000"/>
              </a:lnSpc>
            </a:pPr>
            <a:r>
              <a:rPr lang="zh-TW" altLang="en-US" dirty="0" smtClean="0"/>
              <a:t>現行</a:t>
            </a:r>
            <a:r>
              <a:rPr lang="zh-TW" altLang="en-US" b="1" dirty="0" smtClean="0">
                <a:solidFill>
                  <a:srgbClr val="FF0000"/>
                </a:solidFill>
              </a:rPr>
              <a:t>國中階段特教班之職業教育課程</a:t>
            </a:r>
            <a:r>
              <a:rPr lang="zh-TW" altLang="en-US" dirty="0" smtClean="0"/>
              <a:t>過多，已與延長至十二年國教之政策及功能不符合</a:t>
            </a:r>
            <a:endParaRPr lang="zh-TW" altLang="en-US" b="1" dirty="0" smtClean="0">
              <a:solidFill>
                <a:srgbClr val="FF0000"/>
              </a:solidFill>
            </a:endParaRPr>
          </a:p>
          <a:p>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十二年國教後可能面臨之問題</a:t>
            </a:r>
            <a:endParaRPr lang="zh-TW" altLang="en-US" dirty="0"/>
          </a:p>
        </p:txBody>
      </p:sp>
      <p:sp>
        <p:nvSpPr>
          <p:cNvPr id="3" name="內容版面配置區 2"/>
          <p:cNvSpPr>
            <a:spLocks noGrp="1"/>
          </p:cNvSpPr>
          <p:nvPr>
            <p:ph sz="quarter" idx="1"/>
          </p:nvPr>
        </p:nvSpPr>
        <p:spPr/>
        <p:txBody>
          <a:bodyPr/>
          <a:lstStyle/>
          <a:p>
            <a:pPr>
              <a:lnSpc>
                <a:spcPct val="80000"/>
              </a:lnSpc>
            </a:pPr>
            <a:r>
              <a:rPr lang="zh-TW" altLang="en-US" dirty="0" smtClean="0"/>
              <a:t>根據前述之特教課程與教學現況分析顯示並</a:t>
            </a:r>
            <a:r>
              <a:rPr lang="zh-TW" altLang="en-US" b="1" dirty="0" smtClean="0">
                <a:solidFill>
                  <a:srgbClr val="FF0000"/>
                </a:solidFill>
              </a:rPr>
              <a:t>不宜採用現有之方式進行十二年國教</a:t>
            </a:r>
            <a:r>
              <a:rPr lang="zh-TW" altLang="en-US" dirty="0" smtClean="0"/>
              <a:t>課程規劃與執行教學</a:t>
            </a:r>
          </a:p>
          <a:p>
            <a:pPr>
              <a:lnSpc>
                <a:spcPct val="80000"/>
              </a:lnSpc>
            </a:pPr>
            <a:r>
              <a:rPr lang="zh-TW" altLang="en-US" b="1" dirty="0" smtClean="0">
                <a:solidFill>
                  <a:srgbClr val="FF0000"/>
                </a:solidFill>
              </a:rPr>
              <a:t>認知或學習功能缺損嚴重</a:t>
            </a:r>
            <a:r>
              <a:rPr lang="zh-TW" altLang="en-US" dirty="0" smtClean="0"/>
              <a:t>學生如進入</a:t>
            </a:r>
            <a:r>
              <a:rPr lang="zh-TW" altLang="en-US" b="1" dirty="0" smtClean="0">
                <a:solidFill>
                  <a:srgbClr val="FF0000"/>
                </a:solidFill>
              </a:rPr>
              <a:t>高中就學</a:t>
            </a:r>
            <a:r>
              <a:rPr lang="zh-TW" altLang="en-US" dirty="0" smtClean="0"/>
              <a:t>之課程規劃與執行</a:t>
            </a:r>
          </a:p>
          <a:p>
            <a:pPr>
              <a:lnSpc>
                <a:spcPct val="80000"/>
              </a:lnSpc>
            </a:pPr>
            <a:r>
              <a:rPr lang="zh-TW" altLang="en-US" dirty="0" smtClean="0"/>
              <a:t>現有以</a:t>
            </a:r>
            <a:r>
              <a:rPr lang="zh-TW" altLang="en-US" b="1" dirty="0" smtClean="0">
                <a:solidFill>
                  <a:srgbClr val="FF0000"/>
                </a:solidFill>
              </a:rPr>
              <a:t>認知及學習缺損較輕微之智能障礙學生為安置對象之特教班</a:t>
            </a:r>
            <a:r>
              <a:rPr lang="zh-TW" altLang="en-US" dirty="0" smtClean="0"/>
              <a:t>（目前為綜合職能科）恐面臨</a:t>
            </a:r>
            <a:r>
              <a:rPr lang="zh-TW" altLang="en-US" b="1" dirty="0" smtClean="0">
                <a:solidFill>
                  <a:srgbClr val="FF0000"/>
                </a:solidFill>
              </a:rPr>
              <a:t>增設或轉型</a:t>
            </a:r>
            <a:r>
              <a:rPr lang="zh-TW" altLang="en-US" dirty="0" smtClean="0"/>
              <a:t>，以及其</a:t>
            </a:r>
            <a:r>
              <a:rPr lang="zh-TW" altLang="en-US" b="1" dirty="0" smtClean="0">
                <a:solidFill>
                  <a:srgbClr val="FF0000"/>
                </a:solidFill>
              </a:rPr>
              <a:t>課程規劃</a:t>
            </a:r>
            <a:r>
              <a:rPr lang="zh-TW" altLang="en-US" dirty="0" smtClean="0"/>
              <a:t>之問題</a:t>
            </a:r>
          </a:p>
          <a:p>
            <a:endParaRPr lang="zh-TW"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zh-TW" dirty="0" smtClean="0"/>
              <a:t>網站</a:t>
            </a:r>
            <a:r>
              <a:rPr lang="zh-TW" altLang="en-US" dirty="0" smtClean="0"/>
              <a:t>內容</a:t>
            </a:r>
            <a:endParaRPr lang="zh-TW" altLang="en-US"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457200" y="1710762"/>
            <a:ext cx="7467600" cy="46525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200" b="1" dirty="0" smtClean="0"/>
              <a:t>學生身心發展為架構之課程類型</a:t>
            </a:r>
            <a:endParaRPr lang="zh-TW" altLang="en-US" dirty="0"/>
          </a:p>
        </p:txBody>
      </p:sp>
      <p:sp>
        <p:nvSpPr>
          <p:cNvPr id="3" name="內容版面配置區 2"/>
          <p:cNvSpPr>
            <a:spLocks noGrp="1"/>
          </p:cNvSpPr>
          <p:nvPr>
            <p:ph sz="quarter" idx="1"/>
          </p:nvPr>
        </p:nvSpPr>
        <p:spPr/>
        <p:txBody>
          <a:bodyPr>
            <a:normAutofit lnSpcReduction="10000"/>
          </a:bodyPr>
          <a:lstStyle/>
          <a:p>
            <a:pPr marL="0" lvl="1" indent="0">
              <a:buFontTx/>
              <a:buChar char="•"/>
            </a:pPr>
            <a:r>
              <a:rPr lang="zh-TW" altLang="en-US" sz="3200" b="1" dirty="0" smtClean="0">
                <a:solidFill>
                  <a:srgbClr val="FF0000"/>
                </a:solidFill>
                <a:ea typeface="標楷體" pitchFamily="65" charset="-120"/>
              </a:rPr>
              <a:t>發展性課程</a:t>
            </a:r>
            <a:endParaRPr lang="en-US" altLang="zh-TW" sz="3200" b="1" dirty="0" smtClean="0">
              <a:solidFill>
                <a:srgbClr val="FF0000"/>
              </a:solidFill>
              <a:ea typeface="標楷體" pitchFamily="65" charset="-120"/>
            </a:endParaRPr>
          </a:p>
          <a:p>
            <a:pPr marL="0" lvl="1" indent="0">
              <a:buFontTx/>
              <a:buNone/>
            </a:pPr>
            <a:r>
              <a:rPr lang="zh-TW" altLang="en-US" sz="3200" dirty="0" smtClean="0">
                <a:solidFill>
                  <a:schemeClr val="tx2"/>
                </a:solidFill>
                <a:ea typeface="標楷體" pitchFamily="65" charset="-120"/>
              </a:rPr>
              <a:t>   身心發展一致者或有些微差距者適用之課程</a:t>
            </a:r>
            <a:endParaRPr lang="en-US" altLang="zh-TW" sz="3200" dirty="0" smtClean="0">
              <a:solidFill>
                <a:srgbClr val="FF0000"/>
              </a:solidFill>
              <a:ea typeface="標楷體" pitchFamily="65" charset="-120"/>
            </a:endParaRPr>
          </a:p>
          <a:p>
            <a:pPr marL="0" lvl="1" indent="0">
              <a:buFontTx/>
              <a:buChar char="•"/>
            </a:pPr>
            <a:r>
              <a:rPr lang="zh-TW" altLang="en-US" sz="3200" b="1" dirty="0" smtClean="0">
                <a:solidFill>
                  <a:srgbClr val="FF0000"/>
                </a:solidFill>
                <a:ea typeface="標楷體" pitchFamily="65" charset="-120"/>
              </a:rPr>
              <a:t>功能性課程</a:t>
            </a:r>
            <a:endParaRPr lang="en-US" altLang="zh-TW" sz="3200" b="1" dirty="0" smtClean="0">
              <a:solidFill>
                <a:srgbClr val="FF0000"/>
              </a:solidFill>
              <a:ea typeface="標楷體" pitchFamily="65" charset="-120"/>
            </a:endParaRPr>
          </a:p>
          <a:p>
            <a:pPr marL="0" lvl="1" indent="0">
              <a:buFontTx/>
              <a:buNone/>
            </a:pPr>
            <a:r>
              <a:rPr lang="zh-TW" altLang="en-US" sz="3200" dirty="0" smtClean="0">
                <a:solidFill>
                  <a:schemeClr val="tx2"/>
                </a:solidFill>
                <a:ea typeface="標楷體" pitchFamily="65" charset="-120"/>
              </a:rPr>
              <a:t>    生理比心理發展慢很多的學生適用之課程，亦是生活技能課程 </a:t>
            </a:r>
            <a:endParaRPr lang="en-US" altLang="zh-TW" sz="3200" dirty="0" smtClean="0">
              <a:solidFill>
                <a:schemeClr val="tx2"/>
              </a:solidFill>
              <a:ea typeface="標楷體" pitchFamily="65" charset="-120"/>
            </a:endParaRPr>
          </a:p>
          <a:p>
            <a:pPr marL="0" lvl="1" indent="0">
              <a:buFontTx/>
              <a:buChar char="•"/>
            </a:pPr>
            <a:r>
              <a:rPr lang="zh-TW" altLang="en-US" sz="3200" b="1" dirty="0" smtClean="0">
                <a:solidFill>
                  <a:srgbClr val="FF0000"/>
                </a:solidFill>
                <a:ea typeface="標楷體" pitchFamily="65" charset="-120"/>
              </a:rPr>
              <a:t>充實性課程</a:t>
            </a:r>
            <a:endParaRPr lang="en-US" altLang="zh-TW" sz="3200" b="1" dirty="0" smtClean="0">
              <a:solidFill>
                <a:srgbClr val="FF0000"/>
              </a:solidFill>
              <a:ea typeface="標楷體" pitchFamily="65" charset="-120"/>
            </a:endParaRPr>
          </a:p>
          <a:p>
            <a:pPr marL="0" lvl="1" indent="0">
              <a:buFontTx/>
              <a:buNone/>
            </a:pPr>
            <a:r>
              <a:rPr lang="zh-TW" altLang="en-US" sz="3200" dirty="0" smtClean="0">
                <a:solidFill>
                  <a:schemeClr val="tx2"/>
                </a:solidFill>
                <a:ea typeface="標楷體" pitchFamily="65" charset="-120"/>
              </a:rPr>
              <a:t>     心理比生理發展快很多的學生適用之課程</a:t>
            </a:r>
            <a:endParaRPr lang="en-US" altLang="zh-TW" sz="3200" dirty="0" smtClean="0">
              <a:solidFill>
                <a:schemeClr val="tx2"/>
              </a:solidFill>
              <a:ea typeface="標楷體" pitchFamily="65" charset="-120"/>
            </a:endParaRPr>
          </a:p>
          <a:p>
            <a:endParaRPr lang="zh-TW"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特教教師之教學專業知能</a:t>
            </a:r>
            <a:endParaRPr lang="zh-TW" altLang="en-US" dirty="0"/>
          </a:p>
        </p:txBody>
      </p:sp>
      <p:sp>
        <p:nvSpPr>
          <p:cNvPr id="3" name="內容版面配置區 2"/>
          <p:cNvSpPr>
            <a:spLocks noGrp="1"/>
          </p:cNvSpPr>
          <p:nvPr>
            <p:ph sz="quarter" idx="1"/>
          </p:nvPr>
        </p:nvSpPr>
        <p:spPr/>
        <p:txBody>
          <a:bodyPr>
            <a:normAutofit/>
          </a:bodyPr>
          <a:lstStyle/>
          <a:p>
            <a:pPr>
              <a:lnSpc>
                <a:spcPct val="80000"/>
              </a:lnSpc>
            </a:pPr>
            <a:r>
              <a:rPr lang="zh-TW" altLang="en-US" sz="2600" b="1" dirty="0" smtClean="0">
                <a:solidFill>
                  <a:srgbClr val="FF0000"/>
                </a:solidFill>
              </a:rPr>
              <a:t>認識特教學生之身心與學習特質</a:t>
            </a:r>
          </a:p>
          <a:p>
            <a:pPr lvl="1">
              <a:lnSpc>
                <a:spcPct val="80000"/>
              </a:lnSpc>
            </a:pPr>
            <a:r>
              <a:rPr lang="zh-TW" altLang="en-US" sz="2400" dirty="0" smtClean="0">
                <a:ea typeface="標楷體" pitchFamily="65" charset="-120"/>
              </a:rPr>
              <a:t>包括各類身心障礙學生、資優學生與身心障礙資優生</a:t>
            </a:r>
          </a:p>
          <a:p>
            <a:pPr>
              <a:lnSpc>
                <a:spcPct val="80000"/>
              </a:lnSpc>
            </a:pPr>
            <a:r>
              <a:rPr lang="zh-TW" altLang="en-US" sz="2600" b="1" dirty="0" smtClean="0">
                <a:solidFill>
                  <a:srgbClr val="FF0000"/>
                </a:solidFill>
              </a:rPr>
              <a:t>一般與特定之教學策略</a:t>
            </a:r>
          </a:p>
          <a:p>
            <a:pPr lvl="1">
              <a:lnSpc>
                <a:spcPct val="80000"/>
              </a:lnSpc>
            </a:pPr>
            <a:r>
              <a:rPr lang="zh-TW" altLang="en-US" sz="2400" dirty="0" smtClean="0">
                <a:ea typeface="標楷體" pitchFamily="65" charset="-120"/>
              </a:rPr>
              <a:t>前者包括教學原理、教室管理與經營等內涵</a:t>
            </a:r>
          </a:p>
          <a:p>
            <a:pPr lvl="1">
              <a:lnSpc>
                <a:spcPct val="80000"/>
              </a:lnSpc>
            </a:pPr>
            <a:r>
              <a:rPr lang="zh-TW" altLang="en-US" sz="2400" dirty="0" smtClean="0">
                <a:ea typeface="標楷體" pitchFamily="65" charset="-120"/>
              </a:rPr>
              <a:t>後者為特教常用之工作分析、直接教學、合作學習、合作教學與合作諮詢等教學法</a:t>
            </a:r>
          </a:p>
          <a:p>
            <a:endParaRPr lang="zh-TW"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特教教師之教學專業知能</a:t>
            </a:r>
            <a:endParaRPr lang="zh-TW" altLang="en-US" dirty="0"/>
          </a:p>
        </p:txBody>
      </p:sp>
      <p:sp>
        <p:nvSpPr>
          <p:cNvPr id="3" name="內容版面配置區 2"/>
          <p:cNvSpPr>
            <a:spLocks noGrp="1"/>
          </p:cNvSpPr>
          <p:nvPr>
            <p:ph sz="quarter" idx="1"/>
          </p:nvPr>
        </p:nvSpPr>
        <p:spPr/>
        <p:txBody>
          <a:bodyPr/>
          <a:lstStyle/>
          <a:p>
            <a:pPr>
              <a:lnSpc>
                <a:spcPct val="80000"/>
              </a:lnSpc>
            </a:pPr>
            <a:r>
              <a:rPr lang="zh-TW" altLang="en-US" sz="2600" b="1" dirty="0" smtClean="0">
                <a:solidFill>
                  <a:srgbClr val="FF0000"/>
                </a:solidFill>
              </a:rPr>
              <a:t>課程</a:t>
            </a:r>
          </a:p>
          <a:p>
            <a:pPr lvl="1">
              <a:lnSpc>
                <a:spcPct val="80000"/>
              </a:lnSpc>
            </a:pPr>
            <a:r>
              <a:rPr lang="zh-TW" altLang="en-US" sz="2400" dirty="0" smtClean="0">
                <a:ea typeface="標楷體" pitchFamily="65" charset="-120"/>
              </a:rPr>
              <a:t>特教學生所需之特定課程，如社會技巧、溝通訓練、生活管理、創造力、學習策略等普教缺乏之特殊需求課程</a:t>
            </a:r>
          </a:p>
          <a:p>
            <a:pPr lvl="1">
              <a:lnSpc>
                <a:spcPct val="80000"/>
              </a:lnSpc>
            </a:pPr>
            <a:r>
              <a:rPr lang="zh-TW" altLang="en-US" sz="2400" dirty="0" smtClean="0">
                <a:ea typeface="標楷體" pitchFamily="65" charset="-120"/>
                <a:hlinkClick r:id="rId2" action="ppaction://hlinksldjump"/>
              </a:rPr>
              <a:t>課程調整知能*</a:t>
            </a:r>
            <a:endParaRPr lang="zh-TW" altLang="en-US" sz="2400" dirty="0" smtClean="0">
              <a:ea typeface="標楷體" pitchFamily="65" charset="-120"/>
            </a:endParaRPr>
          </a:p>
          <a:p>
            <a:pPr>
              <a:lnSpc>
                <a:spcPct val="80000"/>
              </a:lnSpc>
            </a:pPr>
            <a:r>
              <a:rPr lang="zh-TW" altLang="en-US" sz="2600" b="1" dirty="0" smtClean="0">
                <a:solidFill>
                  <a:srgbClr val="FF0000"/>
                </a:solidFill>
              </a:rPr>
              <a:t>其他</a:t>
            </a:r>
            <a:r>
              <a:rPr lang="zh-TW" altLang="en-US" sz="2600" b="1" dirty="0" smtClean="0">
                <a:solidFill>
                  <a:srgbClr val="FF0000"/>
                </a:solidFill>
                <a:latin typeface="Times New Roman" pitchFamily="18" charset="0"/>
              </a:rPr>
              <a:t>教育情境脈絡及教育目標等知能</a:t>
            </a:r>
          </a:p>
          <a:p>
            <a:pPr lvl="1">
              <a:lnSpc>
                <a:spcPct val="80000"/>
              </a:lnSpc>
            </a:pPr>
            <a:r>
              <a:rPr lang="zh-TW" altLang="en-US" sz="2400" dirty="0" smtClean="0">
                <a:latin typeface="標楷體" pitchFamily="65" charset="-120"/>
                <a:ea typeface="標楷體" pitchFamily="65" charset="-120"/>
              </a:rPr>
              <a:t>包括</a:t>
            </a:r>
            <a:r>
              <a:rPr lang="en-US" altLang="zh-TW" sz="2400" dirty="0" err="1" smtClean="0">
                <a:latin typeface="標楷體" pitchFamily="65" charset="-120"/>
                <a:ea typeface="標楷體" pitchFamily="65" charset="-120"/>
              </a:rPr>
              <a:t>IEP</a:t>
            </a:r>
            <a:r>
              <a:rPr lang="zh-TW" altLang="en-US" sz="2400" dirty="0" smtClean="0">
                <a:latin typeface="標楷體" pitchFamily="65" charset="-120"/>
                <a:ea typeface="標楷體" pitchFamily="65" charset="-120"/>
              </a:rPr>
              <a:t>、個別輔導計畫、個案輔導、親職教育、特教法規等知能</a:t>
            </a:r>
            <a:endParaRPr lang="en-US" altLang="zh-TW" sz="2400" dirty="0" smtClean="0">
              <a:latin typeface="標楷體" pitchFamily="65" charset="-120"/>
              <a:ea typeface="標楷體" pitchFamily="65" charset="-120"/>
            </a:endParaRPr>
          </a:p>
          <a:p>
            <a:endParaRPr lang="zh-TW" alt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3200" b="1" dirty="0" smtClean="0"/>
              <a:t>課程調整之方式</a:t>
            </a:r>
            <a:endParaRPr lang="zh-TW" altLang="en-US" dirty="0"/>
          </a:p>
        </p:txBody>
      </p:sp>
      <p:sp>
        <p:nvSpPr>
          <p:cNvPr id="3" name="內容版面配置區 2"/>
          <p:cNvSpPr>
            <a:spLocks noGrp="1"/>
          </p:cNvSpPr>
          <p:nvPr>
            <p:ph sz="quarter" idx="1"/>
          </p:nvPr>
        </p:nvSpPr>
        <p:spPr/>
        <p:txBody>
          <a:bodyPr/>
          <a:lstStyle/>
          <a:p>
            <a:pPr>
              <a:lnSpc>
                <a:spcPct val="90000"/>
              </a:lnSpc>
            </a:pPr>
            <a:r>
              <a:rPr lang="zh-TW" altLang="en-US" sz="2600" b="1" dirty="0" smtClean="0">
                <a:solidFill>
                  <a:srgbClr val="FF0000"/>
                </a:solidFill>
                <a:latin typeface="標楷體" pitchFamily="65" charset="-120"/>
              </a:rPr>
              <a:t>形式調整（</a:t>
            </a:r>
            <a:r>
              <a:rPr lang="en-US" altLang="zh-TW" sz="2600" b="1" dirty="0" smtClean="0">
                <a:solidFill>
                  <a:srgbClr val="FF0000"/>
                </a:solidFill>
                <a:latin typeface="標楷體" pitchFamily="65" charset="-120"/>
              </a:rPr>
              <a:t>curriculum accommodation)</a:t>
            </a:r>
          </a:p>
          <a:p>
            <a:pPr lvl="1">
              <a:lnSpc>
                <a:spcPct val="90000"/>
              </a:lnSpc>
            </a:pPr>
            <a:r>
              <a:rPr lang="zh-TW" altLang="en-US" sz="2400" dirty="0" smtClean="0">
                <a:latin typeface="標楷體" pitchFamily="65" charset="-120"/>
                <a:ea typeface="標楷體" pitchFamily="65" charset="-120"/>
              </a:rPr>
              <a:t>目標、領域、教材、教法與評量等之內容不變，僅採用不同的形式呈現，包括調整生理動作表現方式、口語與語言，使用科技輔具與擴大性替代溝通方式及調整訊息獲得和處理的方式，如提供有聲圖書、點字、圖片、影片、數位教材、盲用電腦、採口試、延長考試時間、放大試卷、單獨考場等</a:t>
            </a:r>
          </a:p>
          <a:p>
            <a:endParaRPr lang="zh-TW"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z="2800" b="1" dirty="0" smtClean="0"/>
              <a:t>課程調整之方式</a:t>
            </a:r>
            <a:endParaRPr lang="zh-TW" altLang="en-US" dirty="0"/>
          </a:p>
        </p:txBody>
      </p:sp>
      <p:sp>
        <p:nvSpPr>
          <p:cNvPr id="3" name="內容版面配置區 2"/>
          <p:cNvSpPr>
            <a:spLocks noGrp="1"/>
          </p:cNvSpPr>
          <p:nvPr>
            <p:ph sz="quarter" idx="1"/>
          </p:nvPr>
        </p:nvSpPr>
        <p:spPr/>
        <p:txBody>
          <a:bodyPr/>
          <a:lstStyle/>
          <a:p>
            <a:pPr>
              <a:lnSpc>
                <a:spcPct val="90000"/>
              </a:lnSpc>
            </a:pPr>
            <a:r>
              <a:rPr lang="zh-TW" altLang="en-US" sz="2600" b="1" dirty="0" smtClean="0">
                <a:solidFill>
                  <a:srgbClr val="FF0000"/>
                </a:solidFill>
              </a:rPr>
              <a:t>內容調整</a:t>
            </a:r>
            <a:r>
              <a:rPr lang="en-US" altLang="zh-TW" sz="2600" b="1" dirty="0" smtClean="0">
                <a:solidFill>
                  <a:srgbClr val="FF0000"/>
                </a:solidFill>
                <a:latin typeface="Times New Roman" pitchFamily="18" charset="0"/>
              </a:rPr>
              <a:t>(curriculum adaptation)</a:t>
            </a:r>
          </a:p>
          <a:p>
            <a:pPr lvl="1">
              <a:lnSpc>
                <a:spcPct val="90000"/>
              </a:lnSpc>
            </a:pPr>
            <a:r>
              <a:rPr lang="zh-TW" altLang="en-US" sz="2400" dirty="0" smtClean="0">
                <a:ea typeface="標楷體" pitchFamily="65" charset="-120"/>
              </a:rPr>
              <a:t>根據學生的需要將現行使用之目標、領域、教材、教法與評量等內容進行調整，可能採加深、加廣、簡化、減量、分解或重整等方式調整目標，再根據目標調整原有課程之大綱、調整精熟層次與教導基本概念與技巧，或是以外加式課程方式教導思考與問題解決技巧及學習策略與讀書技巧等</a:t>
            </a:r>
            <a:endParaRPr lang="en-US" altLang="zh-TW" sz="2400" dirty="0" smtClean="0">
              <a:ea typeface="標楷體" pitchFamily="65" charset="-120"/>
            </a:endParaRPr>
          </a:p>
          <a:p>
            <a:endParaRPr lang="zh-TW"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國中小資源班課程與教學的現況分析</a:t>
            </a:r>
            <a:endParaRPr lang="zh-TW" altLang="en-US" dirty="0"/>
          </a:p>
        </p:txBody>
      </p:sp>
      <p:sp>
        <p:nvSpPr>
          <p:cNvPr id="3" name="內容版面配置區 2"/>
          <p:cNvSpPr>
            <a:spLocks noGrp="1"/>
          </p:cNvSpPr>
          <p:nvPr>
            <p:ph sz="quarter" idx="1"/>
          </p:nvPr>
        </p:nvSpPr>
        <p:spPr/>
        <p:txBody>
          <a:bodyPr/>
          <a:lstStyle/>
          <a:p>
            <a:r>
              <a:rPr lang="zh-TW" altLang="zh-TW" dirty="0" smtClean="0"/>
              <a:t>特殊教育花費相當多人力、物力與經費在師資培育與訓練，然教學現場中卻常見</a:t>
            </a:r>
            <a:r>
              <a:rPr lang="zh-TW" altLang="zh-TW" b="1" dirty="0" smtClean="0">
                <a:solidFill>
                  <a:srgbClr val="FF0000"/>
                </a:solidFill>
              </a:rPr>
              <a:t>資源班教師所教導或應用的並非其等之特殊教育專長領域</a:t>
            </a:r>
            <a:r>
              <a:rPr lang="zh-TW" altLang="zh-TW" dirty="0" smtClean="0"/>
              <a:t>，而多仍停留在教導無足輕重或毫無章法的</a:t>
            </a:r>
            <a:r>
              <a:rPr lang="zh-TW" altLang="zh-TW" b="1" dirty="0" smtClean="0">
                <a:solidFill>
                  <a:srgbClr val="FF0000"/>
                </a:solidFill>
              </a:rPr>
              <a:t>國、英、數異質小組補救教學</a:t>
            </a:r>
            <a:r>
              <a:rPr lang="zh-TW" altLang="en-US" dirty="0" smtClean="0">
                <a:solidFill>
                  <a:srgbClr val="FF0000"/>
                </a:solidFill>
              </a:rPr>
              <a:t> </a:t>
            </a:r>
            <a:r>
              <a:rPr lang="zh-TW" altLang="en-US" dirty="0" smtClean="0"/>
              <a:t>或教導</a:t>
            </a:r>
            <a:r>
              <a:rPr lang="zh-TW" altLang="zh-TW" b="1" dirty="0" smtClean="0">
                <a:solidFill>
                  <a:srgbClr val="FF0000"/>
                </a:solidFill>
              </a:rPr>
              <a:t>無組織系統</a:t>
            </a:r>
            <a:r>
              <a:rPr lang="zh-TW" altLang="zh-TW" dirty="0" smtClean="0"/>
              <a:t>而僅能相互仿效的</a:t>
            </a:r>
            <a:r>
              <a:rPr lang="zh-TW" altLang="zh-TW" b="1" dirty="0" smtClean="0">
                <a:solidFill>
                  <a:srgbClr val="FF0000"/>
                </a:solidFill>
              </a:rPr>
              <a:t>社會技巧、職業教育與創造力</a:t>
            </a:r>
            <a:r>
              <a:rPr lang="zh-TW" altLang="zh-TW" dirty="0" smtClean="0"/>
              <a:t>等課程</a:t>
            </a:r>
            <a:r>
              <a:rPr lang="zh-TW" altLang="en-US" dirty="0" smtClean="0"/>
              <a:t>。</a:t>
            </a:r>
            <a:endParaRPr lang="en-US" altLang="zh-TW" dirty="0" smtClean="0"/>
          </a:p>
          <a:p>
            <a:endParaRPr lang="zh-TW" alt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smtClean="0"/>
              <a:t>國中小資源班課程與教學的現況分析</a:t>
            </a:r>
            <a:endParaRPr lang="zh-TW" altLang="en-US" dirty="0"/>
          </a:p>
        </p:txBody>
      </p:sp>
      <p:sp>
        <p:nvSpPr>
          <p:cNvPr id="3" name="內容版面配置區 2"/>
          <p:cNvSpPr>
            <a:spLocks noGrp="1"/>
          </p:cNvSpPr>
          <p:nvPr>
            <p:ph sz="quarter" idx="1"/>
          </p:nvPr>
        </p:nvSpPr>
        <p:spPr/>
        <p:txBody>
          <a:bodyPr/>
          <a:lstStyle/>
          <a:p>
            <a:r>
              <a:rPr lang="zh-TW" altLang="zh-TW" dirty="0" smtClean="0"/>
              <a:t>多以將</a:t>
            </a:r>
            <a:r>
              <a:rPr lang="zh-TW" altLang="zh-TW" b="1" dirty="0" smtClean="0">
                <a:solidFill>
                  <a:srgbClr val="FF0000"/>
                </a:solidFill>
              </a:rPr>
              <a:t>特教教師之教學時數排滿</a:t>
            </a:r>
            <a:r>
              <a:rPr lang="zh-TW" altLang="zh-TW" dirty="0" smtClean="0"/>
              <a:t>為主要思考</a:t>
            </a:r>
            <a:r>
              <a:rPr lang="zh-TW" altLang="en-US" dirty="0" smtClean="0"/>
              <a:t>，而僅能採</a:t>
            </a:r>
            <a:r>
              <a:rPr lang="zh-TW" altLang="en-US" b="1" dirty="0" smtClean="0">
                <a:solidFill>
                  <a:srgbClr val="FF0000"/>
                </a:solidFill>
              </a:rPr>
              <a:t>部分抽離或任意進行外加課程</a:t>
            </a:r>
            <a:r>
              <a:rPr lang="zh-TW" altLang="en-US" dirty="0" smtClean="0"/>
              <a:t>，而造成特殊需求</a:t>
            </a:r>
            <a:r>
              <a:rPr lang="zh-TW" altLang="zh-TW" dirty="0" smtClean="0"/>
              <a:t>學生在普通班級上課之各領域課程</a:t>
            </a:r>
            <a:r>
              <a:rPr lang="zh-TW" altLang="en-US" dirty="0" smtClean="0"/>
              <a:t>均</a:t>
            </a:r>
            <a:r>
              <a:rPr lang="zh-TW" altLang="zh-TW" dirty="0" smtClean="0"/>
              <a:t>有支離破碎之現象</a:t>
            </a:r>
            <a:endParaRPr lang="zh-TW" alt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35</TotalTime>
  <Words>1257</Words>
  <Application>Microsoft Office PowerPoint</Application>
  <PresentationFormat>如螢幕大小 (4:3)</PresentationFormat>
  <Paragraphs>72</Paragraphs>
  <Slides>22</Slides>
  <Notes>1</Notes>
  <HiddenSlides>0</HiddenSlides>
  <MMClips>0</MMClips>
  <ScaleCrop>false</ScaleCrop>
  <HeadingPairs>
    <vt:vector size="4" baseType="variant">
      <vt:variant>
        <vt:lpstr>佈景主題</vt:lpstr>
      </vt:variant>
      <vt:variant>
        <vt:i4>1</vt:i4>
      </vt:variant>
      <vt:variant>
        <vt:lpstr>投影片標題</vt:lpstr>
      </vt:variant>
      <vt:variant>
        <vt:i4>22</vt:i4>
      </vt:variant>
    </vt:vector>
  </HeadingPairs>
  <TitlesOfParts>
    <vt:vector size="23" baseType="lpstr">
      <vt:lpstr>壁窗</vt:lpstr>
      <vt:lpstr>十二年國教特殊教育的---   </vt:lpstr>
      <vt:lpstr>特殊教育課程的發展</vt:lpstr>
      <vt:lpstr>學生身心發展為架構之課程類型</vt:lpstr>
      <vt:lpstr>特教教師之教學專業知能</vt:lpstr>
      <vt:lpstr>特教教師之教學專業知能</vt:lpstr>
      <vt:lpstr>課程調整之方式</vt:lpstr>
      <vt:lpstr>課程調整之方式</vt:lpstr>
      <vt:lpstr>國中小資源班課程與教學的現況分析</vt:lpstr>
      <vt:lpstr>國中小資源班課程與教學的現況分析</vt:lpstr>
      <vt:lpstr>國中小資源班課程與教學的現況分析</vt:lpstr>
      <vt:lpstr>國中小資源班課程與教學的現況分析</vt:lpstr>
      <vt:lpstr>國中小特教班或特殊教育學校課程與教學現況分析</vt:lpstr>
      <vt:lpstr>國中小特教班或特殊教育學校課程與教學現況分析</vt:lpstr>
      <vt:lpstr>國中小特教班或特殊教育學校課程與教學現況分析</vt:lpstr>
      <vt:lpstr>國中小特教班或特殊教育學校課程與教學現況分析</vt:lpstr>
      <vt:lpstr>歸納整體現況分析之建議</vt:lpstr>
      <vt:lpstr>歸納整體現況分析之建議</vt:lpstr>
      <vt:lpstr>歸納整體現況分析之建議</vt:lpstr>
      <vt:lpstr>十二年國教後可能面臨之問題</vt:lpstr>
      <vt:lpstr>十二年國教後可能面臨之問題</vt:lpstr>
      <vt:lpstr>十二年國教後可能面臨之問題</vt:lpstr>
      <vt:lpstr>網站內容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十二年國教特殊教育的---</dc:title>
  <dc:creator>user</dc:creator>
  <cp:lastModifiedBy>冠鑫</cp:lastModifiedBy>
  <cp:revision>5</cp:revision>
  <cp:lastPrinted>2019-06-11T06:24:04Z</cp:lastPrinted>
  <dcterms:created xsi:type="dcterms:W3CDTF">2019-05-28T15:45:05Z</dcterms:created>
  <dcterms:modified xsi:type="dcterms:W3CDTF">2019-06-11T06:24:09Z</dcterms:modified>
</cp:coreProperties>
</file>