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handoutMasterIdLst>
    <p:handoutMasterId r:id="rId43"/>
  </p:handoutMasterIdLst>
  <p:sldIdLst>
    <p:sldId id="297" r:id="rId2"/>
    <p:sldId id="256" r:id="rId3"/>
    <p:sldId id="258" r:id="rId4"/>
    <p:sldId id="28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  <p:sldId id="293" r:id="rId16"/>
    <p:sldId id="294" r:id="rId17"/>
    <p:sldId id="295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1" r:id="rId28"/>
    <p:sldId id="277" r:id="rId29"/>
    <p:sldId id="278" r:id="rId30"/>
    <p:sldId id="279" r:id="rId31"/>
    <p:sldId id="280" r:id="rId32"/>
    <p:sldId id="282" r:id="rId33"/>
    <p:sldId id="283" r:id="rId34"/>
    <p:sldId id="284" r:id="rId35"/>
    <p:sldId id="285" r:id="rId36"/>
    <p:sldId id="289" r:id="rId37"/>
    <p:sldId id="290" r:id="rId38"/>
    <p:sldId id="291" r:id="rId39"/>
    <p:sldId id="292" r:id="rId40"/>
    <p:sldId id="296" r:id="rId4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ED166-3E1E-4BB7-8012-C941AEE7AB33}" type="doc">
      <dgm:prSet loTypeId="urn:microsoft.com/office/officeart/2005/8/layout/arrow2" loCatId="process" qsTypeId="urn:microsoft.com/office/officeart/2005/8/quickstyle/3d3" qsCatId="3D" csTypeId="urn:microsoft.com/office/officeart/2005/8/colors/accent6_3" csCatId="accent6" phldr="1"/>
      <dgm:spPr/>
    </dgm:pt>
    <dgm:pt modelId="{19057B5F-477F-4A32-AEE3-6BF2C7B9D4F3}">
      <dgm:prSet phldrT="[文字]" custT="1"/>
      <dgm:spPr>
        <a:ln>
          <a:prstDash val="sysDot"/>
        </a:ln>
      </dgm:spPr>
      <dgm:t>
        <a:bodyPr/>
        <a:lstStyle/>
        <a:p>
          <a:pPr>
            <a:lnSpc>
              <a:spcPct val="90000"/>
            </a:lnSpc>
          </a:pPr>
          <a:endParaRPr lang="en-US" altLang="zh-TW" sz="1400" dirty="0" smtClean="0"/>
        </a:p>
        <a:p>
          <a:pPr>
            <a:lnSpc>
              <a:spcPct val="90000"/>
            </a:lnSpc>
          </a:pPr>
          <a:endParaRPr lang="en-US" altLang="zh-TW" sz="1400" dirty="0" smtClean="0"/>
        </a:p>
        <a:p>
          <a:pPr>
            <a:lnSpc>
              <a:spcPct val="90000"/>
            </a:lnSpc>
          </a:pPr>
          <a:endParaRPr lang="en-US" altLang="zh-TW" sz="1400" dirty="0" smtClean="0"/>
        </a:p>
        <a:p>
          <a:pPr>
            <a:lnSpc>
              <a:spcPct val="90000"/>
            </a:lnSpc>
          </a:pPr>
          <a:endParaRPr lang="en-US" altLang="zh-TW" sz="1400" dirty="0" smtClean="0"/>
        </a:p>
        <a:p>
          <a:pPr>
            <a:lnSpc>
              <a:spcPct val="100000"/>
            </a:lnSpc>
          </a:pPr>
          <a:r>
            <a:rPr lang="zh-TW" altLang="en-US" sz="2400" dirty="0" smtClean="0"/>
            <a:t>     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九年國民     義務教育</a:t>
          </a:r>
          <a:endParaRPr lang="en-US" altLang="zh-TW" sz="2400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</a:pPr>
          <a:r>
            <a:rPr lang="en-US" altLang="zh-TW" sz="2400" dirty="0" smtClean="0"/>
            <a:t>(</a:t>
          </a:r>
          <a:r>
            <a:rPr lang="zh-TW" altLang="en-US" sz="3200" b="1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rPr>
            <a:t>學科知識</a:t>
          </a:r>
          <a:r>
            <a:rPr lang="en-US" altLang="zh-TW" sz="2400" dirty="0" smtClean="0"/>
            <a:t>)</a:t>
          </a:r>
          <a:endParaRPr lang="zh-TW" altLang="en-US" sz="2400" b="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A6007927-38BB-45C7-A7DD-08A137104CA4}" type="parTrans" cxnId="{E0152555-B50A-461C-8099-C0C553DFD52C}">
      <dgm:prSet/>
      <dgm:spPr/>
      <dgm:t>
        <a:bodyPr/>
        <a:lstStyle/>
        <a:p>
          <a:endParaRPr lang="zh-TW" altLang="en-US"/>
        </a:p>
      </dgm:t>
    </dgm:pt>
    <dgm:pt modelId="{D46C2E74-7773-44CB-9A8A-6C7F6B556092}" type="sibTrans" cxnId="{E0152555-B50A-461C-8099-C0C553DFD52C}">
      <dgm:prSet/>
      <dgm:spPr/>
      <dgm:t>
        <a:bodyPr/>
        <a:lstStyle/>
        <a:p>
          <a:endParaRPr lang="zh-TW" altLang="en-US"/>
        </a:p>
      </dgm:t>
    </dgm:pt>
    <dgm:pt modelId="{75953B4A-84BF-4DDC-82BB-C5260ACC097B}">
      <dgm:prSet/>
      <dgm:spPr/>
      <dgm:t>
        <a:bodyPr/>
        <a:lstStyle/>
        <a:p>
          <a:endParaRPr lang="zh-TW" altLang="en-US" dirty="0"/>
        </a:p>
      </dgm:t>
    </dgm:pt>
    <dgm:pt modelId="{C7F71619-17C7-43B6-A07A-A4425D7DA746}" type="parTrans" cxnId="{2942334F-307E-44C6-8A4A-6A58FA54F547}">
      <dgm:prSet/>
      <dgm:spPr/>
      <dgm:t>
        <a:bodyPr/>
        <a:lstStyle/>
        <a:p>
          <a:endParaRPr lang="zh-TW" altLang="en-US"/>
        </a:p>
      </dgm:t>
    </dgm:pt>
    <dgm:pt modelId="{1D6AEB3C-B733-429B-B498-1CA664C9702D}" type="sibTrans" cxnId="{2942334F-307E-44C6-8A4A-6A58FA54F547}">
      <dgm:prSet/>
      <dgm:spPr/>
      <dgm:t>
        <a:bodyPr/>
        <a:lstStyle/>
        <a:p>
          <a:endParaRPr lang="zh-TW" altLang="en-US"/>
        </a:p>
      </dgm:t>
    </dgm:pt>
    <dgm:pt modelId="{59DBF1EE-62E9-48E9-B202-7D2476ECDAC3}">
      <dgm:prSet/>
      <dgm:spPr/>
      <dgm:t>
        <a:bodyPr/>
        <a:lstStyle/>
        <a:p>
          <a:endParaRPr lang="zh-TW" altLang="en-US" dirty="0"/>
        </a:p>
      </dgm:t>
    </dgm:pt>
    <dgm:pt modelId="{BDBD5574-6C65-4C05-BF5E-68BF9B2FCABE}" type="parTrans" cxnId="{F6AB0305-D497-4633-BF4E-C23DF1D2BEB5}">
      <dgm:prSet/>
      <dgm:spPr/>
      <dgm:t>
        <a:bodyPr/>
        <a:lstStyle/>
        <a:p>
          <a:endParaRPr lang="zh-TW" altLang="en-US"/>
        </a:p>
      </dgm:t>
    </dgm:pt>
    <dgm:pt modelId="{C79AD0F0-7F80-4EEE-A1A2-0C73B01AC763}" type="sibTrans" cxnId="{F6AB0305-D497-4633-BF4E-C23DF1D2BEB5}">
      <dgm:prSet/>
      <dgm:spPr/>
      <dgm:t>
        <a:bodyPr/>
        <a:lstStyle/>
        <a:p>
          <a:endParaRPr lang="zh-TW" altLang="en-US"/>
        </a:p>
      </dgm:t>
    </dgm:pt>
    <dgm:pt modelId="{942A78BF-BEC5-4917-AEDB-8E7E7A3B1A4C}">
      <dgm:prSet/>
      <dgm:spPr/>
      <dgm:t>
        <a:bodyPr/>
        <a:lstStyle/>
        <a:p>
          <a:endParaRPr lang="zh-TW" altLang="en-US" dirty="0"/>
        </a:p>
      </dgm:t>
    </dgm:pt>
    <dgm:pt modelId="{6918FF72-5708-4796-95D7-8FD03F4BF071}" type="sibTrans" cxnId="{48A64C61-0EB9-4095-AA35-CFF1BE327103}">
      <dgm:prSet/>
      <dgm:spPr/>
      <dgm:t>
        <a:bodyPr/>
        <a:lstStyle/>
        <a:p>
          <a:endParaRPr lang="zh-TW" altLang="en-US"/>
        </a:p>
      </dgm:t>
    </dgm:pt>
    <dgm:pt modelId="{9330D8BA-A333-48C9-8DFD-74554D12B1FE}" type="parTrans" cxnId="{48A64C61-0EB9-4095-AA35-CFF1BE327103}">
      <dgm:prSet/>
      <dgm:spPr/>
      <dgm:t>
        <a:bodyPr/>
        <a:lstStyle/>
        <a:p>
          <a:endParaRPr lang="zh-TW" altLang="en-US"/>
        </a:p>
      </dgm:t>
    </dgm:pt>
    <dgm:pt modelId="{583B1723-3275-4B81-A3C4-722CC9187947}">
      <dgm:prSet/>
      <dgm:spPr/>
      <dgm:t>
        <a:bodyPr/>
        <a:lstStyle/>
        <a:p>
          <a:endParaRPr lang="zh-TW" altLang="en-US" dirty="0"/>
        </a:p>
      </dgm:t>
    </dgm:pt>
    <dgm:pt modelId="{A1D5C279-10BD-4432-A697-06D5B0BC7F6C}" type="sibTrans" cxnId="{9FF91C8A-8F3C-4A06-8AF7-D58DD423C49F}">
      <dgm:prSet/>
      <dgm:spPr/>
      <dgm:t>
        <a:bodyPr/>
        <a:lstStyle/>
        <a:p>
          <a:endParaRPr lang="zh-TW" altLang="en-US"/>
        </a:p>
      </dgm:t>
    </dgm:pt>
    <dgm:pt modelId="{8A11A68C-0647-4C9A-910B-F5E238D20BF1}" type="parTrans" cxnId="{9FF91C8A-8F3C-4A06-8AF7-D58DD423C49F}">
      <dgm:prSet/>
      <dgm:spPr/>
      <dgm:t>
        <a:bodyPr/>
        <a:lstStyle/>
        <a:p>
          <a:endParaRPr lang="zh-TW" altLang="en-US"/>
        </a:p>
      </dgm:t>
    </dgm:pt>
    <dgm:pt modelId="{03A55F6C-7134-41AE-880A-A888BD0288C4}" type="pres">
      <dgm:prSet presAssocID="{2F2ED166-3E1E-4BB7-8012-C941AEE7AB33}" presName="arrowDiagram" presStyleCnt="0">
        <dgm:presLayoutVars>
          <dgm:chMax val="5"/>
          <dgm:dir/>
          <dgm:resizeHandles val="exact"/>
        </dgm:presLayoutVars>
      </dgm:prSet>
      <dgm:spPr/>
    </dgm:pt>
    <dgm:pt modelId="{95B5BF20-F143-46CF-A9B8-4AF9E687A489}" type="pres">
      <dgm:prSet presAssocID="{2F2ED166-3E1E-4BB7-8012-C941AEE7AB33}" presName="arrow" presStyleLbl="bgShp" presStyleIdx="0" presStyleCnt="1" custLinFactNeighborX="0" custLinFactNeighborY="-4055"/>
      <dgm:spPr/>
    </dgm:pt>
    <dgm:pt modelId="{3B6CB61A-BFCB-4A5E-8728-0D80BCEDF8D0}" type="pres">
      <dgm:prSet presAssocID="{2F2ED166-3E1E-4BB7-8012-C941AEE7AB33}" presName="arrowDiagram5" presStyleCnt="0"/>
      <dgm:spPr/>
    </dgm:pt>
    <dgm:pt modelId="{46DACF69-B457-4625-BA39-3488196DA3CE}" type="pres">
      <dgm:prSet presAssocID="{19057B5F-477F-4A32-AEE3-6BF2C7B9D4F3}" presName="bullet5a" presStyleLbl="node1" presStyleIdx="0" presStyleCnt="5" custLinFactNeighborX="-37360" custLinFactNeighborY="-78342"/>
      <dgm:spPr/>
    </dgm:pt>
    <dgm:pt modelId="{2835E303-FB7E-40BF-B1C2-433A19C572C4}" type="pres">
      <dgm:prSet presAssocID="{19057B5F-477F-4A32-AEE3-6BF2C7B9D4F3}" presName="textBox5a" presStyleLbl="revTx" presStyleIdx="0" presStyleCnt="5" custScaleX="171963" custScaleY="202771" custLinFactNeighborX="-16324" custLinFactNeighborY="-63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0499E3-AA46-4975-BF23-5900731464E0}" type="pres">
      <dgm:prSet presAssocID="{583B1723-3275-4B81-A3C4-722CC9187947}" presName="bullet5b" presStyleLbl="node1" presStyleIdx="1" presStyleCnt="5" custLinFactNeighborX="-37506" custLinFactNeighborY="-25613"/>
      <dgm:spPr/>
    </dgm:pt>
    <dgm:pt modelId="{50C7FD71-BA3D-4D01-87BA-B1AD8DBC1DFB}" type="pres">
      <dgm:prSet presAssocID="{583B1723-3275-4B81-A3C4-722CC9187947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F0B4E1-76CA-4A59-96C3-C421B9DBAC4A}" type="pres">
      <dgm:prSet presAssocID="{75953B4A-84BF-4DDC-82BB-C5260ACC097B}" presName="bullet5c" presStyleLbl="node1" presStyleIdx="2" presStyleCnt="5" custLinFactNeighborX="-38733" custLinFactNeighborY="-22064"/>
      <dgm:spPr/>
    </dgm:pt>
    <dgm:pt modelId="{3D11752C-6063-4BCE-984F-DB7E6CE353CA}" type="pres">
      <dgm:prSet presAssocID="{75953B4A-84BF-4DDC-82BB-C5260ACC097B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414941-49A6-4ABB-8DB2-6E5F47D50740}" type="pres">
      <dgm:prSet presAssocID="{942A78BF-BEC5-4917-AEDB-8E7E7A3B1A4C}" presName="bullet5d" presStyleLbl="node1" presStyleIdx="3" presStyleCnt="5" custLinFactNeighborX="-14955" custLinFactNeighborY="-25007"/>
      <dgm:spPr/>
    </dgm:pt>
    <dgm:pt modelId="{3F0D79B0-3F9B-4B4C-884A-E263AA227C56}" type="pres">
      <dgm:prSet presAssocID="{942A78BF-BEC5-4917-AEDB-8E7E7A3B1A4C}" presName="textBox5d" presStyleLbl="revTx" presStyleIdx="3" presStyleCnt="5" custLinFactNeighborX="1324" custLinFactNeighborY="4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477B8C-7F51-43EF-948E-1003C2DB0E75}" type="pres">
      <dgm:prSet presAssocID="{59DBF1EE-62E9-48E9-B202-7D2476ECDAC3}" presName="bullet5e" presStyleLbl="node1" presStyleIdx="4" presStyleCnt="5" custLinFactNeighborX="2798" custLinFactNeighborY="-38458"/>
      <dgm:spPr/>
    </dgm:pt>
    <dgm:pt modelId="{2C40CB52-FCAD-463A-83F9-8DEF15310EBA}" type="pres">
      <dgm:prSet presAssocID="{59DBF1EE-62E9-48E9-B202-7D2476ECDAC3}" presName="textBox5e" presStyleLbl="revTx" presStyleIdx="4" presStyleCnt="5" custLinFactNeighborX="-39073" custLinFactNeighborY="29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A64C61-0EB9-4095-AA35-CFF1BE327103}" srcId="{2F2ED166-3E1E-4BB7-8012-C941AEE7AB33}" destId="{942A78BF-BEC5-4917-AEDB-8E7E7A3B1A4C}" srcOrd="3" destOrd="0" parTransId="{9330D8BA-A333-48C9-8DFD-74554D12B1FE}" sibTransId="{6918FF72-5708-4796-95D7-8FD03F4BF071}"/>
    <dgm:cxn modelId="{59ABB9EB-2AC8-4699-8155-16F3F113C6BB}" type="presOf" srcId="{2F2ED166-3E1E-4BB7-8012-C941AEE7AB33}" destId="{03A55F6C-7134-41AE-880A-A888BD0288C4}" srcOrd="0" destOrd="0" presId="urn:microsoft.com/office/officeart/2005/8/layout/arrow2"/>
    <dgm:cxn modelId="{DDD803CB-4296-47D2-A491-6D4C5DEC6154}" type="presOf" srcId="{583B1723-3275-4B81-A3C4-722CC9187947}" destId="{50C7FD71-BA3D-4D01-87BA-B1AD8DBC1DFB}" srcOrd="0" destOrd="0" presId="urn:microsoft.com/office/officeart/2005/8/layout/arrow2"/>
    <dgm:cxn modelId="{2942334F-307E-44C6-8A4A-6A58FA54F547}" srcId="{2F2ED166-3E1E-4BB7-8012-C941AEE7AB33}" destId="{75953B4A-84BF-4DDC-82BB-C5260ACC097B}" srcOrd="2" destOrd="0" parTransId="{C7F71619-17C7-43B6-A07A-A4425D7DA746}" sibTransId="{1D6AEB3C-B733-429B-B498-1CA664C9702D}"/>
    <dgm:cxn modelId="{E0152555-B50A-461C-8099-C0C553DFD52C}" srcId="{2F2ED166-3E1E-4BB7-8012-C941AEE7AB33}" destId="{19057B5F-477F-4A32-AEE3-6BF2C7B9D4F3}" srcOrd="0" destOrd="0" parTransId="{A6007927-38BB-45C7-A7DD-08A137104CA4}" sibTransId="{D46C2E74-7773-44CB-9A8A-6C7F6B556092}"/>
    <dgm:cxn modelId="{5772E3AF-5557-4152-BFD0-8D67D2BC6561}" type="presOf" srcId="{59DBF1EE-62E9-48E9-B202-7D2476ECDAC3}" destId="{2C40CB52-FCAD-463A-83F9-8DEF15310EBA}" srcOrd="0" destOrd="0" presId="urn:microsoft.com/office/officeart/2005/8/layout/arrow2"/>
    <dgm:cxn modelId="{9FF91C8A-8F3C-4A06-8AF7-D58DD423C49F}" srcId="{2F2ED166-3E1E-4BB7-8012-C941AEE7AB33}" destId="{583B1723-3275-4B81-A3C4-722CC9187947}" srcOrd="1" destOrd="0" parTransId="{8A11A68C-0647-4C9A-910B-F5E238D20BF1}" sibTransId="{A1D5C279-10BD-4432-A697-06D5B0BC7F6C}"/>
    <dgm:cxn modelId="{2778DB3C-0B94-4177-AFA9-DC9A86580BB6}" type="presOf" srcId="{19057B5F-477F-4A32-AEE3-6BF2C7B9D4F3}" destId="{2835E303-FB7E-40BF-B1C2-433A19C572C4}" srcOrd="0" destOrd="0" presId="urn:microsoft.com/office/officeart/2005/8/layout/arrow2"/>
    <dgm:cxn modelId="{F6AB0305-D497-4633-BF4E-C23DF1D2BEB5}" srcId="{2F2ED166-3E1E-4BB7-8012-C941AEE7AB33}" destId="{59DBF1EE-62E9-48E9-B202-7D2476ECDAC3}" srcOrd="4" destOrd="0" parTransId="{BDBD5574-6C65-4C05-BF5E-68BF9B2FCABE}" sibTransId="{C79AD0F0-7F80-4EEE-A1A2-0C73B01AC763}"/>
    <dgm:cxn modelId="{4235B101-8B5B-42ED-A988-E235283B2C08}" type="presOf" srcId="{942A78BF-BEC5-4917-AEDB-8E7E7A3B1A4C}" destId="{3F0D79B0-3F9B-4B4C-884A-E263AA227C56}" srcOrd="0" destOrd="0" presId="urn:microsoft.com/office/officeart/2005/8/layout/arrow2"/>
    <dgm:cxn modelId="{8B144AF6-ECC5-4BC3-9F05-AE30F66C0164}" type="presOf" srcId="{75953B4A-84BF-4DDC-82BB-C5260ACC097B}" destId="{3D11752C-6063-4BCE-984F-DB7E6CE353CA}" srcOrd="0" destOrd="0" presId="urn:microsoft.com/office/officeart/2005/8/layout/arrow2"/>
    <dgm:cxn modelId="{EE381648-B01D-4367-A732-FBC3F244EBA9}" type="presParOf" srcId="{03A55F6C-7134-41AE-880A-A888BD0288C4}" destId="{95B5BF20-F143-46CF-A9B8-4AF9E687A489}" srcOrd="0" destOrd="0" presId="urn:microsoft.com/office/officeart/2005/8/layout/arrow2"/>
    <dgm:cxn modelId="{225CD52C-9702-4D52-90B1-2CB99C614969}" type="presParOf" srcId="{03A55F6C-7134-41AE-880A-A888BD0288C4}" destId="{3B6CB61A-BFCB-4A5E-8728-0D80BCEDF8D0}" srcOrd="1" destOrd="0" presId="urn:microsoft.com/office/officeart/2005/8/layout/arrow2"/>
    <dgm:cxn modelId="{BEEC26A4-786E-4792-B916-3B8C1D21DA99}" type="presParOf" srcId="{3B6CB61A-BFCB-4A5E-8728-0D80BCEDF8D0}" destId="{46DACF69-B457-4625-BA39-3488196DA3CE}" srcOrd="0" destOrd="0" presId="urn:microsoft.com/office/officeart/2005/8/layout/arrow2"/>
    <dgm:cxn modelId="{2CF4A0A8-E8EE-44A5-AC77-99955F6ABAEF}" type="presParOf" srcId="{3B6CB61A-BFCB-4A5E-8728-0D80BCEDF8D0}" destId="{2835E303-FB7E-40BF-B1C2-433A19C572C4}" srcOrd="1" destOrd="0" presId="urn:microsoft.com/office/officeart/2005/8/layout/arrow2"/>
    <dgm:cxn modelId="{52EBEC01-7E7F-41E7-9744-A811B85D4661}" type="presParOf" srcId="{3B6CB61A-BFCB-4A5E-8728-0D80BCEDF8D0}" destId="{DD0499E3-AA46-4975-BF23-5900731464E0}" srcOrd="2" destOrd="0" presId="urn:microsoft.com/office/officeart/2005/8/layout/arrow2"/>
    <dgm:cxn modelId="{57DEA055-FF78-4BB8-BC1A-5CE0E0E8AC41}" type="presParOf" srcId="{3B6CB61A-BFCB-4A5E-8728-0D80BCEDF8D0}" destId="{50C7FD71-BA3D-4D01-87BA-B1AD8DBC1DFB}" srcOrd="3" destOrd="0" presId="urn:microsoft.com/office/officeart/2005/8/layout/arrow2"/>
    <dgm:cxn modelId="{9F651F32-6623-4EE2-81E3-262CBAE5ED42}" type="presParOf" srcId="{3B6CB61A-BFCB-4A5E-8728-0D80BCEDF8D0}" destId="{F3F0B4E1-76CA-4A59-96C3-C421B9DBAC4A}" srcOrd="4" destOrd="0" presId="urn:microsoft.com/office/officeart/2005/8/layout/arrow2"/>
    <dgm:cxn modelId="{D2877249-0251-4FCD-80A8-C5EC5113B0F0}" type="presParOf" srcId="{3B6CB61A-BFCB-4A5E-8728-0D80BCEDF8D0}" destId="{3D11752C-6063-4BCE-984F-DB7E6CE353CA}" srcOrd="5" destOrd="0" presId="urn:microsoft.com/office/officeart/2005/8/layout/arrow2"/>
    <dgm:cxn modelId="{C1934CC3-2730-46F4-B24D-8FBC5CCBF7E5}" type="presParOf" srcId="{3B6CB61A-BFCB-4A5E-8728-0D80BCEDF8D0}" destId="{2D414941-49A6-4ABB-8DB2-6E5F47D50740}" srcOrd="6" destOrd="0" presId="urn:microsoft.com/office/officeart/2005/8/layout/arrow2"/>
    <dgm:cxn modelId="{251EE11F-D5E2-493F-8FD4-C24B310C4F76}" type="presParOf" srcId="{3B6CB61A-BFCB-4A5E-8728-0D80BCEDF8D0}" destId="{3F0D79B0-3F9B-4B4C-884A-E263AA227C56}" srcOrd="7" destOrd="0" presId="urn:microsoft.com/office/officeart/2005/8/layout/arrow2"/>
    <dgm:cxn modelId="{38EF1B7E-E7F1-405F-805A-66BB18B7784C}" type="presParOf" srcId="{3B6CB61A-BFCB-4A5E-8728-0D80BCEDF8D0}" destId="{E1477B8C-7F51-43EF-948E-1003C2DB0E75}" srcOrd="8" destOrd="0" presId="urn:microsoft.com/office/officeart/2005/8/layout/arrow2"/>
    <dgm:cxn modelId="{7FB257FE-D0E3-4A59-8DA0-8FC4621D58BE}" type="presParOf" srcId="{3B6CB61A-BFCB-4A5E-8728-0D80BCEDF8D0}" destId="{2C40CB52-FCAD-463A-83F9-8DEF15310EB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5BF20-F143-46CF-A9B8-4AF9E687A489}">
      <dsp:nvSpPr>
        <dsp:cNvPr id="0" name=""/>
        <dsp:cNvSpPr/>
      </dsp:nvSpPr>
      <dsp:spPr>
        <a:xfrm>
          <a:off x="0" y="8909"/>
          <a:ext cx="8429684" cy="5268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ACF69-B457-4625-BA39-3488196DA3CE}">
      <dsp:nvSpPr>
        <dsp:cNvPr id="0" name=""/>
        <dsp:cNvSpPr/>
      </dsp:nvSpPr>
      <dsp:spPr>
        <a:xfrm>
          <a:off x="757889" y="3988353"/>
          <a:ext cx="193882" cy="193882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5E303-FB7E-40BF-B1C2-433A19C572C4}">
      <dsp:nvSpPr>
        <dsp:cNvPr id="0" name=""/>
        <dsp:cNvSpPr/>
      </dsp:nvSpPr>
      <dsp:spPr>
        <a:xfrm>
          <a:off x="349661" y="3513407"/>
          <a:ext cx="1898967" cy="2542576"/>
        </a:xfrm>
        <a:prstGeom prst="rect">
          <a:avLst/>
        </a:prstGeom>
        <a:noFill/>
        <a:ln w="9525" cap="flat" cmpd="sng" algn="ctr">
          <a:solidFill>
            <a:scrgbClr r="0" g="0" b="0"/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73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kern="1200" dirty="0" smtClean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     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九年國民     義務教育</a:t>
          </a:r>
          <a:endParaRPr lang="en-US" altLang="zh-TW" sz="2400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(</a:t>
          </a:r>
          <a:r>
            <a:rPr lang="zh-TW" altLang="en-US" sz="3200" b="1" kern="1200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rPr>
            <a:t>學科知識</a:t>
          </a:r>
          <a:r>
            <a:rPr lang="en-US" altLang="zh-TW" sz="2400" kern="1200" dirty="0" smtClean="0"/>
            <a:t>)</a:t>
          </a:r>
          <a:endParaRPr lang="zh-TW" altLang="en-US" sz="2400" b="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349661" y="3513407"/>
        <a:ext cx="1898967" cy="2542576"/>
      </dsp:txXfrm>
    </dsp:sp>
    <dsp:sp modelId="{DD0499E3-AA46-4975-BF23-5900731464E0}">
      <dsp:nvSpPr>
        <dsp:cNvPr id="0" name=""/>
        <dsp:cNvSpPr/>
      </dsp:nvSpPr>
      <dsp:spPr>
        <a:xfrm>
          <a:off x="1766000" y="3054116"/>
          <a:ext cx="303468" cy="303468"/>
        </a:xfrm>
        <a:prstGeom prst="ellipse">
          <a:avLst/>
        </a:prstGeom>
        <a:solidFill>
          <a:schemeClr val="accent6">
            <a:shade val="80000"/>
            <a:hueOff val="55687"/>
            <a:satOff val="-4340"/>
            <a:lumOff val="750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C7FD71-BA3D-4D01-87BA-B1AD8DBC1DFB}">
      <dsp:nvSpPr>
        <dsp:cNvPr id="0" name=""/>
        <dsp:cNvSpPr/>
      </dsp:nvSpPr>
      <dsp:spPr>
        <a:xfrm>
          <a:off x="2031553" y="3283578"/>
          <a:ext cx="1399327" cy="220752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0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2031553" y="3283578"/>
        <a:ext cx="1399327" cy="2207523"/>
      </dsp:txXfrm>
    </dsp:sp>
    <dsp:sp modelId="{F3F0B4E1-76CA-4A59-96C3-C421B9DBAC4A}">
      <dsp:nvSpPr>
        <dsp:cNvPr id="0" name=""/>
        <dsp:cNvSpPr/>
      </dsp:nvSpPr>
      <dsp:spPr>
        <a:xfrm>
          <a:off x="3071845" y="2238586"/>
          <a:ext cx="404624" cy="404624"/>
        </a:xfrm>
        <a:prstGeom prst="ellipse">
          <a:avLst/>
        </a:prstGeom>
        <a:solidFill>
          <a:schemeClr val="accent6">
            <a:shade val="80000"/>
            <a:hueOff val="111374"/>
            <a:satOff val="-8680"/>
            <a:lumOff val="1499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11752C-6063-4BCE-984F-DB7E6CE353CA}">
      <dsp:nvSpPr>
        <dsp:cNvPr id="0" name=""/>
        <dsp:cNvSpPr/>
      </dsp:nvSpPr>
      <dsp:spPr>
        <a:xfrm>
          <a:off x="3430881" y="2530175"/>
          <a:ext cx="1626929" cy="296092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40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3430881" y="2530175"/>
        <a:ext cx="1626929" cy="2960926"/>
      </dsp:txXfrm>
    </dsp:sp>
    <dsp:sp modelId="{2D414941-49A6-4ABB-8DB2-6E5F47D50740}">
      <dsp:nvSpPr>
        <dsp:cNvPr id="0" name=""/>
        <dsp:cNvSpPr/>
      </dsp:nvSpPr>
      <dsp:spPr>
        <a:xfrm>
          <a:off x="4718329" y="1569154"/>
          <a:ext cx="522640" cy="522640"/>
        </a:xfrm>
        <a:prstGeom prst="ellipse">
          <a:avLst/>
        </a:prstGeom>
        <a:solidFill>
          <a:schemeClr val="accent6">
            <a:shade val="80000"/>
            <a:hueOff val="167061"/>
            <a:satOff val="-13019"/>
            <a:lumOff val="2249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D79B0-3F9B-4B4C-884A-E263AA227C56}">
      <dsp:nvSpPr>
        <dsp:cNvPr id="0" name=""/>
        <dsp:cNvSpPr/>
      </dsp:nvSpPr>
      <dsp:spPr>
        <a:xfrm>
          <a:off x="5080132" y="1977903"/>
          <a:ext cx="1685936" cy="352993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93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5080132" y="1977903"/>
        <a:ext cx="1685936" cy="3529930"/>
      </dsp:txXfrm>
    </dsp:sp>
    <dsp:sp modelId="{E1477B8C-7F51-43EF-948E-1003C2DB0E75}">
      <dsp:nvSpPr>
        <dsp:cNvPr id="0" name=""/>
        <dsp:cNvSpPr/>
      </dsp:nvSpPr>
      <dsp:spPr>
        <a:xfrm>
          <a:off x="6429407" y="1024365"/>
          <a:ext cx="665945" cy="665945"/>
        </a:xfrm>
        <a:prstGeom prst="ellipse">
          <a:avLst/>
        </a:prstGeom>
        <a:solidFill>
          <a:schemeClr val="accent6">
            <a:shade val="80000"/>
            <a:hueOff val="222748"/>
            <a:satOff val="-17359"/>
            <a:lumOff val="2999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0CB52-FCAD-463A-83F9-8DEF15310EBA}">
      <dsp:nvSpPr>
        <dsp:cNvPr id="0" name=""/>
        <dsp:cNvSpPr/>
      </dsp:nvSpPr>
      <dsp:spPr>
        <a:xfrm>
          <a:off x="6085001" y="1726674"/>
          <a:ext cx="1685936" cy="38776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87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6085001" y="1726674"/>
        <a:ext cx="1685936" cy="3877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014C-10AA-423E-BCF1-1BBB6AAFF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7873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BB8F4-67E8-4B28-AAEE-3838A58269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2232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410"/>
            <a:fld id="{5FC758B0-59D6-4BF2-A771-12973001A18A}" type="slidenum">
              <a:rPr lang="zh-TW" altLang="en-US" smtClean="0">
                <a:ea typeface="新細明體" charset="-120"/>
              </a:rPr>
              <a:pPr defTabSz="912410"/>
              <a:t>4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58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101965-65C3-4163-BFC7-A0F11322CD37}" type="slidenum">
              <a:rPr lang="zh-TW" altLang="en-US" smtClean="0"/>
              <a:pPr>
                <a:defRPr/>
              </a:pPr>
              <a:t>14</a:t>
            </a:fld>
            <a:endParaRPr lang="en-US" altLang="zh-TW" dirty="0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42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25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1"/>
          <p:cNvGraphicFramePr>
            <a:graphicFrameLocks noChangeAspect="1"/>
          </p:cNvGraphicFramePr>
          <p:nvPr/>
        </p:nvGraphicFramePr>
        <p:xfrm>
          <a:off x="152400" y="609600"/>
          <a:ext cx="883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22857143" imgH="2819048" progId="">
                  <p:embed/>
                </p:oleObj>
              </mc:Choice>
              <mc:Fallback>
                <p:oleObj name="Image" r:id="rId3" imgW="22857143" imgH="281904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839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2"/>
          <p:cNvGraphicFramePr>
            <a:graphicFrameLocks noChangeAspect="1"/>
          </p:cNvGraphicFramePr>
          <p:nvPr/>
        </p:nvGraphicFramePr>
        <p:xfrm>
          <a:off x="8001000" y="6019800"/>
          <a:ext cx="6858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5" imgW="1494385" imgH="1182930" progId="">
                  <p:embed/>
                </p:oleObj>
              </mc:Choice>
              <mc:Fallback>
                <p:oleObj name="Image" r:id="rId5" imgW="1494385" imgH="118293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19800"/>
                        <a:ext cx="6858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68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6" name="Rectangle 75"/>
          <p:cNvSpPr>
            <a:spLocks noChangeArrowheads="1"/>
          </p:cNvSpPr>
          <p:nvPr/>
        </p:nvSpPr>
        <p:spPr bwMode="gray">
          <a:xfrm>
            <a:off x="2286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zh-TW" sz="1000" b="0" dirty="0">
              <a:latin typeface="Arial" charset="0"/>
              <a:ea typeface="新細明體" charset="-120"/>
            </a:endParaRPr>
          </a:p>
        </p:txBody>
      </p:sp>
      <p:sp>
        <p:nvSpPr>
          <p:cNvPr id="7" name="Rectangle 76"/>
          <p:cNvSpPr>
            <a:spLocks noChangeArrowheads="1"/>
          </p:cNvSpPr>
          <p:nvPr/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altLang="zh-TW" sz="1000" b="0" dirty="0"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19800" y="307975"/>
            <a:ext cx="1905000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dirty="0" smtClean="0"/>
              <a:t>2013/6/17</a:t>
            </a: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867400" y="2286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160243D-EE30-4210-96AE-8FF8344E70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7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8022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619314-5CA1-49DB-95D0-DD9830AED622}" type="datetimeFigureOut">
              <a:rPr lang="zh-TW" altLang="en-US" smtClean="0"/>
              <a:pPr/>
              <a:t>2019/6/11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EF0E922-9C21-47AB-9F91-D72C547FC6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lOx2XrqFZs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_HIppAsRNM&amp;list=PLjcCm9Gf4c40ZBwk6rUnw2vDAHAEdii-m&amp;index=11&amp;t=0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LyMIVHj9e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y3JIwvUhd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Y226pCAG65w&amp;list=PLjcCm9Gf4c40ZBwk6rUnw2vDAHAEdii-m&amp;t=0s&amp;index=1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zh-TW" dirty="0" smtClean="0"/>
              <a:t>特殊教育實務議題與趨勢</a:t>
            </a:r>
            <a:r>
              <a:rPr lang="en-US" altLang="zh-TW" dirty="0" smtClean="0"/>
              <a:t>-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十二年國教課程綱要</a:t>
            </a:r>
            <a:r>
              <a:rPr lang="zh-TW" altLang="en-US" dirty="0" smtClean="0"/>
              <a:t>認識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108</a:t>
            </a:r>
            <a:r>
              <a:rPr lang="zh-TW" altLang="en-US" dirty="0" smtClean="0"/>
              <a:t>課綱實施的困難與特殊學生教育的啟發</a:t>
            </a:r>
            <a:endParaRPr lang="en-US" altLang="zh-TW" dirty="0" smtClean="0"/>
          </a:p>
          <a:p>
            <a:endParaRPr lang="zh-TW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主講者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黃秋燕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en-US" dirty="0" smtClean="0"/>
              <a:t>課綱</a:t>
            </a:r>
            <a:r>
              <a:rPr lang="en-US" altLang="zh-TW" dirty="0" smtClean="0"/>
              <a:t>3</a:t>
            </a:r>
            <a:r>
              <a:rPr lang="zh-TW" altLang="en-US" dirty="0" smtClean="0"/>
              <a:t>大亮點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833700"/>
            <a:ext cx="7499350" cy="40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現行課綱</a:t>
            </a:r>
            <a:r>
              <a:rPr lang="en-US" altLang="zh-TW" dirty="0" err="1" smtClean="0"/>
              <a:t>VS108</a:t>
            </a:r>
            <a:r>
              <a:rPr lang="zh-TW" altLang="en-US" dirty="0" smtClean="0"/>
              <a:t>課綱課程架構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703658"/>
            <a:ext cx="7499350" cy="428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資料庫圖表 33"/>
          <p:cNvGraphicFramePr/>
          <p:nvPr>
            <p:extLst>
              <p:ext uri="{D42A27DB-BD31-4B8C-83A1-F6EECF244321}">
                <p14:modId xmlns:p14="http://schemas.microsoft.com/office/powerpoint/2010/main" val="2694377270"/>
              </p:ext>
            </p:extLst>
          </p:nvPr>
        </p:nvGraphicFramePr>
        <p:xfrm>
          <a:off x="285720" y="239370"/>
          <a:ext cx="842968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419" name="文字方塊 10"/>
          <p:cNvSpPr txBox="1">
            <a:spLocks noChangeArrowheads="1"/>
          </p:cNvSpPr>
          <p:nvPr/>
        </p:nvSpPr>
        <p:spPr bwMode="auto">
          <a:xfrm>
            <a:off x="2786063" y="157162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 sz="1400"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60420" name="文字方塊 15"/>
          <p:cNvSpPr txBox="1">
            <a:spLocks noChangeArrowheads="1"/>
          </p:cNvSpPr>
          <p:nvPr/>
        </p:nvSpPr>
        <p:spPr bwMode="auto">
          <a:xfrm>
            <a:off x="2714625" y="3789040"/>
            <a:ext cx="1928813" cy="16922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 dirty="0">
                <a:latin typeface="Calibri" pitchFamily="34" charset="0"/>
              </a:rPr>
              <a:t>國民中小學九年一貫</a:t>
            </a:r>
            <a:endParaRPr lang="en-US" altLang="zh-TW" sz="2400" b="1" dirty="0">
              <a:latin typeface="Calibri" pitchFamily="34" charset="0"/>
            </a:endParaRPr>
          </a:p>
          <a:p>
            <a:r>
              <a:rPr lang="zh-TW" altLang="en-US" sz="2400" b="1" dirty="0">
                <a:latin typeface="Calibri" pitchFamily="34" charset="0"/>
              </a:rPr>
              <a:t>課程改革</a:t>
            </a:r>
            <a:endParaRPr lang="en-US" altLang="zh-TW" sz="2400" b="1" dirty="0">
              <a:latin typeface="Calibri" pitchFamily="34" charset="0"/>
            </a:endParaRPr>
          </a:p>
          <a:p>
            <a:r>
              <a:rPr lang="en-US" altLang="zh-TW" sz="2400" b="1" dirty="0">
                <a:latin typeface="Calibri" pitchFamily="34" charset="0"/>
              </a:rPr>
              <a:t>(</a:t>
            </a:r>
            <a:r>
              <a:rPr lang="zh-TW" altLang="en-US" sz="3200" b="1" dirty="0">
                <a:solidFill>
                  <a:schemeClr val="accent2"/>
                </a:solidFill>
                <a:latin typeface="Calibri" pitchFamily="34" charset="0"/>
              </a:rPr>
              <a:t>基本能力</a:t>
            </a:r>
            <a:r>
              <a:rPr lang="en-US" altLang="zh-TW" sz="2400" b="1" dirty="0">
                <a:latin typeface="Calibri" pitchFamily="34" charset="0"/>
              </a:rPr>
              <a:t>)</a:t>
            </a:r>
          </a:p>
        </p:txBody>
      </p:sp>
      <p:sp>
        <p:nvSpPr>
          <p:cNvPr id="60421" name="文字方塊 16"/>
          <p:cNvSpPr txBox="1">
            <a:spLocks noChangeArrowheads="1"/>
          </p:cNvSpPr>
          <p:nvPr/>
        </p:nvSpPr>
        <p:spPr bwMode="auto">
          <a:xfrm>
            <a:off x="4643438" y="2857500"/>
            <a:ext cx="2071687" cy="132343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</a:rPr>
              <a:t>12</a:t>
            </a:r>
            <a:r>
              <a:rPr lang="zh-TW" altLang="en-US" sz="2400" b="1" dirty="0" smtClean="0">
                <a:latin typeface="Calibri" pitchFamily="34" charset="0"/>
              </a:rPr>
              <a:t>年國民基本教育課程</a:t>
            </a:r>
            <a:r>
              <a:rPr lang="zh-TW" altLang="en-US" sz="2400" b="1" dirty="0">
                <a:latin typeface="Calibri" pitchFamily="34" charset="0"/>
              </a:rPr>
              <a:t>改革</a:t>
            </a:r>
            <a:endParaRPr lang="en-US" altLang="zh-TW" sz="2400" b="1" dirty="0">
              <a:latin typeface="Calibri" pitchFamily="34" charset="0"/>
            </a:endParaRPr>
          </a:p>
          <a:p>
            <a:r>
              <a:rPr lang="en-US" altLang="zh-TW" sz="2400" b="1" dirty="0">
                <a:latin typeface="Calibri" pitchFamily="34" charset="0"/>
              </a:rPr>
              <a:t>(</a:t>
            </a:r>
            <a:r>
              <a:rPr lang="zh-TW" altLang="en-US" sz="3200" b="1" dirty="0">
                <a:solidFill>
                  <a:srgbClr val="FF0066"/>
                </a:solidFill>
                <a:latin typeface="Calibri" pitchFamily="34" charset="0"/>
              </a:rPr>
              <a:t>核心素養</a:t>
            </a:r>
            <a:r>
              <a:rPr lang="en-US" altLang="zh-TW" sz="3200" b="1" dirty="0">
                <a:solidFill>
                  <a:srgbClr val="FF0066"/>
                </a:solidFill>
                <a:latin typeface="Calibri" pitchFamily="34" charset="0"/>
              </a:rPr>
              <a:t>)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60422" name="文字方塊 17"/>
          <p:cNvSpPr txBox="1">
            <a:spLocks noChangeArrowheads="1"/>
          </p:cNvSpPr>
          <p:nvPr/>
        </p:nvSpPr>
        <p:spPr bwMode="auto">
          <a:xfrm>
            <a:off x="6858000" y="2857500"/>
            <a:ext cx="2000250" cy="304698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latin typeface="Calibri" pitchFamily="34" charset="0"/>
              </a:rPr>
              <a:t>將學科知識與</a:t>
            </a:r>
            <a:endParaRPr lang="en-US" altLang="zh-TW" sz="2000" b="1" dirty="0">
              <a:latin typeface="Calibri" pitchFamily="34" charset="0"/>
            </a:endParaRPr>
          </a:p>
          <a:p>
            <a:r>
              <a:rPr lang="zh-TW" altLang="en-US" sz="2000" b="1" dirty="0">
                <a:latin typeface="Calibri" pitchFamily="34" charset="0"/>
              </a:rPr>
              <a:t>基本 能力擴大為「核心</a:t>
            </a:r>
            <a:r>
              <a:rPr lang="zh-TW" altLang="en-US" sz="2000" b="1" dirty="0">
                <a:latin typeface="標楷體" pitchFamily="65" charset="-120"/>
              </a:rPr>
              <a:t>素養</a:t>
            </a:r>
            <a:r>
              <a:rPr lang="zh-TW" altLang="en-US" sz="2000" b="1" dirty="0">
                <a:latin typeface="Calibri" pitchFamily="34" charset="0"/>
              </a:rPr>
              <a:t>」</a:t>
            </a:r>
            <a:r>
              <a:rPr lang="zh-TW" altLang="en-US" sz="2000" b="1" dirty="0">
                <a:latin typeface="標楷體" pitchFamily="65" charset="-120"/>
              </a:rPr>
              <a:t> </a:t>
            </a:r>
            <a:endParaRPr lang="en-US" altLang="zh-TW" sz="2000" b="1" dirty="0">
              <a:latin typeface="Calibri" pitchFamily="34" charset="0"/>
            </a:endParaRPr>
          </a:p>
          <a:p>
            <a:r>
              <a:rPr lang="zh-TW" altLang="en-US" sz="2000" b="1" dirty="0">
                <a:latin typeface="Calibri" pitchFamily="34" charset="0"/>
              </a:rPr>
              <a:t>培養生活所需的</a:t>
            </a:r>
            <a:endParaRPr lang="en-US" altLang="zh-TW" sz="2000" b="1" dirty="0">
              <a:latin typeface="Calibri" pitchFamily="34" charset="0"/>
            </a:endParaRPr>
          </a:p>
          <a:p>
            <a:r>
              <a:rPr lang="zh-TW" altLang="en-US" sz="2800" b="1" dirty="0">
                <a:latin typeface="+mn-ea"/>
              </a:rPr>
              <a:t>自主行動、</a:t>
            </a:r>
            <a:endParaRPr lang="en-US" altLang="zh-TW" sz="2800" b="1" dirty="0">
              <a:latin typeface="+mn-ea"/>
            </a:endParaRPr>
          </a:p>
          <a:p>
            <a:r>
              <a:rPr lang="zh-TW" altLang="en-US" sz="2800" b="1" dirty="0">
                <a:latin typeface="+mn-ea"/>
              </a:rPr>
              <a:t>社會參與、溝通互動</a:t>
            </a:r>
            <a:r>
              <a:rPr lang="zh-TW" altLang="en-US" sz="2800" b="1" dirty="0" smtClean="0">
                <a:latin typeface="+mn-ea"/>
              </a:rPr>
              <a:t>等</a:t>
            </a:r>
            <a:endParaRPr lang="en-US" altLang="zh-TW" sz="2800" b="1" dirty="0">
              <a:latin typeface="+mn-ea"/>
            </a:endParaRPr>
          </a:p>
          <a:p>
            <a:endParaRPr lang="en-US" altLang="zh-TW" sz="1400" b="1" dirty="0">
              <a:solidFill>
                <a:srgbClr val="FF0000"/>
              </a:solidFill>
              <a:latin typeface="Calibri" pitchFamily="34" charset="0"/>
              <a:ea typeface="微軟正黑體" pitchFamily="34" charset="-120"/>
            </a:endParaRPr>
          </a:p>
          <a:p>
            <a:endParaRPr lang="zh-TW" altLang="en-US" sz="1400" b="1" dirty="0">
              <a:solidFill>
                <a:srgbClr val="FF000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0243D-EE30-4210-96AE-8FF8344E704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825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60420" grpId="0" animBg="1"/>
      <p:bldP spid="60421" grpId="0" animBg="1"/>
      <p:bldP spid="604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37175" y="857232"/>
            <a:ext cx="3885877" cy="60614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hape 75"/>
          <p:cNvCxnSpPr/>
          <p:nvPr/>
        </p:nvCxnSpPr>
        <p:spPr>
          <a:xfrm rot="10800000" flipH="1">
            <a:off x="582900" y="3869832"/>
            <a:ext cx="7735500" cy="92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6" name="Shape 76"/>
          <p:cNvSpPr txBox="1"/>
          <p:nvPr/>
        </p:nvSpPr>
        <p:spPr>
          <a:xfrm>
            <a:off x="4214810" y="1928802"/>
            <a:ext cx="4760399" cy="16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由學校安排,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以形塑學校願景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dirty="0"/>
              <a:t>及強化學生適性發展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214810" y="4836203"/>
            <a:ext cx="3885900" cy="17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由國家統一規定,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以養成學生的基本學力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並奠定適性發展的基礎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214810" y="1000108"/>
            <a:ext cx="4177500" cy="70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 dirty="0">
                <a:solidFill>
                  <a:srgbClr val="980000"/>
                </a:solidFill>
              </a:rPr>
              <a:t>校訂課程（彈性學習課程）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323051" y="4072867"/>
            <a:ext cx="3995399" cy="7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>
                <a:solidFill>
                  <a:srgbClr val="980000"/>
                </a:solidFill>
              </a:rPr>
              <a:t>部定課程（領域學習課程）</a:t>
            </a:r>
          </a:p>
        </p:txBody>
      </p:sp>
      <p:sp>
        <p:nvSpPr>
          <p:cNvPr id="8" name="矩形 7"/>
          <p:cNvSpPr/>
          <p:nvPr/>
        </p:nvSpPr>
        <p:spPr>
          <a:xfrm>
            <a:off x="2500298" y="285728"/>
            <a:ext cx="516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新課綱訂有二</a:t>
            </a:r>
            <a:r>
              <a:rPr lang="zh-TW" altLang="en-US" sz="28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種課程類型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35807" y="6356412"/>
            <a:ext cx="213940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sz="1200" dirty="0" smtClean="0"/>
              <a:t>取自吳月鈴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149839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42" y="388691"/>
            <a:ext cx="7674015" cy="767401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11701" y="240411"/>
            <a:ext cx="8520599" cy="73577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olidFill>
                  <a:srgbClr val="00329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部定課程包含八大領域</a:t>
            </a:r>
            <a:endParaRPr lang="zh-TW" altLang="en-US" dirty="0">
              <a:solidFill>
                <a:srgbClr val="00329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01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3175"/>
            <a:ext cx="2357422" cy="6854825"/>
          </a:xfrm>
          <a:solidFill>
            <a:srgbClr val="002F8E"/>
          </a:solidFill>
        </p:spPr>
        <p:txBody>
          <a:bodyPr/>
          <a:lstStyle/>
          <a:p>
            <a:pPr marL="93663"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Calibri"/>
              </a:rPr>
              <a:t/>
            </a:r>
            <a:br>
              <a:rPr lang="en-US" altLang="zh-TW" sz="2400" b="1" dirty="0">
                <a:solidFill>
                  <a:srgbClr val="C00000"/>
                </a:solidFill>
                <a:latin typeface="Calibri"/>
              </a:rPr>
            </a:br>
            <a:r>
              <a:rPr lang="zh-TW" alt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新課綱強調</a:t>
            </a:r>
            <a:r>
              <a:rPr lang="en-US" altLang="zh-TW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國中小學校本位課程的</a:t>
            </a: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發展</a:t>
            </a:r>
            <a:endParaRPr lang="zh-TW" alt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C29421C-1006-41F8-886E-A990FC845E49}" type="slidenum">
              <a:rPr lang="en-US" altLang="zh-TW">
                <a:solidFill>
                  <a:srgbClr val="898989"/>
                </a:solidFill>
              </a:rPr>
              <a:pPr/>
              <a:t>17</a:t>
            </a:fld>
            <a:endParaRPr lang="en-US" altLang="zh-TW" dirty="0">
              <a:solidFill>
                <a:srgbClr val="898989"/>
              </a:solidFill>
            </a:endParaRPr>
          </a:p>
        </p:txBody>
      </p:sp>
      <p:grpSp>
        <p:nvGrpSpPr>
          <p:cNvPr id="2" name="群組 35"/>
          <p:cNvGrpSpPr>
            <a:grpSpLocks/>
          </p:cNvGrpSpPr>
          <p:nvPr/>
        </p:nvGrpSpPr>
        <p:grpSpPr bwMode="auto">
          <a:xfrm>
            <a:off x="2471737" y="-14288"/>
            <a:ext cx="6672263" cy="6735764"/>
            <a:chOff x="1139323" y="1341813"/>
            <a:chExt cx="8989610" cy="5465876"/>
          </a:xfrm>
        </p:grpSpPr>
        <p:grpSp>
          <p:nvGrpSpPr>
            <p:cNvPr id="3" name="群組 6"/>
            <p:cNvGrpSpPr>
              <a:grpSpLocks/>
            </p:cNvGrpSpPr>
            <p:nvPr/>
          </p:nvGrpSpPr>
          <p:grpSpPr bwMode="auto">
            <a:xfrm>
              <a:off x="1139323" y="1341813"/>
              <a:ext cx="8989610" cy="5465876"/>
              <a:chOff x="1139323" y="1453509"/>
              <a:chExt cx="8989610" cy="5465876"/>
            </a:xfrm>
          </p:grpSpPr>
          <p:sp>
            <p:nvSpPr>
              <p:cNvPr id="47" name="圓角矩形 46"/>
              <p:cNvSpPr/>
              <p:nvPr/>
            </p:nvSpPr>
            <p:spPr bwMode="auto">
              <a:xfrm>
                <a:off x="1139323" y="3591938"/>
                <a:ext cx="8989610" cy="107565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24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主要</a:t>
                </a:r>
                <a:endParaRPr lang="en-US" altLang="zh-TW" sz="2400" b="1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>
                  <a:defRPr/>
                </a:pPr>
                <a:r>
                  <a:rPr lang="zh-TW" altLang="en-US" sz="24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項目</a:t>
                </a:r>
                <a:endParaRPr lang="zh-TW" altLang="en-US" sz="2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8" name="圓角矩形 47"/>
              <p:cNvSpPr/>
              <p:nvPr/>
            </p:nvSpPr>
            <p:spPr bwMode="auto">
              <a:xfrm>
                <a:off x="1139323" y="2482789"/>
                <a:ext cx="8989610" cy="93395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24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課程</a:t>
                </a:r>
                <a:endParaRPr lang="en-US" altLang="zh-TW" sz="2400" b="1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>
                  <a:defRPr/>
                </a:pPr>
                <a:r>
                  <a:rPr lang="zh-TW" altLang="en-US" sz="24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類型</a:t>
                </a:r>
                <a:endParaRPr lang="zh-TW" altLang="en-US" sz="2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9" name="圓角矩形 48"/>
              <p:cNvSpPr/>
              <p:nvPr/>
            </p:nvSpPr>
            <p:spPr bwMode="auto">
              <a:xfrm>
                <a:off x="1139323" y="1467680"/>
                <a:ext cx="8989610" cy="775502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sz="24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教育</a:t>
                </a:r>
                <a:endParaRPr lang="en-US" altLang="zh-TW" sz="2400" b="1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>
                  <a:defRPr/>
                </a:pPr>
                <a:r>
                  <a:rPr lang="zh-TW" altLang="en-US" sz="24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階段</a:t>
                </a:r>
                <a:endParaRPr lang="zh-TW" altLang="en-US" sz="2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grpSp>
            <p:nvGrpSpPr>
              <p:cNvPr id="6" name="群組 5"/>
              <p:cNvGrpSpPr>
                <a:grpSpLocks/>
              </p:cNvGrpSpPr>
              <p:nvPr/>
            </p:nvGrpSpPr>
            <p:grpSpPr bwMode="auto">
              <a:xfrm>
                <a:off x="1265849" y="1453509"/>
                <a:ext cx="8699092" cy="5465876"/>
                <a:chOff x="1265849" y="1131285"/>
                <a:chExt cx="8699092" cy="5800997"/>
              </a:xfrm>
            </p:grpSpPr>
            <p:sp>
              <p:nvSpPr>
                <p:cNvPr id="52" name="圓角矩形 51"/>
                <p:cNvSpPr/>
                <p:nvPr/>
              </p:nvSpPr>
              <p:spPr bwMode="auto">
                <a:xfrm>
                  <a:off x="5797764" y="3456878"/>
                  <a:ext cx="1443738" cy="992581"/>
                </a:xfrm>
                <a:prstGeom prst="roundRect">
                  <a:avLst/>
                </a:prstGeom>
                <a:solidFill>
                  <a:srgbClr val="079D0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grpSp>
              <p:nvGrpSpPr>
                <p:cNvPr id="7" name="群組 19"/>
                <p:cNvGrpSpPr>
                  <a:grpSpLocks/>
                </p:cNvGrpSpPr>
                <p:nvPr/>
              </p:nvGrpSpPr>
              <p:grpSpPr bwMode="auto">
                <a:xfrm>
                  <a:off x="1265849" y="1131285"/>
                  <a:ext cx="8699092" cy="5800997"/>
                  <a:chOff x="1073386" y="1426606"/>
                  <a:chExt cx="7768407" cy="5456282"/>
                </a:xfrm>
              </p:grpSpPr>
              <p:sp>
                <p:nvSpPr>
                  <p:cNvPr id="20505" name="圓角矩形圖說文字 10"/>
                  <p:cNvSpPr>
                    <a:spLocks noChangeArrowheads="1"/>
                  </p:cNvSpPr>
                  <p:nvPr/>
                </p:nvSpPr>
                <p:spPr bwMode="auto">
                  <a:xfrm>
                    <a:off x="1073386" y="4745690"/>
                    <a:ext cx="3531350" cy="2137197"/>
                  </a:xfrm>
                  <a:prstGeom prst="wedgeRoundRectCallout">
                    <a:avLst>
                      <a:gd name="adj1" fmla="val 8263"/>
                      <a:gd name="adj2" fmla="val -63611"/>
                      <a:gd name="adj3" fmla="val 16667"/>
                    </a:avLst>
                  </a:prstGeom>
                  <a:solidFill>
                    <a:schemeClr val="bg1"/>
                  </a:solidFill>
                  <a:ln w="25400" algn="ctr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zh-TW" altLang="en-US" sz="20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部定課程</a:t>
                    </a:r>
                    <a:endParaRPr lang="en-US" altLang="zh-TW" sz="2000" b="1" dirty="0">
                      <a:solidFill>
                        <a:srgbClr val="C0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>
                      <a:spcBef>
                        <a:spcPts val="600"/>
                      </a:spcBef>
                      <a:buClr>
                        <a:srgbClr val="C00000"/>
                      </a:buClr>
                      <a:buFont typeface="Arial" pitchFamily="34" charset="0"/>
                      <a:buChar char="•"/>
                    </a:pPr>
                    <a:r>
                      <a: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可混齡、班群學習</a:t>
                    </a:r>
                    <a:endPara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>
                      <a:buClr>
                        <a:srgbClr val="C00000"/>
                      </a:buClr>
                      <a:buFont typeface="Arial" pitchFamily="34" charset="0"/>
                      <a:buChar char="•"/>
                    </a:pPr>
                    <a:r>
                      <a: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</a:t>
                    </a:r>
                    <a:r>
                      <a: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鼓勵</a:t>
                    </a:r>
                    <a:r>
                      <a: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跨領域統</a:t>
                    </a:r>
                    <a:r>
                      <a: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整</a:t>
                    </a:r>
                    <a:endPara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>
                      <a:buClr>
                        <a:srgbClr val="C00000"/>
                      </a:buClr>
                      <a:buFont typeface="Arial" pitchFamily="34" charset="0"/>
                      <a:buChar char="•"/>
                    </a:pPr>
                    <a:r>
                      <a: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課程</a:t>
                    </a:r>
                    <a:r>
                      <a: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的彈性</a:t>
                    </a:r>
                    <a:r>
                      <a: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組合</a:t>
                    </a:r>
                    <a:endPara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>
                      <a:buClr>
                        <a:srgbClr val="C00000"/>
                      </a:buClr>
                    </a:pPr>
                    <a:r>
                      <a:rPr lang="zh-TW" alt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 減少每週學習科目數</a:t>
                    </a:r>
                    <a:endParaRPr lang="en-US" altLang="zh-TW" dirty="0" smtClean="0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marL="90488" indent="-90488">
                      <a:buClr>
                        <a:srgbClr val="C00000"/>
                      </a:buClr>
                      <a:buFont typeface="Arial" pitchFamily="34" charset="0"/>
                      <a:buChar char="•"/>
                    </a:pPr>
                    <a:r>
                      <a: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適性分組學習</a:t>
                    </a:r>
                    <a:endPara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marL="90488" indent="-90488">
                      <a:buClr>
                        <a:srgbClr val="C00000"/>
                      </a:buClr>
                      <a:buFont typeface="Arial" pitchFamily="34" charset="0"/>
                      <a:buChar char="•"/>
                    </a:pPr>
                    <a:r>
                      <a: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鼓勵</a:t>
                    </a:r>
                    <a:r>
                      <a: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協同教學</a:t>
                    </a:r>
                    <a:endParaRPr lang="en-US" altLang="zh-TW" sz="2000" dirty="0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marL="90488" indent="-90488">
                      <a:buClr>
                        <a:srgbClr val="C00000"/>
                      </a:buClr>
                      <a:buFont typeface="Arial" pitchFamily="34" charset="0"/>
                      <a:buChar char="•"/>
                    </a:pPr>
                    <a:endParaRPr lang="en-US" altLang="zh-TW" sz="2000" dirty="0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grpSp>
                <p:nvGrpSpPr>
                  <p:cNvPr id="8" name="群組 18"/>
                  <p:cNvGrpSpPr>
                    <a:grpSpLocks/>
                  </p:cNvGrpSpPr>
                  <p:nvPr/>
                </p:nvGrpSpPr>
                <p:grpSpPr bwMode="auto">
                  <a:xfrm>
                    <a:off x="2101163" y="2555669"/>
                    <a:ext cx="6128085" cy="1991934"/>
                    <a:chOff x="2101163" y="2555669"/>
                    <a:chExt cx="6128085" cy="1991934"/>
                  </a:xfrm>
                </p:grpSpPr>
                <p:sp>
                  <p:nvSpPr>
                    <p:cNvPr id="59" name="圓角矩形 58"/>
                    <p:cNvSpPr/>
                    <p:nvPr/>
                  </p:nvSpPr>
                  <p:spPr bwMode="auto">
                    <a:xfrm>
                      <a:off x="2612153" y="2573672"/>
                      <a:ext cx="2122076" cy="730419"/>
                    </a:xfrm>
                    <a:prstGeom prst="round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TW" altLang="en-US" sz="2400" dirty="0">
                        <a:solidFill>
                          <a:prstClr val="whit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  <p:sp>
                  <p:nvSpPr>
                    <p:cNvPr id="61" name="圓角矩形 60"/>
                    <p:cNvSpPr/>
                    <p:nvPr/>
                  </p:nvSpPr>
                  <p:spPr bwMode="auto">
                    <a:xfrm>
                      <a:off x="3796403" y="3580570"/>
                      <a:ext cx="1250550" cy="967033"/>
                    </a:xfrm>
                    <a:prstGeom prst="roundRect">
                      <a:avLst/>
                    </a:prstGeom>
                    <a:solidFill>
                      <a:srgbClr val="079D0E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lvl="0"/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主題</a:t>
                      </a: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專題</a:t>
                      </a: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議題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探究課程</a:t>
                      </a:r>
                      <a:endParaRPr lang="zh-TW" altLang="en-US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  <p:sp>
                  <p:nvSpPr>
                    <p:cNvPr id="63" name="圓角矩形 16"/>
                    <p:cNvSpPr/>
                    <p:nvPr/>
                  </p:nvSpPr>
                  <p:spPr bwMode="auto">
                    <a:xfrm>
                      <a:off x="2101163" y="3596001"/>
                      <a:ext cx="1605120" cy="892448"/>
                    </a:xfrm>
                    <a:prstGeom prst="roundRect">
                      <a:avLst/>
                    </a:prstGeom>
                    <a:solidFill>
                      <a:srgbClr val="FB583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八大領域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" name="圓角矩形 15"/>
                    <p:cNvSpPr/>
                    <p:nvPr/>
                  </p:nvSpPr>
                  <p:spPr bwMode="auto">
                    <a:xfrm>
                      <a:off x="5379160" y="2555669"/>
                      <a:ext cx="2850088" cy="748422"/>
                    </a:xfrm>
                    <a:prstGeom prst="roundRect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校訂課程</a:t>
                      </a:r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endParaRPr lang="en-US" altLang="zh-TW" sz="20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彈性學習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</p:grpSp>
              <p:sp>
                <p:nvSpPr>
                  <p:cNvPr id="56" name="圓角矩形 55"/>
                  <p:cNvSpPr/>
                  <p:nvPr/>
                </p:nvSpPr>
                <p:spPr bwMode="auto">
                  <a:xfrm>
                    <a:off x="2572725" y="1426606"/>
                    <a:ext cx="5510076" cy="775427"/>
                  </a:xfrm>
                  <a:prstGeom prst="roundRect">
                    <a:avLst/>
                  </a:prstGeom>
                  <a:solidFill>
                    <a:srgbClr val="000099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zh-TW" altLang="en-US" sz="3600" dirty="0" smtClean="0">
                        <a:solidFill>
                          <a:prstClr val="whit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國民中小學</a:t>
                    </a:r>
                    <a:endParaRPr lang="zh-TW" altLang="en-US" sz="3600" dirty="0">
                      <a:solidFill>
                        <a:prstClr val="white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57" name="圓角矩形圖說文字 56"/>
                  <p:cNvSpPr/>
                  <p:nvPr/>
                </p:nvSpPr>
                <p:spPr bwMode="auto">
                  <a:xfrm>
                    <a:off x="4734229" y="4745691"/>
                    <a:ext cx="4107564" cy="2137197"/>
                  </a:xfrm>
                  <a:prstGeom prst="wedgeRoundRectCallout">
                    <a:avLst>
                      <a:gd name="adj1" fmla="val -11780"/>
                      <a:gd name="adj2" fmla="val -57659"/>
                      <a:gd name="adj3" fmla="val 16667"/>
                    </a:avLst>
                  </a:prstGeom>
                  <a:solidFill>
                    <a:schemeClr val="bg1"/>
                  </a:solidFill>
                  <a:ln w="22225">
                    <a:solidFill>
                      <a:srgbClr val="385D8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zh-TW" altLang="en-US" sz="20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校訂課程</a:t>
                    </a:r>
                    <a:endParaRPr lang="en-US" altLang="zh-TW" sz="2000" b="1" dirty="0">
                      <a:solidFill>
                        <a:srgbClr val="C0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marL="180975" indent="-180975">
                      <a:spcBef>
                        <a:spcPts val="600"/>
                      </a:spcBef>
                      <a:buClr>
                        <a:srgbClr val="C00000"/>
                      </a:buClr>
                      <a:buFont typeface="Arial" pitchFamily="34" charset="0"/>
                      <a:buChar char="•"/>
                      <a:defRPr/>
                    </a:pPr>
                    <a:r>
                      <a:rPr lang="zh-TW" altLang="en-US" sz="2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訂</a:t>
                    </a:r>
                    <a:r>
                      <a: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有四類</a:t>
                    </a:r>
                    <a:r>
                      <a:rPr lang="zh-TW" altLang="en-US" sz="2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課程來</a:t>
                    </a:r>
                    <a:r>
                      <a: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引導學校</a:t>
                    </a:r>
                    <a:r>
                      <a:rPr lang="zh-TW" altLang="en-US" sz="2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規劃</a:t>
                    </a:r>
                    <a:endParaRPr lang="en-US" altLang="zh-TW" sz="2000" dirty="0" smtClean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marL="180975" indent="-180975">
                      <a:buClr>
                        <a:srgbClr val="C00000"/>
                      </a:buClr>
                      <a:buFont typeface="Arial" pitchFamily="34" charset="0"/>
                      <a:buChar char="•"/>
                      <a:defRPr/>
                    </a:pPr>
                    <a:r>
                      <a:rPr lang="zh-TW" altLang="en-US" sz="2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鼓勵跨領域探究及自主學習</a:t>
                    </a:r>
                    <a:endParaRPr lang="en-US" altLang="zh-TW" sz="2000" dirty="0" smtClean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>
                      <a:buClr>
                        <a:srgbClr val="C00000"/>
                      </a:buClr>
                      <a:buFont typeface="Arial" pitchFamily="34" charset="0"/>
                      <a:buChar char="•"/>
                      <a:defRPr/>
                    </a:pPr>
                    <a:r>
                      <a:rPr lang="zh-TW" altLang="en-US" sz="2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促進適性學習的發展</a:t>
                    </a:r>
                    <a:endParaRPr lang="en-US" altLang="zh-TW" sz="2000" dirty="0" smtClean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marL="180975" indent="-180975">
                      <a:buClr>
                        <a:srgbClr val="C00000"/>
                      </a:buClr>
                      <a:buFont typeface="Arial" pitchFamily="34" charset="0"/>
                      <a:buChar char="•"/>
                      <a:defRPr/>
                    </a:pPr>
                    <a:r>
                      <a:rPr lang="zh-TW" altLang="en-US" sz="2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活化領域學習</a:t>
                    </a:r>
                    <a:endParaRPr lang="en-US" altLang="zh-TW" sz="2000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</p:grpSp>
          </p:grpSp>
        </p:grpSp>
        <p:cxnSp>
          <p:nvCxnSpPr>
            <p:cNvPr id="38" name="直線接點 37"/>
            <p:cNvCxnSpPr/>
            <p:nvPr/>
          </p:nvCxnSpPr>
          <p:spPr>
            <a:xfrm>
              <a:off x="5653839" y="2118604"/>
              <a:ext cx="0" cy="2164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4214176" y="2309259"/>
              <a:ext cx="3670902" cy="103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7888232" y="2300242"/>
              <a:ext cx="0" cy="2164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4214176" y="2300242"/>
              <a:ext cx="7885" cy="2164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3263338" y="3222600"/>
              <a:ext cx="6307" cy="3104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4819686" y="3406814"/>
              <a:ext cx="4676931" cy="180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9496617" y="3397797"/>
              <a:ext cx="0" cy="2151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7889809" y="3226464"/>
              <a:ext cx="1576" cy="1687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5" name="矩形 64"/>
          <p:cNvSpPr>
            <a:spLocks noChangeArrowheads="1"/>
          </p:cNvSpPr>
          <p:nvPr/>
        </p:nvSpPr>
        <p:spPr bwMode="auto">
          <a:xfrm>
            <a:off x="3875480" y="1500174"/>
            <a:ext cx="1870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部定課程</a:t>
            </a:r>
            <a:r>
              <a:rPr lang="en-US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領域學習</a:t>
            </a:r>
            <a:r>
              <a:rPr lang="en-US" altLang="zh-TW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6" name="圓角矩形 65"/>
          <p:cNvSpPr/>
          <p:nvPr/>
        </p:nvSpPr>
        <p:spPr bwMode="auto">
          <a:xfrm>
            <a:off x="7104184" y="2695576"/>
            <a:ext cx="1057575" cy="1090615"/>
          </a:xfrm>
          <a:prstGeom prst="roundRect">
            <a:avLst/>
          </a:prstGeom>
          <a:solidFill>
            <a:srgbClr val="079D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特殊需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求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領域課程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7" name="矩形 67"/>
          <p:cNvSpPr>
            <a:spLocks noChangeArrowheads="1"/>
          </p:cNvSpPr>
          <p:nvPr/>
        </p:nvSpPr>
        <p:spPr bwMode="auto">
          <a:xfrm>
            <a:off x="5995229" y="2660784"/>
            <a:ext cx="10001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zh-TW" b="1" dirty="0" smtClean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b="1" dirty="0" smtClean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社團活動與技藝課程</a:t>
            </a:r>
            <a:endParaRPr lang="en-US" altLang="zh-TW" b="1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9" name="圓角矩形 68"/>
          <p:cNvSpPr/>
          <p:nvPr/>
        </p:nvSpPr>
        <p:spPr bwMode="auto">
          <a:xfrm>
            <a:off x="8215338" y="2730501"/>
            <a:ext cx="920329" cy="1071563"/>
          </a:xfrm>
          <a:prstGeom prst="roundRect">
            <a:avLst/>
          </a:prstGeom>
          <a:solidFill>
            <a:srgbClr val="079D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其他類課程</a:t>
            </a:r>
            <a:endPara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5250656" y="2532063"/>
            <a:ext cx="0" cy="101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2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en-US" dirty="0" smtClean="0"/>
              <a:t>課綱對高中生的影響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754164"/>
            <a:ext cx="7499350" cy="418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芬蘭主題式教學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>
                <a:hlinkClick r:id="rId2"/>
              </a:rPr>
              <a:t>https://www.youtube.com/watch?v=4lOx2XrqFZs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大學新考招制度，四大變革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777746"/>
            <a:ext cx="7499350" cy="41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學習歷程取代學測備審資料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941038"/>
            <a:ext cx="7499350" cy="38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1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到底「 素養</a:t>
            </a:r>
            <a:r>
              <a:rPr lang="zh-TW" altLang="en-US" dirty="0" smtClean="0"/>
              <a:t>」是</a:t>
            </a:r>
            <a:r>
              <a:rPr lang="zh-TW" altLang="en-US" dirty="0"/>
              <a:t>什麼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自發</a:t>
            </a:r>
            <a:endParaRPr lang="en-US" altLang="zh-TW" dirty="0" smtClean="0"/>
          </a:p>
          <a:p>
            <a:r>
              <a:rPr lang="zh-TW" altLang="en-US" dirty="0" smtClean="0"/>
              <a:t>互動</a:t>
            </a:r>
            <a:endParaRPr lang="en-US" altLang="zh-TW" dirty="0" smtClean="0"/>
          </a:p>
          <a:p>
            <a:r>
              <a:rPr lang="zh-TW" altLang="en-US" dirty="0"/>
              <a:t>共</a:t>
            </a:r>
            <a:r>
              <a:rPr lang="zh-TW" altLang="en-US" dirty="0" smtClean="0"/>
              <a:t>好</a:t>
            </a:r>
            <a:endParaRPr lang="en-US" altLang="zh-TW" dirty="0" smtClean="0"/>
          </a:p>
          <a:p>
            <a:endParaRPr lang="en-US" altLang="zh-TW" sz="1300" dirty="0"/>
          </a:p>
          <a:p>
            <a:r>
              <a:rPr lang="en-US" altLang="zh-TW" sz="1300" dirty="0" smtClean="0">
                <a:hlinkClick r:id="rId2"/>
              </a:rPr>
              <a:t>https://www.youtube.com/watch?v=I_HIppAsRNM&amp;list=PLjcCm9Gf4c40ZBwk6rUnw2vDAHAEdii-m&amp;index=11&amp;t=0s</a:t>
            </a:r>
            <a:endParaRPr lang="en-US" altLang="zh-TW" sz="13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i="1" dirty="0"/>
              <a:t>位</a:t>
            </a:r>
            <a:r>
              <a:rPr lang="en-US" altLang="zh-TW" i="1" dirty="0"/>
              <a:t>23</a:t>
            </a:r>
            <a:r>
              <a:rPr lang="zh-TW" altLang="en-US" i="1" dirty="0"/>
              <a:t>歲的大學畢業生，在數場面試後找到一份工作。這份工作跟他念的科系還算有交集，他抱著對未來的期待進入公司。沒想到，業界的實況跟他在學校裡學的東西有很大的落差</a:t>
            </a:r>
            <a:r>
              <a:rPr lang="zh-TW" altLang="en-US" i="1" dirty="0" smtClean="0"/>
              <a:t>。</a:t>
            </a:r>
            <a:endParaRPr lang="en-US" altLang="zh-TW" i="1" dirty="0" smtClean="0"/>
          </a:p>
          <a:p>
            <a:endParaRPr lang="zh-TW" altLang="en-US" i="1" dirty="0"/>
          </a:p>
          <a:p>
            <a:r>
              <a:rPr lang="zh-TW" altLang="en-US" i="1" dirty="0"/>
              <a:t>雖然念書時建立的某些基本功還是有發揮作用，但他日常中最主要的業務，卻都是進入職場後向前輩請教、或者在工作經驗裡才慢慢學會的。反正兵來將擋、水來土淹，他發現以前學過什麼不是最重要的事，每次遇到問題，就能學會新東西來見招拆招才是最重要的</a:t>
            </a:r>
            <a:r>
              <a:rPr lang="zh-TW" altLang="en-US" i="1" dirty="0" smtClean="0"/>
              <a:t>。</a:t>
            </a:r>
            <a:endParaRPr lang="en-US" altLang="zh-TW" i="1" dirty="0" smtClean="0"/>
          </a:p>
          <a:p>
            <a:endParaRPr lang="zh-TW" altLang="en-US" i="1" dirty="0"/>
          </a:p>
          <a:p>
            <a:r>
              <a:rPr lang="zh-TW" altLang="en-US" i="1" dirty="0"/>
              <a:t>一、兩年之後，他的工作慢慢上了軌道。有一天，他接到了母校系學會的邀請，希望他回去跟學弟妹分享業界實況。</a:t>
            </a:r>
            <a:endParaRPr lang="zh-TW" altLang="en-US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分享什麼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</a:rPr>
              <a:t>學習的</a:t>
            </a:r>
            <a:r>
              <a:rPr lang="zh-TW" altLang="en-US" dirty="0" smtClean="0">
                <a:latin typeface="+mn-ea"/>
              </a:rPr>
              <a:t>能力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學習</a:t>
            </a:r>
            <a:r>
              <a:rPr lang="zh-TW" altLang="en-US" dirty="0">
                <a:latin typeface="+mn-ea"/>
              </a:rPr>
              <a:t>的</a:t>
            </a:r>
            <a:r>
              <a:rPr lang="zh-TW" altLang="en-US" dirty="0" smtClean="0">
                <a:latin typeface="+mn-ea"/>
              </a:rPr>
              <a:t>態度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應用</a:t>
            </a:r>
            <a:r>
              <a:rPr lang="zh-TW" altLang="en-US" dirty="0">
                <a:latin typeface="+mn-ea"/>
              </a:rPr>
              <a:t>知識的</a:t>
            </a:r>
            <a:r>
              <a:rPr lang="zh-TW" altLang="en-US" dirty="0" smtClean="0">
                <a:latin typeface="+mn-ea"/>
              </a:rPr>
              <a:t>方法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如何</a:t>
            </a:r>
            <a:r>
              <a:rPr lang="zh-TW" altLang="en-US" dirty="0">
                <a:latin typeface="+mn-ea"/>
              </a:rPr>
              <a:t>克服新事物的挑戰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「素養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</a:t>
            </a:r>
            <a:r>
              <a:rPr lang="zh-TW" altLang="en-US" dirty="0" smtClean="0"/>
              <a:t>就是</a:t>
            </a:r>
            <a:r>
              <a:rPr lang="zh-TW" altLang="en-US" dirty="0"/>
              <a:t>希望我們的教學，能讓學生提早面對現實世界（的殘酷／有趣／複雜），避免學校教育成為與外界隔離的溫室。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三個概念談「素養」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什麼是</a:t>
            </a:r>
            <a:r>
              <a:rPr lang="en-US" altLang="zh-TW" dirty="0" smtClean="0"/>
              <a:t>108</a:t>
            </a:r>
            <a:r>
              <a:rPr lang="zh-TW" altLang="en-US" dirty="0" smtClean="0"/>
              <a:t>課綱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「知識」指的是學生對一套理論的理解，比如知道蛋白質變性的機制。</a:t>
            </a:r>
          </a:p>
          <a:p>
            <a:r>
              <a:rPr lang="zh-TW" altLang="en-US" dirty="0"/>
              <a:t>「技能」指的是學生學習到的實作能力，比如可以在中秋節時把肉烤熟。</a:t>
            </a:r>
          </a:p>
          <a:p>
            <a:r>
              <a:rPr lang="zh-TW" altLang="en-US" dirty="0"/>
              <a:t>「態度」指的是對前兩者的價值判斷和個人感受，比如說，學生知道自己比較喜歡嫩一點的肉，所以他結合了前兩者，從此成為一個愛吃愛煮舒肥牛排的人，並且對自然原理帶來的口福感恩讚嘆。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宏觀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社會會得到具有素養的靈活人才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微觀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學生可以依照興趣鑽研自己喜歡的科目，其他科目只要嚐嚐味道就好（反正都能學到素養，選哪個「標靶」都可以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以卸下不必要的壓力，不用強求自己教會每一個屬性不合的學生（你在我這科沒辦法，沒關係還有別科）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家長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用更「社會人」的角度，來看你的孩子有沒有在社會生存的基本知識、基本技能、基本態度</a:t>
            </a:r>
            <a:r>
              <a:rPr lang="en-US" altLang="zh-TW" dirty="0"/>
              <a:t>——</a:t>
            </a:r>
            <a:r>
              <a:rPr lang="zh-TW" altLang="en-US" dirty="0"/>
              <a:t>基本「素養」</a:t>
            </a:r>
            <a:r>
              <a:rPr lang="en-US" altLang="zh-TW" dirty="0"/>
              <a:t>——</a:t>
            </a:r>
            <a:r>
              <a:rPr lang="zh-TW" altLang="en-US" dirty="0"/>
              <a:t>而不是執著於一時的分數升降。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芬蘭教改借鏡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hlinkClick r:id="rId3"/>
              </a:rPr>
              <a:t>https://www.youtube.com/watch?v=7LyMIVHj9eE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>
                <a:hlinkClick r:id="rId4"/>
              </a:rPr>
              <a:t>https://www.youtube.com/watch?v=uy3JIwvUhdM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3484984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6600" dirty="0" smtClean="0"/>
              <a:t>十二年</a:t>
            </a:r>
            <a:r>
              <a:rPr lang="zh-TW" altLang="en-US" sz="6600" dirty="0"/>
              <a:t>國教課</a:t>
            </a:r>
            <a:r>
              <a:rPr lang="zh-TW" altLang="en-US" sz="6600" dirty="0" smtClean="0"/>
              <a:t>綱中兩</a:t>
            </a:r>
            <a:r>
              <a:rPr lang="zh-TW" altLang="en-US" sz="6600" dirty="0"/>
              <a:t>項重大改變</a:t>
            </a:r>
            <a:r>
              <a:rPr lang="en-US" altLang="zh-TW" sz="6600" dirty="0"/>
              <a:t>!!</a:t>
            </a:r>
          </a:p>
          <a:p>
            <a:pPr marL="0" indent="0">
              <a:buNone/>
            </a:pPr>
            <a:endParaRPr lang="zh-TW" altLang="en-US" sz="6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94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80728"/>
            <a:ext cx="8604448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400" b="1" dirty="0" smtClean="0">
                <a:solidFill>
                  <a:srgbClr val="FF0000"/>
                </a:solidFill>
              </a:rPr>
              <a:t>課程目標：以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「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核心素養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」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取代</a:t>
            </a:r>
            <a:r>
              <a:rPr lang="zh-TW" altLang="en-US" sz="4400" b="1" dirty="0">
                <a:solidFill>
                  <a:srgbClr val="FF0000"/>
                </a:solidFill>
                <a:latin typeface="新細明體"/>
                <a:ea typeface="新細明體"/>
              </a:rPr>
              <a:t>「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基本能力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」 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的表述。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400" b="1" dirty="0" smtClean="0">
                <a:latin typeface="標楷體" panose="03000509000000000000" pitchFamily="65" charset="-120"/>
              </a:rPr>
              <a:t>課綱：將</a:t>
            </a:r>
            <a:r>
              <a:rPr lang="zh-TW" altLang="en-US" sz="4400" b="1" dirty="0">
                <a:latin typeface="標楷體" panose="03000509000000000000" pitchFamily="65" charset="-120"/>
              </a:rPr>
              <a:t>既有</a:t>
            </a:r>
            <a:r>
              <a:rPr lang="zh-TW" altLang="en-US" sz="4400" b="1" dirty="0" smtClean="0">
                <a:latin typeface="標楷體" panose="03000509000000000000" pitchFamily="65" charset="-120"/>
              </a:rPr>
              <a:t>的</a:t>
            </a:r>
            <a:r>
              <a:rPr lang="zh-TW" altLang="en-US" sz="4400" b="1" dirty="0">
                <a:solidFill>
                  <a:srgbClr val="FF0000"/>
                </a:solidFill>
                <a:latin typeface="新細明體"/>
                <a:ea typeface="新細明體"/>
              </a:rPr>
              <a:t>「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能力指標</a:t>
            </a:r>
            <a:r>
              <a:rPr lang="zh-TW" altLang="en-US" sz="4400" b="1" dirty="0">
                <a:solidFill>
                  <a:srgbClr val="FF0000"/>
                </a:solidFill>
                <a:latin typeface="新細明體"/>
                <a:ea typeface="新細明體"/>
              </a:rPr>
              <a:t>」</a:t>
            </a:r>
            <a:r>
              <a:rPr lang="zh-TW" altLang="en-US" sz="4400" b="1" dirty="0" smtClean="0">
                <a:latin typeface="標楷體" panose="03000509000000000000" pitchFamily="65" charset="-120"/>
              </a:rPr>
              <a:t>擴轉為</a:t>
            </a:r>
            <a:r>
              <a:rPr lang="zh-TW" altLang="en-US" sz="4400" b="1" dirty="0">
                <a:solidFill>
                  <a:srgbClr val="002060"/>
                </a:solidFill>
                <a:latin typeface="新細明體"/>
                <a:ea typeface="新細明體"/>
              </a:rPr>
              <a:t>「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</a:rPr>
              <a:t>學習重點</a:t>
            </a:r>
            <a:r>
              <a:rPr lang="zh-TW" altLang="en-US" sz="4400" b="1" dirty="0" smtClean="0">
                <a:solidFill>
                  <a:srgbClr val="002060"/>
                </a:solidFill>
                <a:latin typeface="新細明體"/>
                <a:ea typeface="新細明體"/>
              </a:rPr>
              <a:t>」</a:t>
            </a:r>
            <a:r>
              <a:rPr lang="en-US" altLang="zh-TW" sz="4400" b="1" dirty="0" smtClean="0">
                <a:latin typeface="標楷體" panose="03000509000000000000" pitchFamily="65" charset="-120"/>
              </a:rPr>
              <a:t>(</a:t>
            </a:r>
            <a:r>
              <a:rPr lang="zh-TW" altLang="en-US" sz="4400" b="1" dirty="0" smtClean="0">
                <a:latin typeface="標楷體" panose="03000509000000000000" pitchFamily="65" charset="-120"/>
              </a:rPr>
              <a:t>含</a:t>
            </a:r>
            <a:r>
              <a:rPr lang="zh-TW" altLang="en-US" sz="4400" b="1" u="sng" dirty="0" smtClean="0">
                <a:latin typeface="標楷體" panose="03000509000000000000" pitchFamily="65" charset="-120"/>
              </a:rPr>
              <a:t>學習內容</a:t>
            </a:r>
            <a:r>
              <a:rPr lang="zh-TW" altLang="en-US" sz="4400" b="1" dirty="0" smtClean="0">
                <a:latin typeface="標楷體" panose="03000509000000000000" pitchFamily="65" charset="-120"/>
              </a:rPr>
              <a:t>與</a:t>
            </a:r>
            <a:r>
              <a:rPr lang="zh-TW" altLang="en-US" sz="4400" b="1" u="sng" dirty="0" smtClean="0">
                <a:latin typeface="標楷體" panose="03000509000000000000" pitchFamily="65" charset="-120"/>
              </a:rPr>
              <a:t>學習表現</a:t>
            </a:r>
            <a:r>
              <a:rPr lang="zh-TW" altLang="en-US" sz="4400" b="1" dirty="0">
                <a:latin typeface="標楷體" panose="03000509000000000000" pitchFamily="65" charset="-120"/>
              </a:rPr>
              <a:t>雙向細目表</a:t>
            </a:r>
            <a:r>
              <a:rPr lang="en-US" altLang="zh-TW" sz="4400" b="1" dirty="0" smtClean="0">
                <a:latin typeface="標楷體" panose="03000509000000000000" pitchFamily="65" charset="-120"/>
              </a:rPr>
              <a:t>)</a:t>
            </a:r>
            <a:endParaRPr lang="zh-TW" altLang="en-US" sz="4400" b="1" dirty="0">
              <a:latin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33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1484" y="762886"/>
            <a:ext cx="8229600" cy="129614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TW" sz="5400" b="1" dirty="0" smtClean="0"/>
              <a:t>    </a:t>
            </a:r>
            <a:r>
              <a:rPr lang="zh-TW" altLang="en-US" sz="5400" b="1" dirty="0" smtClean="0"/>
              <a:t>對於素養應有之認知</a:t>
            </a:r>
            <a:endParaRPr lang="zh-TW" altLang="en-US" sz="5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38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761484" y="2636003"/>
            <a:ext cx="734481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標楷體" panose="03000509000000000000" pitchFamily="65" charset="-12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zh-TW" altLang="en-US" sz="4000" b="1" dirty="0" smtClean="0"/>
              <a:t>基</a:t>
            </a:r>
            <a:r>
              <a:rPr lang="zh-TW" altLang="en-US" sz="4000" b="1" dirty="0"/>
              <a:t>本能</a:t>
            </a:r>
            <a:r>
              <a:rPr lang="zh-TW" altLang="en-US" sz="4000" b="1" dirty="0" smtClean="0"/>
              <a:t>力 </a:t>
            </a:r>
            <a:r>
              <a:rPr lang="en-US" altLang="zh-TW" sz="4000" b="1" dirty="0" smtClean="0">
                <a:sym typeface="Wingdings" panose="05000000000000000000" pitchFamily="2" charset="2"/>
              </a:rPr>
              <a:t></a:t>
            </a:r>
            <a:r>
              <a:rPr lang="zh-TW" altLang="en-US" sz="4000" b="1" dirty="0" smtClean="0"/>
              <a:t>核</a:t>
            </a:r>
            <a:r>
              <a:rPr lang="zh-TW" altLang="en-US" sz="4000" b="1" dirty="0"/>
              <a:t>心素</a:t>
            </a:r>
            <a:r>
              <a:rPr lang="zh-TW" altLang="en-US" sz="4000" b="1" dirty="0" smtClean="0"/>
              <a:t>養</a:t>
            </a:r>
            <a:r>
              <a:rPr lang="en-US" altLang="zh-TW" sz="4000" b="1" dirty="0"/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突</a:t>
            </a:r>
            <a:r>
              <a:rPr lang="zh-TW" altLang="en-US" sz="4000" b="1" dirty="0">
                <a:solidFill>
                  <a:srgbClr val="FF0000"/>
                </a:solidFill>
              </a:rPr>
              <a:t>顯「跨領域」的通用性素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養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kumimoji="0" lang="zh-TW" altLang="zh-TW" sz="4000" b="1" dirty="0" smtClean="0"/>
              <a:t>領域學習</a:t>
            </a:r>
            <a:r>
              <a:rPr kumimoji="0" lang="zh-TW" altLang="en-US" sz="4000" b="1" dirty="0" smtClean="0"/>
              <a:t> </a:t>
            </a:r>
            <a:r>
              <a:rPr kumimoji="0" lang="en-US" altLang="zh-TW" sz="4000" b="1" dirty="0" smtClean="0"/>
              <a:t>+</a:t>
            </a:r>
            <a:r>
              <a:rPr kumimoji="0" lang="zh-TW" altLang="en-US" sz="4000" b="1" dirty="0" smtClean="0"/>
              <a:t> </a:t>
            </a:r>
            <a:r>
              <a:rPr kumimoji="0" lang="zh-TW" altLang="zh-TW" sz="4000" b="1" dirty="0" smtClean="0"/>
              <a:t>跨領域素養</a:t>
            </a:r>
            <a:r>
              <a:rPr lang="en-US" altLang="zh-TW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kumimoji="0" lang="zh-TW" altLang="zh-TW" sz="4000" b="1" dirty="0" smtClean="0">
                <a:solidFill>
                  <a:srgbClr val="FF0000"/>
                </a:solidFill>
              </a:rPr>
              <a:t>同等重要</a:t>
            </a:r>
            <a:endParaRPr kumimoji="0"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AF638-5D54-45B1-AA5C-276A71E07F81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>
                <a:defRPr/>
              </a:pPr>
              <a:t>39</a:t>
            </a:fld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1619250" y="188913"/>
            <a:ext cx="5519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總綱核心素養的三面九項內涵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908050"/>
            <a:ext cx="6697663" cy="5113338"/>
          </a:xfrm>
        </p:spPr>
      </p:pic>
      <p:sp>
        <p:nvSpPr>
          <p:cNvPr id="7173" name="文字方塊 6"/>
          <p:cNvSpPr txBox="1">
            <a:spLocks noChangeArrowheads="1"/>
          </p:cNvSpPr>
          <p:nvPr/>
        </p:nvSpPr>
        <p:spPr bwMode="auto">
          <a:xfrm>
            <a:off x="3348038" y="6165850"/>
            <a:ext cx="272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核心素養的滾動圓輪意象</a:t>
            </a:r>
          </a:p>
        </p:txBody>
      </p:sp>
    </p:spTree>
    <p:extLst>
      <p:ext uri="{BB962C8B-B14F-4D97-AF65-F5344CB8AC3E}">
        <p14:creationId xmlns:p14="http://schemas.microsoft.com/office/powerpoint/2010/main" val="100137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字方塊 42"/>
          <p:cNvSpPr txBox="1">
            <a:spLocks noChangeArrowheads="1"/>
          </p:cNvSpPr>
          <p:nvPr/>
        </p:nvSpPr>
        <p:spPr bwMode="auto">
          <a:xfrm>
            <a:off x="357188" y="0"/>
            <a:ext cx="8643937" cy="615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國家課程研發、審議及協作機制</a:t>
            </a:r>
          </a:p>
        </p:txBody>
      </p:sp>
      <p:sp>
        <p:nvSpPr>
          <p:cNvPr id="40" name="投影片編號版面配置區 39"/>
          <p:cNvSpPr>
            <a:spLocks noGrp="1"/>
          </p:cNvSpPr>
          <p:nvPr>
            <p:ph type="sldNum" sz="quarter" idx="12"/>
          </p:nvPr>
        </p:nvSpPr>
        <p:spPr>
          <a:xfrm>
            <a:off x="6875463" y="6492875"/>
            <a:ext cx="2133600" cy="365125"/>
          </a:xfrm>
        </p:spPr>
        <p:txBody>
          <a:bodyPr/>
          <a:lstStyle/>
          <a:p>
            <a:pPr>
              <a:defRPr/>
            </a:pPr>
            <a:fld id="{9F0AC8C9-5060-4776-990C-9C428943C2BC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>
                <a:defRPr/>
              </a:pPr>
              <a:t>4</a:t>
            </a:fld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2" name="群組 35"/>
          <p:cNvGrpSpPr>
            <a:grpSpLocks/>
          </p:cNvGrpSpPr>
          <p:nvPr/>
        </p:nvGrpSpPr>
        <p:grpSpPr bwMode="auto">
          <a:xfrm>
            <a:off x="195263" y="912813"/>
            <a:ext cx="8859837" cy="5735637"/>
            <a:chOff x="151656" y="428604"/>
            <a:chExt cx="8859024" cy="6092849"/>
          </a:xfrm>
        </p:grpSpPr>
        <p:sp>
          <p:nvSpPr>
            <p:cNvPr id="43" name="矩形 42"/>
            <p:cNvSpPr/>
            <p:nvPr/>
          </p:nvSpPr>
          <p:spPr>
            <a:xfrm>
              <a:off x="6501073" y="428604"/>
              <a:ext cx="2509607" cy="2143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44" name="直線接點 43"/>
            <p:cNvCxnSpPr>
              <a:stCxn id="73" idx="3"/>
            </p:cNvCxnSpPr>
            <p:nvPr/>
          </p:nvCxnSpPr>
          <p:spPr>
            <a:xfrm>
              <a:off x="1942192" y="3870482"/>
              <a:ext cx="2844539" cy="129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4773" y="3892454"/>
              <a:ext cx="264254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356424" y="428604"/>
              <a:ext cx="5716063" cy="2143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538970" y="1320692"/>
              <a:ext cx="2155627" cy="11467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7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7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國教院</a:t>
              </a:r>
              <a:endParaRPr kumimoji="0" lang="en-US" altLang="zh-TW" sz="17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技職司</a:t>
              </a:r>
              <a:endParaRPr kumimoji="0" lang="en-US" altLang="zh-TW" sz="17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結合學者專家及教師</a:t>
              </a:r>
              <a:endParaRPr kumimoji="0" lang="en-US" altLang="zh-TW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17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3643836" y="1366225"/>
              <a:ext cx="2214359" cy="10253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國教院</a:t>
              </a:r>
              <a:r>
                <a:rPr kumimoji="0" lang="zh-TW" altLang="en-US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</a:t>
              </a:r>
              <a:endParaRPr kumimoji="0" lang="zh-TW" altLang="zh-TW" sz="17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十二年國民基本教育課程研究發展會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6715366" y="1340929"/>
              <a:ext cx="2104832" cy="935935"/>
            </a:xfrm>
            <a:prstGeom prst="rect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教育部</a:t>
              </a:r>
              <a:r>
                <a:rPr kumimoji="0" lang="zh-TW" altLang="en-US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</a:t>
              </a:r>
              <a:endParaRPr kumimoji="0" lang="zh-TW" altLang="zh-TW" sz="1700" b="1" dirty="0">
                <a:solidFill>
                  <a:srgbClr val="0099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700" b="1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高級中等以下學校</a:t>
              </a:r>
              <a:r>
                <a:rPr kumimoji="0" lang="zh-TW" altLang="zh-TW" sz="1700" b="1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教育</a:t>
              </a:r>
              <a:r>
                <a:rPr kumimoji="0" lang="zh-TW" altLang="zh-TW" sz="17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課程審議會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570718" y="836705"/>
              <a:ext cx="2144515" cy="462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課程研究與發展</a:t>
              </a: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3607326" y="860314"/>
              <a:ext cx="2295314" cy="462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課綱研</a:t>
              </a:r>
              <a:r>
                <a:rPr kumimoji="0" lang="zh-TW" altLang="zh-TW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議、規劃</a:t>
              </a:r>
              <a:r>
                <a:rPr kumimoji="0" lang="zh-TW" altLang="en-US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與</a:t>
              </a:r>
              <a:r>
                <a:rPr kumimoji="0" lang="zh-TW" altLang="zh-TW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統籌</a:t>
              </a: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6715366" y="836705"/>
              <a:ext cx="2071498" cy="377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課程</a:t>
              </a:r>
              <a:r>
                <a:rPr kumimoji="0" lang="zh-TW" altLang="zh-TW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審議</a:t>
              </a:r>
            </a:p>
          </p:txBody>
        </p:sp>
        <p:cxnSp>
          <p:nvCxnSpPr>
            <p:cNvPr id="60" name="直線單箭頭接點 59"/>
            <p:cNvCxnSpPr/>
            <p:nvPr/>
          </p:nvCxnSpPr>
          <p:spPr bwMode="auto">
            <a:xfrm flipH="1">
              <a:off x="2827935" y="1696753"/>
              <a:ext cx="807963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 bwMode="auto">
            <a:xfrm>
              <a:off x="2827935" y="1897430"/>
              <a:ext cx="807963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/>
            <p:nvPr/>
          </p:nvCxnSpPr>
          <p:spPr bwMode="auto">
            <a:xfrm flipH="1">
              <a:off x="5855020" y="1764208"/>
              <a:ext cx="80796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/>
            <p:nvPr/>
          </p:nvCxnSpPr>
          <p:spPr bwMode="auto">
            <a:xfrm>
              <a:off x="5855020" y="1961512"/>
              <a:ext cx="80796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 bwMode="auto">
            <a:xfrm>
              <a:off x="2896191" y="969928"/>
              <a:ext cx="671451" cy="708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回饋修正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9479" name="矩形 47"/>
            <p:cNvSpPr>
              <a:spLocks noChangeArrowheads="1"/>
            </p:cNvSpPr>
            <p:nvPr/>
          </p:nvSpPr>
          <p:spPr bwMode="auto">
            <a:xfrm>
              <a:off x="2716212" y="1960603"/>
              <a:ext cx="941388" cy="55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zh-TW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提交課程</a:t>
              </a:r>
              <a:r>
                <a:rPr kumimoji="0" lang="zh-TW" altLang="en-US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文件</a:t>
              </a:r>
              <a:endParaRPr kumimoji="0" lang="zh-TW" altLang="zh-TW" sz="1400" b="1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9480" name="矩形 48"/>
            <p:cNvSpPr>
              <a:spLocks noChangeArrowheads="1"/>
            </p:cNvSpPr>
            <p:nvPr/>
          </p:nvSpPr>
          <p:spPr bwMode="auto">
            <a:xfrm>
              <a:off x="6012160" y="2060911"/>
              <a:ext cx="543689" cy="32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zh-TW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送審</a:t>
              </a:r>
            </a:p>
          </p:txBody>
        </p:sp>
        <p:sp>
          <p:nvSpPr>
            <p:cNvPr id="19481" name="矩形 49"/>
            <p:cNvSpPr>
              <a:spLocks noChangeArrowheads="1"/>
            </p:cNvSpPr>
            <p:nvPr/>
          </p:nvSpPr>
          <p:spPr bwMode="auto">
            <a:xfrm>
              <a:off x="6012160" y="1196771"/>
              <a:ext cx="637867" cy="55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zh-TW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審議回饋</a:t>
              </a: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151656" y="3101498"/>
              <a:ext cx="1790536" cy="153796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7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師資培用與教師專業發展系統</a:t>
              </a:r>
              <a:endParaRPr kumimoji="0" lang="en-US" altLang="zh-TW" sz="17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4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0" lang="zh-TW" altLang="en-US" sz="14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師培聯盟、教學輔導教師</a:t>
              </a:r>
              <a:r>
                <a:rPr kumimoji="0" lang="en-US" altLang="zh-TW" sz="17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..)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7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2358079" y="5214518"/>
              <a:ext cx="2152452" cy="92918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17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評量與評鑑</a:t>
              </a:r>
              <a:endParaRPr kumimoji="0" lang="en-US" altLang="zh-TW" sz="17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>
                <a:defRPr/>
              </a:pPr>
              <a:r>
                <a:rPr kumimoji="0" lang="en-US" altLang="zh-TW" sz="14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0" lang="zh-TW" altLang="en-US" sz="14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學生學力、入學考試、課程評鑑</a:t>
              </a:r>
              <a:r>
                <a:rPr kumimoji="0" lang="en-US" altLang="zh-TW" sz="14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…)</a:t>
              </a:r>
              <a:endParaRPr kumimoji="0" lang="zh-TW" altLang="en-US" sz="14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9484" name="文字方塊 75"/>
            <p:cNvSpPr txBox="1">
              <a:spLocks noChangeArrowheads="1"/>
            </p:cNvSpPr>
            <p:nvPr/>
          </p:nvSpPr>
          <p:spPr bwMode="auto">
            <a:xfrm>
              <a:off x="2167880" y="428604"/>
              <a:ext cx="2071702" cy="39233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課程教學研發系統</a:t>
              </a:r>
            </a:p>
          </p:txBody>
        </p:sp>
        <p:grpSp>
          <p:nvGrpSpPr>
            <p:cNvPr id="3" name="群組 49"/>
            <p:cNvGrpSpPr>
              <a:grpSpLocks/>
            </p:cNvGrpSpPr>
            <p:nvPr/>
          </p:nvGrpSpPr>
          <p:grpSpPr bwMode="auto">
            <a:xfrm>
              <a:off x="4772004" y="3178053"/>
              <a:ext cx="1785950" cy="1751485"/>
              <a:chOff x="5214942" y="3286124"/>
              <a:chExt cx="1785950" cy="1751485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5215382" y="3285456"/>
                <a:ext cx="1785774" cy="135752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zh-TW" sz="17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課程推動與</a:t>
                </a:r>
                <a:r>
                  <a:rPr kumimoji="0" lang="zh-TW" altLang="en-US" sz="17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教學</a:t>
                </a:r>
                <a:r>
                  <a:rPr kumimoji="0" lang="zh-TW" altLang="zh-TW" sz="17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支持系統</a:t>
                </a:r>
                <a:endParaRPr kumimoji="0" lang="en-US" altLang="zh-TW" sz="17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(</a:t>
                </a:r>
                <a:r>
                  <a:rPr kumimoji="0" lang="zh-TW" altLang="en-US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中央團</a:t>
                </a:r>
                <a:r>
                  <a:rPr kumimoji="0" lang="en-US" altLang="zh-TW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/</a:t>
                </a:r>
                <a:r>
                  <a:rPr kumimoji="0" lang="zh-TW" altLang="en-US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學科中心</a:t>
                </a:r>
                <a:r>
                  <a:rPr kumimoji="0" lang="en-US" altLang="zh-TW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/</a:t>
                </a:r>
                <a:r>
                  <a:rPr kumimoji="0" lang="zh-TW" altLang="en-US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群科中心</a:t>
                </a:r>
                <a:r>
                  <a:rPr kumimoji="0" lang="en-US" altLang="zh-TW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..)</a:t>
                </a:r>
                <a:r>
                  <a:rPr kumimoji="0" lang="zh-TW" altLang="en-US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 </a:t>
                </a:r>
                <a:endParaRPr kumimoji="0" lang="zh-TW" altLang="en-US" sz="1400" b="1" dirty="0">
                  <a:solidFill>
                    <a:srgbClr val="FF66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5229669" y="4659845"/>
                <a:ext cx="1771487" cy="3777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dirty="0">
                    <a:solidFill>
                      <a:srgbClr val="C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國教署</a:t>
                </a:r>
                <a:endParaRPr kumimoji="0" lang="zh-TW" altLang="zh-TW" sz="16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sp>
          <p:nvSpPr>
            <p:cNvPr id="79" name="矩形 78"/>
            <p:cNvSpPr/>
            <p:nvPr/>
          </p:nvSpPr>
          <p:spPr bwMode="auto">
            <a:xfrm>
              <a:off x="2367603" y="6111666"/>
              <a:ext cx="2133404" cy="409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相關單位</a:t>
              </a:r>
              <a:endParaRPr kumimoji="0" lang="zh-TW" altLang="zh-TW" sz="16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0" name="橢圓 79"/>
            <p:cNvSpPr/>
            <p:nvPr/>
          </p:nvSpPr>
          <p:spPr>
            <a:xfrm>
              <a:off x="2096165" y="3000315"/>
              <a:ext cx="2447700" cy="1929206"/>
            </a:xfrm>
            <a:prstGeom prst="ellipse">
              <a:avLst/>
            </a:prstGeom>
            <a:solidFill>
              <a:srgbClr val="4252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教育部 </a:t>
              </a:r>
              <a:endParaRPr lang="en-US" altLang="zh-TW" b="1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>
                <a:defRPr/>
              </a:pPr>
              <a:endPara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>
                <a:defRPr/>
              </a:pPr>
              <a:endPara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>
                <a:defRPr/>
              </a:pPr>
              <a:endPara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81" name="直線接點 80"/>
            <p:cNvCxnSpPr>
              <a:stCxn id="52" idx="2"/>
              <a:endCxn id="73" idx="0"/>
            </p:cNvCxnSpPr>
            <p:nvPr/>
          </p:nvCxnSpPr>
          <p:spPr>
            <a:xfrm flipH="1">
              <a:off x="1046924" y="2571978"/>
              <a:ext cx="2166738" cy="529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52" idx="2"/>
              <a:endCxn id="86" idx="0"/>
            </p:cNvCxnSpPr>
            <p:nvPr/>
          </p:nvCxnSpPr>
          <p:spPr>
            <a:xfrm rot="16200000" flipH="1">
              <a:off x="4137190" y="1650038"/>
              <a:ext cx="605407" cy="24492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endCxn id="74" idx="1"/>
            </p:cNvCxnSpPr>
            <p:nvPr/>
          </p:nvCxnSpPr>
          <p:spPr>
            <a:xfrm>
              <a:off x="1178674" y="4674880"/>
              <a:ext cx="1179405" cy="10050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87" idx="2"/>
              <a:endCxn id="74" idx="3"/>
            </p:cNvCxnSpPr>
            <p:nvPr/>
          </p:nvCxnSpPr>
          <p:spPr>
            <a:xfrm rot="5400000">
              <a:off x="4716285" y="4723767"/>
              <a:ext cx="750435" cy="1161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2" name="文字方塊 84"/>
            <p:cNvSpPr txBox="1">
              <a:spLocks noChangeArrowheads="1"/>
            </p:cNvSpPr>
            <p:nvPr/>
          </p:nvSpPr>
          <p:spPr bwMode="auto">
            <a:xfrm>
              <a:off x="7000892" y="428604"/>
              <a:ext cx="1714512" cy="392334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課程審議</a:t>
              </a:r>
            </a:p>
          </p:txBody>
        </p:sp>
      </p:grpSp>
      <p:sp>
        <p:nvSpPr>
          <p:cNvPr id="123" name="矩形 122"/>
          <p:cNvSpPr/>
          <p:nvPr/>
        </p:nvSpPr>
        <p:spPr bwMode="auto">
          <a:xfrm>
            <a:off x="179388" y="4652963"/>
            <a:ext cx="1804987" cy="377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師資藝教司</a:t>
            </a:r>
            <a:endParaRPr kumimoji="0" lang="zh-TW" altLang="zh-TW" sz="1600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68538" y="4149725"/>
            <a:ext cx="2159000" cy="576263"/>
          </a:xfrm>
          <a:prstGeom prst="rect">
            <a:avLst/>
          </a:prstGeom>
          <a:solidFill>
            <a:srgbClr val="425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中小學師資、課程、教學與評量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協作中心 </a:t>
            </a:r>
          </a:p>
          <a:p>
            <a:pPr algn="r">
              <a:defRPr/>
            </a:pP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3226729_2191826800840158_532273265473748992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548680"/>
            <a:ext cx="4442513" cy="6123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338183"/>
            <a:ext cx="7499350" cy="301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en-US" dirty="0" smtClean="0"/>
              <a:t>課綱誰適用</a:t>
            </a:r>
            <a:r>
              <a:rPr lang="en-US" altLang="zh-TW" dirty="0" smtClean="0"/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1600" dirty="0" smtClean="0">
                <a:hlinkClick r:id="rId2"/>
              </a:rPr>
              <a:t>https://www.youtube.com/watch?v=Y226pCAG65w&amp;list=PLjcCm9Gf4c40ZBwk6rUnw2vDAHAEdii-m&amp;t=0s&amp;index=17</a:t>
            </a: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endParaRPr lang="zh-TW" altLang="en-US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35100" y="2024982"/>
            <a:ext cx="7499350" cy="36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en-US" dirty="0" smtClean="0"/>
              <a:t>課綱誰影響最大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712458"/>
            <a:ext cx="7499350" cy="427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1932</TotalTime>
  <Words>1052</Words>
  <Application>Microsoft Office PowerPoint</Application>
  <PresentationFormat>如螢幕大小 (4:3)</PresentationFormat>
  <Paragraphs>171</Paragraphs>
  <Slides>40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2" baseType="lpstr">
      <vt:lpstr>夏至</vt:lpstr>
      <vt:lpstr>Image</vt:lpstr>
      <vt:lpstr>特殊教育實務議題與趨勢- </vt:lpstr>
      <vt:lpstr>芬蘭主題式教學</vt:lpstr>
      <vt:lpstr>PowerPoint 簡報</vt:lpstr>
      <vt:lpstr>PowerPoint 簡報</vt:lpstr>
      <vt:lpstr>PowerPoint 簡報</vt:lpstr>
      <vt:lpstr>PowerPoint 簡報</vt:lpstr>
      <vt:lpstr>https://www.youtube.com/watch?v=Y226pCAG65w&amp;list=PLjcCm9Gf4c40ZBwk6rUnw2vDAHAEdii-m&amp;t=0s&amp;index=17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部定課程包含八大領域</vt:lpstr>
      <vt:lpstr> 新課綱強調 國中小學校本位課程的發展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宏觀 </vt:lpstr>
      <vt:lpstr>微觀</vt:lpstr>
      <vt:lpstr>教師</vt:lpstr>
      <vt:lpstr>家長</vt:lpstr>
      <vt:lpstr>芬蘭教改借鏡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芬蘭主題式教學</dc:title>
  <dc:creator>user</dc:creator>
  <cp:lastModifiedBy>冠鑫</cp:lastModifiedBy>
  <cp:revision>47</cp:revision>
  <cp:lastPrinted>2019-06-11T06:21:30Z</cp:lastPrinted>
  <dcterms:created xsi:type="dcterms:W3CDTF">2019-03-04T07:48:32Z</dcterms:created>
  <dcterms:modified xsi:type="dcterms:W3CDTF">2019-06-11T06:21:50Z</dcterms:modified>
</cp:coreProperties>
</file>